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6858000" cx="12192000"/>
  <p:notesSz cx="6858000" cy="9144000"/>
  <p:embeddedFontLst>
    <p:embeddedFont>
      <p:font typeface="Quattrocento Sans"/>
      <p:bold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font" Target="fonts/QuattrocentoSans-boldItalic.fntdata"/><Relationship Id="rId41" Type="http://schemas.openxmlformats.org/officeDocument/2006/relationships/font" Target="fonts/QuattrocentoSans-bold.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f22bd0ea96_2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gf22bd0ea96_2_7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f22bd0ea96_2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gf22bd0ea96_2_15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f22bd0ea96_2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gf22bd0ea96_2_16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f22bd0ea96_2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gf22bd0ea96_2_17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f22bd0ea96_2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gf22bd0ea96_2_17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f22bd0ea96_2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gf22bd0ea96_2_18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f22bd0ea96_2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gf22bd0ea96_2_19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f22bd0ea96_2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gf22bd0ea96_2_20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f22bd0ea96_2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gf22bd0ea96_2_2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f22bd0ea96_2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gf22bd0ea96_2_2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f22bd0ea96_2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gf22bd0ea96_2_2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f22bd0ea96_2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gf22bd0ea96_2_8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f22bd0ea96_2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gf22bd0ea96_2_2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f22bd0ea96_2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gf22bd0ea96_2_24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f22bd0ea96_2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gf22bd0ea96_2_25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f22bd0ea96_2_2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gf22bd0ea96_2_26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f22bd0ea96_2_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gf22bd0ea96_2_27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f22bd0ea96_2_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gf22bd0ea96_2_28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f22bd0ea96_2_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gf22bd0ea96_2_29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f22bd0ea96_2_3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gf22bd0ea96_2_30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f22bd0ea96_2_3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gf22bd0ea96_2_3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f22bd0ea96_2_3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gf22bd0ea96_2_3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f22bd0ea96_2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gf22bd0ea96_2_9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f22bd0ea96_2_3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gf22bd0ea96_2_3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f22bd0ea96_2_3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gf22bd0ea96_2_34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f22bd0ea96_2_3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gf22bd0ea96_2_35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f22bd0ea96_2_3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gf22bd0ea96_2_36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f22bd0ea96_2_3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gf22bd0ea96_2_37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f22bd0ea96_2_3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gf22bd0ea96_2_38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f22bd0ea96_2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gf22bd0ea96_2_9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f22bd0ea96_2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gf22bd0ea96_2_10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f22bd0ea96_2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gf22bd0ea96_2_1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f22bd0ea96_2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gf22bd0ea96_2_1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f22bd0ea96_2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gf22bd0ea96_2_1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f22bd0ea96_2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gf22bd0ea96_2_1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 name="Shape 12"/>
        <p:cNvGrpSpPr/>
        <p:nvPr/>
      </p:nvGrpSpPr>
      <p:grpSpPr>
        <a:xfrm>
          <a:off x="0" y="0"/>
          <a:ext cx="0" cy="0"/>
          <a:chOff x="0" y="0"/>
          <a:chExt cx="0" cy="0"/>
        </a:xfrm>
      </p:grpSpPr>
      <p:sp>
        <p:nvSpPr>
          <p:cNvPr id="13" name="Google Shape;13;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 name="Google Shape;15;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9" name="Shape 69"/>
        <p:cNvGrpSpPr/>
        <p:nvPr/>
      </p:nvGrpSpPr>
      <p:grpSpPr>
        <a:xfrm>
          <a:off x="0" y="0"/>
          <a:ext cx="0" cy="0"/>
          <a:chOff x="0" y="0"/>
          <a:chExt cx="0" cy="0"/>
        </a:xfrm>
      </p:grpSpPr>
      <p:sp>
        <p:nvSpPr>
          <p:cNvPr id="70" name="Google Shape;70;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5" name="Shape 75"/>
        <p:cNvGrpSpPr/>
        <p:nvPr/>
      </p:nvGrpSpPr>
      <p:grpSpPr>
        <a:xfrm>
          <a:off x="0" y="0"/>
          <a:ext cx="0" cy="0"/>
          <a:chOff x="0" y="0"/>
          <a:chExt cx="0" cy="0"/>
        </a:xfrm>
      </p:grpSpPr>
      <p:sp>
        <p:nvSpPr>
          <p:cNvPr id="76" name="Google Shape;76;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8" name="Shape 88"/>
        <p:cNvGrpSpPr/>
        <p:nvPr/>
      </p:nvGrpSpPr>
      <p:grpSpPr>
        <a:xfrm>
          <a:off x="0" y="0"/>
          <a:ext cx="0" cy="0"/>
          <a:chOff x="0" y="0"/>
          <a:chExt cx="0" cy="0"/>
        </a:xfrm>
      </p:grpSpPr>
      <p:sp>
        <p:nvSpPr>
          <p:cNvPr id="89" name="Google Shape;89;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 name="Google Shape;91;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4" name="Shape 94"/>
        <p:cNvGrpSpPr/>
        <p:nvPr/>
      </p:nvGrpSpPr>
      <p:grpSpPr>
        <a:xfrm>
          <a:off x="0" y="0"/>
          <a:ext cx="0" cy="0"/>
          <a:chOff x="0" y="0"/>
          <a:chExt cx="0" cy="0"/>
        </a:xfrm>
      </p:grpSpPr>
      <p:sp>
        <p:nvSpPr>
          <p:cNvPr id="95" name="Google Shape;95;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8" name="Shape 98"/>
        <p:cNvGrpSpPr/>
        <p:nvPr/>
      </p:nvGrpSpPr>
      <p:grpSpPr>
        <a:xfrm>
          <a:off x="0" y="0"/>
          <a:ext cx="0" cy="0"/>
          <a:chOff x="0" y="0"/>
          <a:chExt cx="0" cy="0"/>
        </a:xfrm>
      </p:grpSpPr>
      <p:sp>
        <p:nvSpPr>
          <p:cNvPr id="99" name="Google Shape;99;p1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1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01" name="Google Shape;101;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4" name="Shape 104"/>
        <p:cNvGrpSpPr/>
        <p:nvPr/>
      </p:nvGrpSpPr>
      <p:grpSpPr>
        <a:xfrm>
          <a:off x="0" y="0"/>
          <a:ext cx="0" cy="0"/>
          <a:chOff x="0" y="0"/>
          <a:chExt cx="0" cy="0"/>
        </a:xfrm>
      </p:grpSpPr>
      <p:sp>
        <p:nvSpPr>
          <p:cNvPr id="105" name="Google Shape;105;p1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1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07" name="Google Shape;107;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0" name="Shape 110"/>
        <p:cNvGrpSpPr/>
        <p:nvPr/>
      </p:nvGrpSpPr>
      <p:grpSpPr>
        <a:xfrm>
          <a:off x="0" y="0"/>
          <a:ext cx="0" cy="0"/>
          <a:chOff x="0" y="0"/>
          <a:chExt cx="0" cy="0"/>
        </a:xfrm>
      </p:grpSpPr>
      <p:sp>
        <p:nvSpPr>
          <p:cNvPr id="111" name="Google Shape;111;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2" name="Google Shape;112;p1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3" name="Google Shape;113;p1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4" name="Google Shape;114;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7" name="Shape 117"/>
        <p:cNvGrpSpPr/>
        <p:nvPr/>
      </p:nvGrpSpPr>
      <p:grpSpPr>
        <a:xfrm>
          <a:off x="0" y="0"/>
          <a:ext cx="0" cy="0"/>
          <a:chOff x="0" y="0"/>
          <a:chExt cx="0" cy="0"/>
        </a:xfrm>
      </p:grpSpPr>
      <p:sp>
        <p:nvSpPr>
          <p:cNvPr id="118" name="Google Shape;118;p1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9" name="Google Shape;119;p1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0" name="Google Shape;120;p1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1" name="Google Shape;121;p1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2" name="Google Shape;122;p1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3" name="Google Shape;123;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6" name="Shape 126"/>
        <p:cNvGrpSpPr/>
        <p:nvPr/>
      </p:nvGrpSpPr>
      <p:grpSpPr>
        <a:xfrm>
          <a:off x="0" y="0"/>
          <a:ext cx="0" cy="0"/>
          <a:chOff x="0" y="0"/>
          <a:chExt cx="0" cy="0"/>
        </a:xfrm>
      </p:grpSpPr>
      <p:sp>
        <p:nvSpPr>
          <p:cNvPr id="127" name="Google Shape;127;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8" name="Google Shape;128;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1" name="Shape 131"/>
        <p:cNvGrpSpPr/>
        <p:nvPr/>
      </p:nvGrpSpPr>
      <p:grpSpPr>
        <a:xfrm>
          <a:off x="0" y="0"/>
          <a:ext cx="0" cy="0"/>
          <a:chOff x="0" y="0"/>
          <a:chExt cx="0" cy="0"/>
        </a:xfrm>
      </p:grpSpPr>
      <p:sp>
        <p:nvSpPr>
          <p:cNvPr id="132" name="Google Shape;132;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3" name="Google Shape;133;p2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34" name="Google Shape;134;p2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35" name="Google Shape;135;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 name="Shape 18"/>
        <p:cNvGrpSpPr/>
        <p:nvPr/>
      </p:nvGrpSpPr>
      <p:grpSpPr>
        <a:xfrm>
          <a:off x="0" y="0"/>
          <a:ext cx="0" cy="0"/>
          <a:chOff x="0" y="0"/>
          <a:chExt cx="0" cy="0"/>
        </a:xfrm>
      </p:grpSpPr>
      <p:sp>
        <p:nvSpPr>
          <p:cNvPr id="19" name="Google Shape;19;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8" name="Shape 138"/>
        <p:cNvGrpSpPr/>
        <p:nvPr/>
      </p:nvGrpSpPr>
      <p:grpSpPr>
        <a:xfrm>
          <a:off x="0" y="0"/>
          <a:ext cx="0" cy="0"/>
          <a:chOff x="0" y="0"/>
          <a:chExt cx="0" cy="0"/>
        </a:xfrm>
      </p:grpSpPr>
      <p:sp>
        <p:nvSpPr>
          <p:cNvPr id="139" name="Google Shape;139;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0" name="Google Shape;140;p22"/>
          <p:cNvSpPr/>
          <p:nvPr>
            <p:ph idx="2" type="pic"/>
          </p:nvPr>
        </p:nvSpPr>
        <p:spPr>
          <a:xfrm>
            <a:off x="5183188" y="987425"/>
            <a:ext cx="6172200" cy="4873625"/>
          </a:xfrm>
          <a:prstGeom prst="rect">
            <a:avLst/>
          </a:prstGeom>
          <a:noFill/>
          <a:ln>
            <a:noFill/>
          </a:ln>
        </p:spPr>
      </p:sp>
      <p:sp>
        <p:nvSpPr>
          <p:cNvPr id="141" name="Google Shape;141;p2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2" name="Google Shape;14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5" name="Shape 145"/>
        <p:cNvGrpSpPr/>
        <p:nvPr/>
      </p:nvGrpSpPr>
      <p:grpSpPr>
        <a:xfrm>
          <a:off x="0" y="0"/>
          <a:ext cx="0" cy="0"/>
          <a:chOff x="0" y="0"/>
          <a:chExt cx="0" cy="0"/>
        </a:xfrm>
      </p:grpSpPr>
      <p:sp>
        <p:nvSpPr>
          <p:cNvPr id="146" name="Google Shape;146;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7" name="Google Shape;147;p2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8" name="Google Shape;148;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1" name="Shape 151"/>
        <p:cNvGrpSpPr/>
        <p:nvPr/>
      </p:nvGrpSpPr>
      <p:grpSpPr>
        <a:xfrm>
          <a:off x="0" y="0"/>
          <a:ext cx="0" cy="0"/>
          <a:chOff x="0" y="0"/>
          <a:chExt cx="0" cy="0"/>
        </a:xfrm>
      </p:grpSpPr>
      <p:sp>
        <p:nvSpPr>
          <p:cNvPr id="152" name="Google Shape;152;p2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3" name="Google Shape;153;p2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4" name="Google Shape;154;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2" name="Shape 22"/>
        <p:cNvGrpSpPr/>
        <p:nvPr/>
      </p:nvGrpSpPr>
      <p:grpSpPr>
        <a:xfrm>
          <a:off x="0" y="0"/>
          <a:ext cx="0" cy="0"/>
          <a:chOff x="0" y="0"/>
          <a:chExt cx="0" cy="0"/>
        </a:xfrm>
      </p:grpSpPr>
      <p:sp>
        <p:nvSpPr>
          <p:cNvPr id="23" name="Google Shape;23;p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5" name="Google Shape;25;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1" name="Google Shape;31;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5" name="Shape 55"/>
        <p:cNvGrpSpPr/>
        <p:nvPr/>
      </p:nvGrpSpPr>
      <p:grpSpPr>
        <a:xfrm>
          <a:off x="0" y="0"/>
          <a:ext cx="0" cy="0"/>
          <a:chOff x="0" y="0"/>
          <a:chExt cx="0" cy="0"/>
        </a:xfrm>
      </p:grpSpPr>
      <p:sp>
        <p:nvSpPr>
          <p:cNvPr id="56" name="Google Shape;56;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8" name="Google Shape;58;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9" name="Google Shape;59;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2" name="Shape 62"/>
        <p:cNvGrpSpPr/>
        <p:nvPr/>
      </p:nvGrpSpPr>
      <p:grpSpPr>
        <a:xfrm>
          <a:off x="0" y="0"/>
          <a:ext cx="0" cy="0"/>
          <a:chOff x="0" y="0"/>
          <a:chExt cx="0" cy="0"/>
        </a:xfrm>
      </p:grpSpPr>
      <p:sp>
        <p:nvSpPr>
          <p:cNvPr id="63" name="Google Shape;63;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1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5" name="Google Shape;65;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6" name="Google Shape;66;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3.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2.xml"/><Relationship Id="rId12" Type="http://schemas.openxmlformats.org/officeDocument/2006/relationships/slideLayout" Target="../slideLayouts/slideLayout22.xml"/><Relationship Id="rId1" Type="http://schemas.openxmlformats.org/officeDocument/2006/relationships/image" Target="../media/image2.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1" name="Google Shape;11;p1"/>
          <p:cNvPicPr preferRelativeResize="0"/>
          <p:nvPr/>
        </p:nvPicPr>
        <p:blipFill rotWithShape="1">
          <a:blip r:embed="rId1">
            <a:alphaModFix/>
          </a:blip>
          <a:srcRect b="0" l="0" r="0" t="0"/>
          <a:stretch/>
        </p:blipFill>
        <p:spPr>
          <a:xfrm>
            <a:off x="5414" y="0"/>
            <a:ext cx="12181172"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1" name="Shape 81"/>
        <p:cNvGrpSpPr/>
        <p:nvPr/>
      </p:nvGrpSpPr>
      <p:grpSpPr>
        <a:xfrm>
          <a:off x="0" y="0"/>
          <a:ext cx="0" cy="0"/>
          <a:chOff x="0" y="0"/>
          <a:chExt cx="0" cy="0"/>
        </a:xfrm>
      </p:grpSpPr>
      <p:sp>
        <p:nvSpPr>
          <p:cNvPr id="82" name="Google Shape;82;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3" name="Google Shape;83;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 name="Google Shape;84;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 name="Google Shape;85;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6" name="Google Shape;86;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87" name="Google Shape;87;p13"/>
          <p:cNvPicPr preferRelativeResize="0"/>
          <p:nvPr/>
        </p:nvPicPr>
        <p:blipFill rotWithShape="1">
          <a:blip r:embed="rId1">
            <a:alphaModFix/>
          </a:blip>
          <a:srcRect b="0" l="0" r="0" t="0"/>
          <a:stretch/>
        </p:blipFill>
        <p:spPr>
          <a:xfrm>
            <a:off x="5414" y="0"/>
            <a:ext cx="12181172"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4.jpg"/><Relationship Id="rId5"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9.png"/><Relationship Id="rId4" Type="http://schemas.openxmlformats.org/officeDocument/2006/relationships/image" Target="../media/image3.png"/><Relationship Id="rId5"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4.jpg"/><Relationship Id="rId4" Type="http://schemas.openxmlformats.org/officeDocument/2006/relationships/image" Target="../media/image3.png"/><Relationship Id="rId5"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3.jpg"/><Relationship Id="rId4" Type="http://schemas.openxmlformats.org/officeDocument/2006/relationships/image" Target="../media/image3.png"/><Relationship Id="rId5"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0.jpg"/><Relationship Id="rId4" Type="http://schemas.openxmlformats.org/officeDocument/2006/relationships/image" Target="../media/image3.png"/><Relationship Id="rId5"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3.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3.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3.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3.png"/><Relationship Id="rId4" Type="http://schemas.openxmlformats.org/officeDocument/2006/relationships/image" Target="../media/image11.jpg"/><Relationship Id="rId5"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12.png"/><Relationship Id="rId4" Type="http://schemas.openxmlformats.org/officeDocument/2006/relationships/image" Target="../media/image3.png"/><Relationship Id="rId5"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3.png"/><Relationship Id="rId4" Type="http://schemas.openxmlformats.org/officeDocument/2006/relationships/image" Target="../media/image15.jpg"/><Relationship Id="rId5"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5.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3.png"/><Relationship Id="rId4" Type="http://schemas.openxmlformats.org/officeDocument/2006/relationships/image" Target="../media/image6.jpg"/><Relationship Id="rId5" Type="http://schemas.openxmlformats.org/officeDocument/2006/relationships/image" Target="../media/image8.jpg"/><Relationship Id="rId6" Type="http://schemas.openxmlformats.org/officeDocument/2006/relationships/image" Target="../media/image7.jpg"/><Relationship Id="rId7"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3.png"/><Relationship Id="rId4" Type="http://schemas.openxmlformats.org/officeDocument/2006/relationships/image" Target="../media/image8.jpg"/><Relationship Id="rId5"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3.png"/><Relationship Id="rId4" Type="http://schemas.openxmlformats.org/officeDocument/2006/relationships/image" Target="../media/image8.jpg"/><Relationship Id="rId5"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3.png"/><Relationship Id="rId4" Type="http://schemas.openxmlformats.org/officeDocument/2006/relationships/image" Target="../media/image8.jpg"/><Relationship Id="rId5"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3.png"/><Relationship Id="rId4" Type="http://schemas.openxmlformats.org/officeDocument/2006/relationships/image" Target="../media/image8.jpg"/><Relationship Id="rId5"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4.jpg"/><Relationship Id="rId5"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3.png"/><Relationship Id="rId4" Type="http://schemas.openxmlformats.org/officeDocument/2006/relationships/image" Target="../media/image8.jpg"/><Relationship Id="rId5" Type="http://schemas.openxmlformats.org/officeDocument/2006/relationships/image" Target="../media/image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3.png"/><Relationship Id="rId4" Type="http://schemas.openxmlformats.org/officeDocument/2006/relationships/image" Target="../media/image8.jpg"/><Relationship Id="rId5"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3.png"/><Relationship Id="rId4" Type="http://schemas.openxmlformats.org/officeDocument/2006/relationships/image" Target="../media/image8.jpg"/><Relationship Id="rId5" Type="http://schemas.openxmlformats.org/officeDocument/2006/relationships/image" Target="../media/image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3.png"/><Relationship Id="rId4" Type="http://schemas.openxmlformats.org/officeDocument/2006/relationships/image" Target="../media/image8.jpg"/><Relationship Id="rId5" Type="http://schemas.openxmlformats.org/officeDocument/2006/relationships/image" Target="../media/image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5.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6.jpg"/><Relationship Id="rId5" Type="http://schemas.openxmlformats.org/officeDocument/2006/relationships/image" Target="../media/image8.jpg"/><Relationship Id="rId6" Type="http://schemas.openxmlformats.org/officeDocument/2006/relationships/image" Target="../media/image7.jpg"/><Relationship Id="rId7"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p25"/>
          <p:cNvPicPr preferRelativeResize="0"/>
          <p:nvPr/>
        </p:nvPicPr>
        <p:blipFill rotWithShape="1">
          <a:blip r:embed="rId3">
            <a:alphaModFix/>
          </a:blip>
          <a:srcRect b="0" l="0" r="0" t="0"/>
          <a:stretch/>
        </p:blipFill>
        <p:spPr>
          <a:xfrm>
            <a:off x="0" y="0"/>
            <a:ext cx="12191999" cy="6858000"/>
          </a:xfrm>
          <a:prstGeom prst="rect">
            <a:avLst/>
          </a:prstGeom>
          <a:noFill/>
          <a:ln>
            <a:noFill/>
          </a:ln>
        </p:spPr>
      </p:pic>
      <p:sp>
        <p:nvSpPr>
          <p:cNvPr id="162" name="Google Shape;162;p25"/>
          <p:cNvSpPr/>
          <p:nvPr/>
        </p:nvSpPr>
        <p:spPr>
          <a:xfrm>
            <a:off x="3434316" y="191387"/>
            <a:ext cx="8080744" cy="1850064"/>
          </a:xfrm>
          <a:prstGeom prst="rect">
            <a:avLst/>
          </a:prstGeom>
          <a:solidFill>
            <a:srgbClr val="252F66"/>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4000" u="none" cap="none" strike="noStrike">
                <a:solidFill>
                  <a:schemeClr val="lt1"/>
                </a:solidFill>
                <a:latin typeface="Quattrocento Sans"/>
                <a:ea typeface="Quattrocento Sans"/>
                <a:cs typeface="Quattrocento Sans"/>
                <a:sym typeface="Quattrocento Sans"/>
              </a:rPr>
              <a:t>RATIFICATION AND </a:t>
            </a:r>
            <a:br>
              <a:rPr b="1" i="0" lang="en-US" sz="4000" u="none" cap="none" strike="noStrike">
                <a:solidFill>
                  <a:schemeClr val="lt1"/>
                </a:solidFill>
                <a:latin typeface="Quattrocento Sans"/>
                <a:ea typeface="Quattrocento Sans"/>
                <a:cs typeface="Quattrocento Sans"/>
                <a:sym typeface="Quattrocento Sans"/>
              </a:rPr>
            </a:br>
            <a:r>
              <a:rPr b="1" i="1" lang="en-US" sz="4000" u="none" cap="none" strike="noStrike">
                <a:solidFill>
                  <a:schemeClr val="lt1"/>
                </a:solidFill>
                <a:latin typeface="Quattrocento Sans"/>
                <a:ea typeface="Quattrocento Sans"/>
                <a:cs typeface="Quattrocento Sans"/>
                <a:sym typeface="Quattrocento Sans"/>
              </a:rPr>
              <a:t>THE FEDERALIST PAPERS</a:t>
            </a:r>
            <a:endParaRPr b="0" i="0" sz="4000" u="none" cap="none" strike="noStrike">
              <a:solidFill>
                <a:schemeClr val="lt1"/>
              </a:solidFill>
              <a:latin typeface="Quattrocento Sans"/>
              <a:ea typeface="Quattrocento Sans"/>
              <a:cs typeface="Quattrocento Sans"/>
              <a:sym typeface="Quattrocento Sans"/>
            </a:endParaRPr>
          </a:p>
        </p:txBody>
      </p:sp>
      <p:pic>
        <p:nvPicPr>
          <p:cNvPr id="163" name="Google Shape;163;p25"/>
          <p:cNvPicPr preferRelativeResize="0"/>
          <p:nvPr/>
        </p:nvPicPr>
        <p:blipFill rotWithShape="1">
          <a:blip r:embed="rId4">
            <a:alphaModFix/>
          </a:blip>
          <a:srcRect b="43931" l="0" r="4997" t="2192"/>
          <a:stretch/>
        </p:blipFill>
        <p:spPr>
          <a:xfrm>
            <a:off x="260674" y="456852"/>
            <a:ext cx="2638530" cy="2424571"/>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4"/>
          <p:cNvSpPr txBox="1"/>
          <p:nvPr>
            <p:ph type="title"/>
          </p:nvPr>
        </p:nvSpPr>
        <p:spPr>
          <a:xfrm>
            <a:off x="934489" y="466527"/>
            <a:ext cx="6195922" cy="1107174"/>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2800"/>
              <a:buFont typeface="Quattrocento Sans"/>
              <a:buNone/>
            </a:pPr>
            <a:r>
              <a:rPr b="1" lang="en-US" sz="2800" cap="none">
                <a:solidFill>
                  <a:schemeClr val="lt1"/>
                </a:solidFill>
                <a:latin typeface="Quattrocento Sans"/>
                <a:ea typeface="Quattrocento Sans"/>
                <a:cs typeface="Quattrocento Sans"/>
                <a:sym typeface="Quattrocento Sans"/>
              </a:rPr>
              <a:t>WHO WERE THE</a:t>
            </a:r>
            <a:br>
              <a:rPr b="1" lang="en-US" sz="2800" cap="none">
                <a:solidFill>
                  <a:schemeClr val="lt1"/>
                </a:solidFill>
                <a:latin typeface="Quattrocento Sans"/>
                <a:ea typeface="Quattrocento Sans"/>
                <a:cs typeface="Quattrocento Sans"/>
                <a:sym typeface="Quattrocento Sans"/>
              </a:rPr>
            </a:br>
            <a:r>
              <a:rPr b="1" lang="en-US" sz="2800" cap="none">
                <a:solidFill>
                  <a:schemeClr val="lt1"/>
                </a:solidFill>
                <a:latin typeface="Quattrocento Sans"/>
                <a:ea typeface="Quattrocento Sans"/>
                <a:cs typeface="Quattrocento Sans"/>
                <a:sym typeface="Quattrocento Sans"/>
              </a:rPr>
              <a:t>ANTI-FEDERALISTS </a:t>
            </a:r>
            <a:endParaRPr/>
          </a:p>
        </p:txBody>
      </p:sp>
      <p:pic>
        <p:nvPicPr>
          <p:cNvPr id="248" name="Google Shape;248;p34"/>
          <p:cNvPicPr preferRelativeResize="0"/>
          <p:nvPr/>
        </p:nvPicPr>
        <p:blipFill rotWithShape="1">
          <a:blip r:embed="rId3">
            <a:alphaModFix/>
          </a:blip>
          <a:srcRect b="0" l="0" r="74360" t="0"/>
          <a:stretch/>
        </p:blipFill>
        <p:spPr>
          <a:xfrm>
            <a:off x="9066029" y="0"/>
            <a:ext cx="3125971" cy="6858000"/>
          </a:xfrm>
          <a:prstGeom prst="rect">
            <a:avLst/>
          </a:prstGeom>
          <a:noFill/>
          <a:ln>
            <a:noFill/>
          </a:ln>
        </p:spPr>
      </p:pic>
      <p:sp>
        <p:nvSpPr>
          <p:cNvPr id="249" name="Google Shape;249;p34"/>
          <p:cNvSpPr/>
          <p:nvPr/>
        </p:nvSpPr>
        <p:spPr>
          <a:xfrm>
            <a:off x="202204" y="1867158"/>
            <a:ext cx="8056243" cy="4524315"/>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252F66"/>
              </a:buClr>
              <a:buSzPts val="2400"/>
              <a:buFont typeface="Arial"/>
              <a:buChar char="•"/>
            </a:pPr>
            <a:r>
              <a:rPr lang="en-US" sz="2400">
                <a:solidFill>
                  <a:srgbClr val="252F66"/>
                </a:solidFill>
                <a:latin typeface="Calibri"/>
                <a:ea typeface="Calibri"/>
                <a:cs typeface="Calibri"/>
                <a:sym typeface="Calibri"/>
              </a:rPr>
              <a:t>The Anti-Federalist camp included its own list of Founding-era heavyweights—including: Virginia’s George Mason, Patrick Henry, and Richard Henry Lee; Massachusetts’s Samuel Adams, Elbridge Gerry, and Mercy Otis Warren; and New York’s powerful Governor George Clinton.</a:t>
            </a:r>
            <a:endParaRPr/>
          </a:p>
          <a:p>
            <a:pPr indent="-190500" lvl="0" marL="342900" marR="0" rtl="0" algn="l">
              <a:spcBef>
                <a:spcPts val="0"/>
              </a:spcBef>
              <a:spcAft>
                <a:spcPts val="0"/>
              </a:spcAft>
              <a:buClr>
                <a:schemeClr val="dk1"/>
              </a:buClr>
              <a:buSzPts val="2400"/>
              <a:buFont typeface="Arial"/>
              <a:buNone/>
            </a:pPr>
            <a:r>
              <a:t/>
            </a:r>
            <a:endParaRPr sz="2400">
              <a:solidFill>
                <a:srgbClr val="252F66"/>
              </a:solidFill>
              <a:latin typeface="Calibri"/>
              <a:ea typeface="Calibri"/>
              <a:cs typeface="Calibri"/>
              <a:sym typeface="Calibri"/>
            </a:endParaRPr>
          </a:p>
          <a:p>
            <a:pPr indent="-342900" lvl="0" marL="342900" marR="0" rtl="0" algn="l">
              <a:spcBef>
                <a:spcPts val="0"/>
              </a:spcBef>
              <a:spcAft>
                <a:spcPts val="0"/>
              </a:spcAft>
              <a:buClr>
                <a:srgbClr val="252F66"/>
              </a:buClr>
              <a:buSzPts val="2400"/>
              <a:buFont typeface="Arial"/>
              <a:buChar char="•"/>
            </a:pPr>
            <a:r>
              <a:rPr lang="en-US" sz="2400">
                <a:solidFill>
                  <a:srgbClr val="252F66"/>
                </a:solidFill>
                <a:latin typeface="Calibri"/>
                <a:ea typeface="Calibri"/>
                <a:cs typeface="Calibri"/>
                <a:sym typeface="Calibri"/>
              </a:rPr>
              <a:t>Generally speaking, Anti-Federalists were more likely to be small farmers than lawyers or merchants.</a:t>
            </a:r>
            <a:endParaRPr/>
          </a:p>
          <a:p>
            <a:pPr indent="-190500" lvl="0" marL="342900" marR="0" rtl="0" algn="l">
              <a:spcBef>
                <a:spcPts val="0"/>
              </a:spcBef>
              <a:spcAft>
                <a:spcPts val="0"/>
              </a:spcAft>
              <a:buClr>
                <a:schemeClr val="dk1"/>
              </a:buClr>
              <a:buSzPts val="2400"/>
              <a:buFont typeface="Arial"/>
              <a:buNone/>
            </a:pPr>
            <a:r>
              <a:t/>
            </a:r>
            <a:endParaRPr sz="2400">
              <a:solidFill>
                <a:srgbClr val="252F66"/>
              </a:solidFill>
              <a:latin typeface="Calibri"/>
              <a:ea typeface="Calibri"/>
              <a:cs typeface="Calibri"/>
              <a:sym typeface="Calibri"/>
            </a:endParaRPr>
          </a:p>
          <a:p>
            <a:pPr indent="-342900" lvl="0" marL="342900" marR="0" rtl="0" algn="l">
              <a:spcBef>
                <a:spcPts val="0"/>
              </a:spcBef>
              <a:spcAft>
                <a:spcPts val="0"/>
              </a:spcAft>
              <a:buClr>
                <a:srgbClr val="252F66"/>
              </a:buClr>
              <a:buSzPts val="2400"/>
              <a:buFont typeface="Arial"/>
              <a:buChar char="•"/>
            </a:pPr>
            <a:r>
              <a:rPr lang="en-US" sz="2400">
                <a:solidFill>
                  <a:srgbClr val="252F66"/>
                </a:solidFill>
                <a:latin typeface="Calibri"/>
                <a:ea typeface="Calibri"/>
                <a:cs typeface="Calibri"/>
                <a:sym typeface="Calibri"/>
              </a:rPr>
              <a:t>In addition, Anti-Federalist support was stronger: out West rather than in the East, in rural areas rather than in the cities, and in large states rather than in small states</a:t>
            </a:r>
            <a:endParaRPr/>
          </a:p>
        </p:txBody>
      </p:sp>
      <p:sp>
        <p:nvSpPr>
          <p:cNvPr id="250" name="Google Shape;250;p34"/>
          <p:cNvSpPr txBox="1"/>
          <p:nvPr/>
        </p:nvSpPr>
        <p:spPr>
          <a:xfrm>
            <a:off x="9103891" y="3166813"/>
            <a:ext cx="3088109" cy="1183592"/>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900"/>
              <a:buFont typeface="Quattrocento Sans"/>
              <a:buNone/>
            </a:pPr>
            <a:r>
              <a:rPr b="1" lang="en-US" sz="1900" cap="none">
                <a:solidFill>
                  <a:schemeClr val="lt1"/>
                </a:solidFill>
                <a:latin typeface="Quattrocento Sans"/>
                <a:ea typeface="Quattrocento Sans"/>
                <a:cs typeface="Quattrocento Sans"/>
                <a:sym typeface="Quattrocento Sans"/>
              </a:rPr>
              <a:t>RATIFICATION AND </a:t>
            </a:r>
            <a:br>
              <a:rPr b="1" lang="en-US" sz="1900" cap="none">
                <a:solidFill>
                  <a:schemeClr val="lt1"/>
                </a:solidFill>
                <a:latin typeface="Quattrocento Sans"/>
                <a:ea typeface="Quattrocento Sans"/>
                <a:cs typeface="Quattrocento Sans"/>
                <a:sym typeface="Quattrocento Sans"/>
              </a:rPr>
            </a:br>
            <a:r>
              <a:rPr b="1" lang="en-US" sz="1900" cap="none">
                <a:solidFill>
                  <a:schemeClr val="lt1"/>
                </a:solidFill>
                <a:latin typeface="Quattrocento Sans"/>
                <a:ea typeface="Quattrocento Sans"/>
                <a:cs typeface="Quattrocento Sans"/>
                <a:sym typeface="Quattrocento Sans"/>
              </a:rPr>
              <a:t>THE FEDERALIST PAPERS</a:t>
            </a:r>
            <a:endParaRPr/>
          </a:p>
        </p:txBody>
      </p:sp>
      <p:pic>
        <p:nvPicPr>
          <p:cNvPr id="251" name="Google Shape;251;p34"/>
          <p:cNvPicPr preferRelativeResize="0"/>
          <p:nvPr/>
        </p:nvPicPr>
        <p:blipFill rotWithShape="1">
          <a:blip r:embed="rId4">
            <a:alphaModFix/>
          </a:blip>
          <a:srcRect b="43931" l="0" r="4997" t="2192"/>
          <a:stretch/>
        </p:blipFill>
        <p:spPr>
          <a:xfrm>
            <a:off x="9328680" y="371121"/>
            <a:ext cx="2638530" cy="2424571"/>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5"/>
          <p:cNvSpPr txBox="1"/>
          <p:nvPr>
            <p:ph type="title"/>
          </p:nvPr>
        </p:nvSpPr>
        <p:spPr>
          <a:xfrm>
            <a:off x="1047906" y="651360"/>
            <a:ext cx="6979768" cy="1107174"/>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2800"/>
              <a:buFont typeface="Quattrocento Sans"/>
              <a:buNone/>
            </a:pPr>
            <a:r>
              <a:rPr b="1" lang="en-US" sz="2800" cap="none">
                <a:solidFill>
                  <a:schemeClr val="lt1"/>
                </a:solidFill>
                <a:latin typeface="Quattrocento Sans"/>
                <a:ea typeface="Quattrocento Sans"/>
                <a:cs typeface="Quattrocento Sans"/>
                <a:sym typeface="Quattrocento Sans"/>
              </a:rPr>
              <a:t>THE ANTI-FEDERALISTS’ PERSPECTIVE </a:t>
            </a:r>
            <a:endParaRPr/>
          </a:p>
        </p:txBody>
      </p:sp>
      <p:pic>
        <p:nvPicPr>
          <p:cNvPr id="257" name="Google Shape;257;p35"/>
          <p:cNvPicPr preferRelativeResize="0"/>
          <p:nvPr/>
        </p:nvPicPr>
        <p:blipFill rotWithShape="1">
          <a:blip r:embed="rId3">
            <a:alphaModFix/>
          </a:blip>
          <a:srcRect b="0" l="0" r="74360" t="0"/>
          <a:stretch/>
        </p:blipFill>
        <p:spPr>
          <a:xfrm>
            <a:off x="9066029" y="0"/>
            <a:ext cx="3125971" cy="6858000"/>
          </a:xfrm>
          <a:prstGeom prst="rect">
            <a:avLst/>
          </a:prstGeom>
          <a:noFill/>
          <a:ln>
            <a:noFill/>
          </a:ln>
        </p:spPr>
      </p:pic>
      <p:sp>
        <p:nvSpPr>
          <p:cNvPr id="258" name="Google Shape;258;p35"/>
          <p:cNvSpPr/>
          <p:nvPr/>
        </p:nvSpPr>
        <p:spPr>
          <a:xfrm>
            <a:off x="289389" y="2088247"/>
            <a:ext cx="8496802" cy="34163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252F66"/>
                </a:solidFill>
                <a:latin typeface="Calibri"/>
                <a:ea typeface="Calibri"/>
                <a:cs typeface="Calibri"/>
                <a:sym typeface="Calibri"/>
              </a:rPr>
              <a:t>While the Federalists argued for a stronger national government, the Anti-Federalists defended a vision of America rooted in powerful states. The Anti-Federalists feared that the new Constitution gave the new national government too much power.</a:t>
            </a:r>
            <a:endParaRPr/>
          </a:p>
          <a:p>
            <a:pPr indent="0" lvl="0" marL="0" marR="0" rtl="0" algn="l">
              <a:spcBef>
                <a:spcPts val="0"/>
              </a:spcBef>
              <a:spcAft>
                <a:spcPts val="0"/>
              </a:spcAft>
              <a:buNone/>
            </a:pPr>
            <a:r>
              <a:t/>
            </a:r>
            <a:endParaRPr sz="2400">
              <a:solidFill>
                <a:srgbClr val="252F66"/>
              </a:solidFill>
              <a:latin typeface="Calibri"/>
              <a:ea typeface="Calibri"/>
              <a:cs typeface="Calibri"/>
              <a:sym typeface="Calibri"/>
            </a:endParaRPr>
          </a:p>
          <a:p>
            <a:pPr indent="0" lvl="0" marL="0" marR="0" rtl="0" algn="l">
              <a:spcBef>
                <a:spcPts val="0"/>
              </a:spcBef>
              <a:spcAft>
                <a:spcPts val="0"/>
              </a:spcAft>
              <a:buNone/>
            </a:pPr>
            <a:r>
              <a:rPr lang="en-US" sz="2400">
                <a:solidFill>
                  <a:srgbClr val="252F66"/>
                </a:solidFill>
                <a:latin typeface="Calibri"/>
                <a:ea typeface="Calibri"/>
                <a:cs typeface="Calibri"/>
                <a:sym typeface="Calibri"/>
              </a:rPr>
              <a:t>And that this new government—led by a new group of distant, out-of-touch political elites—would: seize all political power, swallow up the states—the governments that were closest to the people themselves, and abuse the rights of the American people.</a:t>
            </a:r>
            <a:endParaRPr/>
          </a:p>
        </p:txBody>
      </p:sp>
      <p:sp>
        <p:nvSpPr>
          <p:cNvPr id="259" name="Google Shape;259;p35"/>
          <p:cNvSpPr txBox="1"/>
          <p:nvPr/>
        </p:nvSpPr>
        <p:spPr>
          <a:xfrm>
            <a:off x="9103891" y="3166813"/>
            <a:ext cx="3088109" cy="1183592"/>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900"/>
              <a:buFont typeface="Quattrocento Sans"/>
              <a:buNone/>
            </a:pPr>
            <a:r>
              <a:rPr b="1" lang="en-US" sz="1900" cap="none">
                <a:solidFill>
                  <a:schemeClr val="lt1"/>
                </a:solidFill>
                <a:latin typeface="Quattrocento Sans"/>
                <a:ea typeface="Quattrocento Sans"/>
                <a:cs typeface="Quattrocento Sans"/>
                <a:sym typeface="Quattrocento Sans"/>
              </a:rPr>
              <a:t>RATIFICATION AND </a:t>
            </a:r>
            <a:br>
              <a:rPr b="1" lang="en-US" sz="1900" cap="none">
                <a:solidFill>
                  <a:schemeClr val="lt1"/>
                </a:solidFill>
                <a:latin typeface="Quattrocento Sans"/>
                <a:ea typeface="Quattrocento Sans"/>
                <a:cs typeface="Quattrocento Sans"/>
                <a:sym typeface="Quattrocento Sans"/>
              </a:rPr>
            </a:br>
            <a:r>
              <a:rPr b="1" lang="en-US" sz="1900" cap="none">
                <a:solidFill>
                  <a:schemeClr val="lt1"/>
                </a:solidFill>
                <a:latin typeface="Quattrocento Sans"/>
                <a:ea typeface="Quattrocento Sans"/>
                <a:cs typeface="Quattrocento Sans"/>
                <a:sym typeface="Quattrocento Sans"/>
              </a:rPr>
              <a:t>THE FEDERALIST PAPERS</a:t>
            </a:r>
            <a:endParaRPr/>
          </a:p>
        </p:txBody>
      </p:sp>
      <p:pic>
        <p:nvPicPr>
          <p:cNvPr id="260" name="Google Shape;260;p35"/>
          <p:cNvPicPr preferRelativeResize="0"/>
          <p:nvPr/>
        </p:nvPicPr>
        <p:blipFill rotWithShape="1">
          <a:blip r:embed="rId4">
            <a:alphaModFix/>
          </a:blip>
          <a:srcRect b="43931" l="0" r="4997" t="2192"/>
          <a:stretch/>
        </p:blipFill>
        <p:spPr>
          <a:xfrm>
            <a:off x="9328680" y="371121"/>
            <a:ext cx="2638530" cy="2424571"/>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6"/>
          <p:cNvSpPr txBox="1"/>
          <p:nvPr>
            <p:ph type="title"/>
          </p:nvPr>
        </p:nvSpPr>
        <p:spPr>
          <a:xfrm>
            <a:off x="1047906" y="651360"/>
            <a:ext cx="6979768" cy="1107174"/>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2800"/>
              <a:buFont typeface="Quattrocento Sans"/>
              <a:buNone/>
            </a:pPr>
            <a:r>
              <a:rPr b="1" lang="en-US" sz="2800" cap="none">
                <a:solidFill>
                  <a:schemeClr val="lt1"/>
                </a:solidFill>
                <a:latin typeface="Quattrocento Sans"/>
                <a:ea typeface="Quattrocento Sans"/>
                <a:cs typeface="Quattrocento Sans"/>
                <a:sym typeface="Quattrocento Sans"/>
              </a:rPr>
              <a:t>BIG IDEA</a:t>
            </a:r>
            <a:endParaRPr/>
          </a:p>
        </p:txBody>
      </p:sp>
      <p:pic>
        <p:nvPicPr>
          <p:cNvPr id="266" name="Google Shape;266;p36"/>
          <p:cNvPicPr preferRelativeResize="0"/>
          <p:nvPr/>
        </p:nvPicPr>
        <p:blipFill rotWithShape="1">
          <a:blip r:embed="rId3">
            <a:alphaModFix/>
          </a:blip>
          <a:srcRect b="0" l="0" r="74360" t="0"/>
          <a:stretch/>
        </p:blipFill>
        <p:spPr>
          <a:xfrm>
            <a:off x="9066029" y="0"/>
            <a:ext cx="3125971" cy="6858000"/>
          </a:xfrm>
          <a:prstGeom prst="rect">
            <a:avLst/>
          </a:prstGeom>
          <a:noFill/>
          <a:ln>
            <a:noFill/>
          </a:ln>
        </p:spPr>
      </p:pic>
      <p:sp>
        <p:nvSpPr>
          <p:cNvPr id="267" name="Google Shape;267;p36"/>
          <p:cNvSpPr/>
          <p:nvPr/>
        </p:nvSpPr>
        <p:spPr>
          <a:xfrm>
            <a:off x="289389" y="2248668"/>
            <a:ext cx="8496802" cy="35394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rgbClr val="252F66"/>
                </a:solidFill>
                <a:latin typeface="Calibri"/>
                <a:ea typeface="Calibri"/>
                <a:cs typeface="Calibri"/>
                <a:sym typeface="Calibri"/>
              </a:rPr>
              <a:t>When the Constitution was signed by the Framers at the Constitutional Convention on September 17, 1787, it was a mere proposal.  The Framers understood that the people themselves still had to accept this new Constitution.  Acting through their state ratifying conventions, the American people had to decide whether to give the Constitution life—whether to say “yes” or “no.”</a:t>
            </a:r>
            <a:endParaRPr/>
          </a:p>
        </p:txBody>
      </p:sp>
      <p:sp>
        <p:nvSpPr>
          <p:cNvPr id="268" name="Google Shape;268;p36"/>
          <p:cNvSpPr txBox="1"/>
          <p:nvPr/>
        </p:nvSpPr>
        <p:spPr>
          <a:xfrm>
            <a:off x="9103891" y="3166813"/>
            <a:ext cx="3088109" cy="1183592"/>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900"/>
              <a:buFont typeface="Quattrocento Sans"/>
              <a:buNone/>
            </a:pPr>
            <a:r>
              <a:rPr b="1" lang="en-US" sz="1900" cap="none">
                <a:solidFill>
                  <a:schemeClr val="lt1"/>
                </a:solidFill>
                <a:latin typeface="Quattrocento Sans"/>
                <a:ea typeface="Quattrocento Sans"/>
                <a:cs typeface="Quattrocento Sans"/>
                <a:sym typeface="Quattrocento Sans"/>
              </a:rPr>
              <a:t>RATIFICATION AND </a:t>
            </a:r>
            <a:br>
              <a:rPr b="1" lang="en-US" sz="1900" cap="none">
                <a:solidFill>
                  <a:schemeClr val="lt1"/>
                </a:solidFill>
                <a:latin typeface="Quattrocento Sans"/>
                <a:ea typeface="Quattrocento Sans"/>
                <a:cs typeface="Quattrocento Sans"/>
                <a:sym typeface="Quattrocento Sans"/>
              </a:rPr>
            </a:br>
            <a:r>
              <a:rPr b="1" lang="en-US" sz="1900" cap="none">
                <a:solidFill>
                  <a:schemeClr val="lt1"/>
                </a:solidFill>
                <a:latin typeface="Quattrocento Sans"/>
                <a:ea typeface="Quattrocento Sans"/>
                <a:cs typeface="Quattrocento Sans"/>
                <a:sym typeface="Quattrocento Sans"/>
              </a:rPr>
              <a:t>THE FEDERALIST PAPERS</a:t>
            </a:r>
            <a:endParaRPr/>
          </a:p>
        </p:txBody>
      </p:sp>
      <p:pic>
        <p:nvPicPr>
          <p:cNvPr id="269" name="Google Shape;269;p36"/>
          <p:cNvPicPr preferRelativeResize="0"/>
          <p:nvPr/>
        </p:nvPicPr>
        <p:blipFill rotWithShape="1">
          <a:blip r:embed="rId4">
            <a:alphaModFix/>
          </a:blip>
          <a:srcRect b="43931" l="0" r="4997" t="2192"/>
          <a:stretch/>
        </p:blipFill>
        <p:spPr>
          <a:xfrm>
            <a:off x="9328680" y="371121"/>
            <a:ext cx="2638530" cy="2424571"/>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pic>
        <p:nvPicPr>
          <p:cNvPr id="274" name="Google Shape;274;p37"/>
          <p:cNvPicPr preferRelativeResize="0"/>
          <p:nvPr/>
        </p:nvPicPr>
        <p:blipFill rotWithShape="1">
          <a:blip r:embed="rId3">
            <a:alphaModFix/>
          </a:blip>
          <a:srcRect b="0" l="0" r="74360" t="0"/>
          <a:stretch/>
        </p:blipFill>
        <p:spPr>
          <a:xfrm>
            <a:off x="9066029" y="0"/>
            <a:ext cx="3125971" cy="6858000"/>
          </a:xfrm>
          <a:prstGeom prst="rect">
            <a:avLst/>
          </a:prstGeom>
          <a:noFill/>
          <a:ln>
            <a:noFill/>
          </a:ln>
        </p:spPr>
      </p:pic>
      <p:pic>
        <p:nvPicPr>
          <p:cNvPr descr="Constitution of the United States - Wikipedia" id="275" name="Google Shape;275;p37"/>
          <p:cNvPicPr preferRelativeResize="0"/>
          <p:nvPr/>
        </p:nvPicPr>
        <p:blipFill rotWithShape="1">
          <a:blip r:embed="rId4">
            <a:alphaModFix/>
          </a:blip>
          <a:srcRect b="1341" l="1175" r="3070" t="1519"/>
          <a:stretch/>
        </p:blipFill>
        <p:spPr>
          <a:xfrm>
            <a:off x="467833" y="552892"/>
            <a:ext cx="4859079" cy="5964867"/>
          </a:xfrm>
          <a:prstGeom prst="rect">
            <a:avLst/>
          </a:prstGeom>
          <a:noFill/>
          <a:ln>
            <a:noFill/>
          </a:ln>
          <a:effectLst>
            <a:outerShdw blurRad="292100" rotWithShape="0" algn="tl" dir="2700000" dist="139700">
              <a:srgbClr val="333333">
                <a:alpha val="64705"/>
              </a:srgbClr>
            </a:outerShdw>
          </a:effectLst>
        </p:spPr>
      </p:pic>
      <p:sp>
        <p:nvSpPr>
          <p:cNvPr id="276" name="Google Shape;276;p37"/>
          <p:cNvSpPr txBox="1"/>
          <p:nvPr/>
        </p:nvSpPr>
        <p:spPr>
          <a:xfrm>
            <a:off x="3125972" y="4470952"/>
            <a:ext cx="5026385" cy="972918"/>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3200"/>
              <a:buFont typeface="Quattrocento Sans"/>
              <a:buNone/>
            </a:pPr>
            <a:r>
              <a:rPr b="1" lang="en-US" sz="3200" cap="none">
                <a:solidFill>
                  <a:schemeClr val="lt1"/>
                </a:solidFill>
                <a:latin typeface="Quattrocento Sans"/>
                <a:ea typeface="Quattrocento Sans"/>
                <a:cs typeface="Quattrocento Sans"/>
                <a:sym typeface="Quattrocento Sans"/>
              </a:rPr>
              <a:t>THE CONSTITUTION</a:t>
            </a:r>
            <a:endParaRPr/>
          </a:p>
          <a:p>
            <a:pPr indent="0" lvl="0" marL="0" marR="0" rtl="0" algn="ctr">
              <a:lnSpc>
                <a:spcPct val="90000"/>
              </a:lnSpc>
              <a:spcBef>
                <a:spcPts val="0"/>
              </a:spcBef>
              <a:spcAft>
                <a:spcPts val="0"/>
              </a:spcAft>
              <a:buClr>
                <a:schemeClr val="lt1"/>
              </a:buClr>
              <a:buSzPts val="2000"/>
              <a:buFont typeface="Quattrocento Sans"/>
              <a:buNone/>
            </a:pPr>
            <a:r>
              <a:rPr b="1" lang="en-US" sz="2000">
                <a:solidFill>
                  <a:schemeClr val="lt1"/>
                </a:solidFill>
                <a:latin typeface="Quattrocento Sans"/>
                <a:ea typeface="Quattrocento Sans"/>
                <a:cs typeface="Quattrocento Sans"/>
                <a:sym typeface="Quattrocento Sans"/>
              </a:rPr>
              <a:t>Signed September 17, 1787</a:t>
            </a:r>
            <a:endParaRPr/>
          </a:p>
        </p:txBody>
      </p:sp>
      <p:sp>
        <p:nvSpPr>
          <p:cNvPr id="277" name="Google Shape;277;p37"/>
          <p:cNvSpPr txBox="1"/>
          <p:nvPr/>
        </p:nvSpPr>
        <p:spPr>
          <a:xfrm>
            <a:off x="9103891" y="3166813"/>
            <a:ext cx="3088109" cy="1183592"/>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900"/>
              <a:buFont typeface="Quattrocento Sans"/>
              <a:buNone/>
            </a:pPr>
            <a:r>
              <a:rPr b="1" lang="en-US" sz="1900" cap="none">
                <a:solidFill>
                  <a:schemeClr val="lt1"/>
                </a:solidFill>
                <a:latin typeface="Quattrocento Sans"/>
                <a:ea typeface="Quattrocento Sans"/>
                <a:cs typeface="Quattrocento Sans"/>
                <a:sym typeface="Quattrocento Sans"/>
              </a:rPr>
              <a:t>RATIFICATION AND </a:t>
            </a:r>
            <a:br>
              <a:rPr b="1" lang="en-US" sz="1900" cap="none">
                <a:solidFill>
                  <a:schemeClr val="lt1"/>
                </a:solidFill>
                <a:latin typeface="Quattrocento Sans"/>
                <a:ea typeface="Quattrocento Sans"/>
                <a:cs typeface="Quattrocento Sans"/>
                <a:sym typeface="Quattrocento Sans"/>
              </a:rPr>
            </a:br>
            <a:r>
              <a:rPr b="1" lang="en-US" sz="1900" cap="none">
                <a:solidFill>
                  <a:schemeClr val="lt1"/>
                </a:solidFill>
                <a:latin typeface="Quattrocento Sans"/>
                <a:ea typeface="Quattrocento Sans"/>
                <a:cs typeface="Quattrocento Sans"/>
                <a:sym typeface="Quattrocento Sans"/>
              </a:rPr>
              <a:t>THE FEDERALIST PAPERS</a:t>
            </a:r>
            <a:endParaRPr/>
          </a:p>
        </p:txBody>
      </p:sp>
      <p:pic>
        <p:nvPicPr>
          <p:cNvPr id="278" name="Google Shape;278;p37"/>
          <p:cNvPicPr preferRelativeResize="0"/>
          <p:nvPr/>
        </p:nvPicPr>
        <p:blipFill rotWithShape="1">
          <a:blip r:embed="rId5">
            <a:alphaModFix/>
          </a:blip>
          <a:srcRect b="43931" l="0" r="4997" t="2192"/>
          <a:stretch/>
        </p:blipFill>
        <p:spPr>
          <a:xfrm>
            <a:off x="9328680" y="371121"/>
            <a:ext cx="2638530" cy="2424571"/>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pic>
        <p:nvPicPr>
          <p:cNvPr id="283" name="Google Shape;283;p38"/>
          <p:cNvPicPr preferRelativeResize="0"/>
          <p:nvPr/>
        </p:nvPicPr>
        <p:blipFill rotWithShape="1">
          <a:blip r:embed="rId3">
            <a:alphaModFix/>
          </a:blip>
          <a:srcRect b="0" l="0" r="0" t="0"/>
          <a:stretch/>
        </p:blipFill>
        <p:spPr>
          <a:xfrm>
            <a:off x="1433208" y="436055"/>
            <a:ext cx="5288433" cy="6165271"/>
          </a:xfrm>
          <a:prstGeom prst="rect">
            <a:avLst/>
          </a:prstGeom>
          <a:noFill/>
          <a:ln>
            <a:noFill/>
          </a:ln>
          <a:effectLst>
            <a:outerShdw blurRad="292100" rotWithShape="0" algn="tl" dir="2700000" dist="139700">
              <a:srgbClr val="333333">
                <a:alpha val="64705"/>
              </a:srgbClr>
            </a:outerShdw>
          </a:effectLst>
        </p:spPr>
      </p:pic>
      <p:pic>
        <p:nvPicPr>
          <p:cNvPr id="284" name="Google Shape;284;p38"/>
          <p:cNvPicPr preferRelativeResize="0"/>
          <p:nvPr/>
        </p:nvPicPr>
        <p:blipFill rotWithShape="1">
          <a:blip r:embed="rId4">
            <a:alphaModFix/>
          </a:blip>
          <a:srcRect b="0" l="0" r="74360" t="0"/>
          <a:stretch/>
        </p:blipFill>
        <p:spPr>
          <a:xfrm>
            <a:off x="9066029" y="0"/>
            <a:ext cx="3125971" cy="6858000"/>
          </a:xfrm>
          <a:prstGeom prst="rect">
            <a:avLst/>
          </a:prstGeom>
          <a:noFill/>
          <a:ln>
            <a:noFill/>
          </a:ln>
        </p:spPr>
      </p:pic>
      <p:sp>
        <p:nvSpPr>
          <p:cNvPr id="285" name="Google Shape;285;p38"/>
          <p:cNvSpPr txBox="1"/>
          <p:nvPr/>
        </p:nvSpPr>
        <p:spPr>
          <a:xfrm>
            <a:off x="777762" y="5638800"/>
            <a:ext cx="2647507" cy="584738"/>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2800"/>
              <a:buFont typeface="Calibri"/>
              <a:buNone/>
            </a:pPr>
            <a:r>
              <a:rPr b="1" lang="en-US" sz="2800">
                <a:solidFill>
                  <a:schemeClr val="lt1"/>
                </a:solidFill>
                <a:latin typeface="Calibri"/>
                <a:ea typeface="Calibri"/>
                <a:cs typeface="Calibri"/>
                <a:sym typeface="Calibri"/>
              </a:rPr>
              <a:t>George Mason</a:t>
            </a:r>
            <a:endParaRPr/>
          </a:p>
        </p:txBody>
      </p:sp>
      <p:sp>
        <p:nvSpPr>
          <p:cNvPr id="286" name="Google Shape;286;p38"/>
          <p:cNvSpPr txBox="1"/>
          <p:nvPr/>
        </p:nvSpPr>
        <p:spPr>
          <a:xfrm>
            <a:off x="9103891" y="3166813"/>
            <a:ext cx="3088109" cy="1183592"/>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900"/>
              <a:buFont typeface="Quattrocento Sans"/>
              <a:buNone/>
            </a:pPr>
            <a:r>
              <a:rPr b="1" lang="en-US" sz="1900" cap="none">
                <a:solidFill>
                  <a:schemeClr val="lt1"/>
                </a:solidFill>
                <a:latin typeface="Quattrocento Sans"/>
                <a:ea typeface="Quattrocento Sans"/>
                <a:cs typeface="Quattrocento Sans"/>
                <a:sym typeface="Quattrocento Sans"/>
              </a:rPr>
              <a:t>RATIFICATION AND </a:t>
            </a:r>
            <a:br>
              <a:rPr b="1" lang="en-US" sz="1900" cap="none">
                <a:solidFill>
                  <a:schemeClr val="lt1"/>
                </a:solidFill>
                <a:latin typeface="Quattrocento Sans"/>
                <a:ea typeface="Quattrocento Sans"/>
                <a:cs typeface="Quattrocento Sans"/>
                <a:sym typeface="Quattrocento Sans"/>
              </a:rPr>
            </a:br>
            <a:r>
              <a:rPr b="1" lang="en-US" sz="1900" cap="none">
                <a:solidFill>
                  <a:schemeClr val="lt1"/>
                </a:solidFill>
                <a:latin typeface="Quattrocento Sans"/>
                <a:ea typeface="Quattrocento Sans"/>
                <a:cs typeface="Quattrocento Sans"/>
                <a:sym typeface="Quattrocento Sans"/>
              </a:rPr>
              <a:t>THE FEDERALIST PAPERS</a:t>
            </a:r>
            <a:endParaRPr/>
          </a:p>
        </p:txBody>
      </p:sp>
      <p:pic>
        <p:nvPicPr>
          <p:cNvPr id="287" name="Google Shape;287;p38"/>
          <p:cNvPicPr preferRelativeResize="0"/>
          <p:nvPr/>
        </p:nvPicPr>
        <p:blipFill rotWithShape="1">
          <a:blip r:embed="rId5">
            <a:alphaModFix/>
          </a:blip>
          <a:srcRect b="43931" l="0" r="4997" t="2192"/>
          <a:stretch/>
        </p:blipFill>
        <p:spPr>
          <a:xfrm>
            <a:off x="9328680" y="371121"/>
            <a:ext cx="2638530" cy="2424571"/>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pic>
        <p:nvPicPr>
          <p:cNvPr descr="Virginia Declaration of Rights - George Mason&amp;#39;s Gunston Hall" id="292" name="Google Shape;292;p39"/>
          <p:cNvPicPr preferRelativeResize="0"/>
          <p:nvPr/>
        </p:nvPicPr>
        <p:blipFill rotWithShape="1">
          <a:blip r:embed="rId3">
            <a:alphaModFix/>
          </a:blip>
          <a:srcRect b="0" l="0" r="0" t="0"/>
          <a:stretch/>
        </p:blipFill>
        <p:spPr>
          <a:xfrm>
            <a:off x="2631239" y="457471"/>
            <a:ext cx="4956676" cy="5943058"/>
          </a:xfrm>
          <a:prstGeom prst="rect">
            <a:avLst/>
          </a:prstGeom>
          <a:noFill/>
          <a:ln>
            <a:noFill/>
          </a:ln>
          <a:effectLst>
            <a:outerShdw blurRad="292100" rotWithShape="0" algn="tl" dir="2700000" dist="139700">
              <a:srgbClr val="333333">
                <a:alpha val="64705"/>
              </a:srgbClr>
            </a:outerShdw>
          </a:effectLst>
        </p:spPr>
      </p:pic>
      <p:sp>
        <p:nvSpPr>
          <p:cNvPr id="293" name="Google Shape;293;p39"/>
          <p:cNvSpPr txBox="1"/>
          <p:nvPr>
            <p:ph type="title"/>
          </p:nvPr>
        </p:nvSpPr>
        <p:spPr>
          <a:xfrm>
            <a:off x="440168" y="4892842"/>
            <a:ext cx="6195922" cy="989371"/>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2800"/>
              <a:buFont typeface="Quattrocento Sans"/>
              <a:buNone/>
            </a:pPr>
            <a:r>
              <a:rPr b="1" lang="en-US" sz="2800" cap="none">
                <a:solidFill>
                  <a:schemeClr val="lt1"/>
                </a:solidFill>
                <a:latin typeface="Quattrocento Sans"/>
                <a:ea typeface="Quattrocento Sans"/>
                <a:cs typeface="Quattrocento Sans"/>
                <a:sym typeface="Quattrocento Sans"/>
              </a:rPr>
              <a:t>THE VIRGINIA DECLARATION OF RIGHTS </a:t>
            </a:r>
            <a:endParaRPr/>
          </a:p>
        </p:txBody>
      </p:sp>
      <p:pic>
        <p:nvPicPr>
          <p:cNvPr id="294" name="Google Shape;294;p39"/>
          <p:cNvPicPr preferRelativeResize="0"/>
          <p:nvPr/>
        </p:nvPicPr>
        <p:blipFill rotWithShape="1">
          <a:blip r:embed="rId4">
            <a:alphaModFix/>
          </a:blip>
          <a:srcRect b="0" l="0" r="74360" t="0"/>
          <a:stretch/>
        </p:blipFill>
        <p:spPr>
          <a:xfrm>
            <a:off x="9066029" y="0"/>
            <a:ext cx="3125971" cy="6858000"/>
          </a:xfrm>
          <a:prstGeom prst="rect">
            <a:avLst/>
          </a:prstGeom>
          <a:noFill/>
          <a:ln>
            <a:noFill/>
          </a:ln>
        </p:spPr>
      </p:pic>
      <p:sp>
        <p:nvSpPr>
          <p:cNvPr id="295" name="Google Shape;295;p39"/>
          <p:cNvSpPr txBox="1"/>
          <p:nvPr/>
        </p:nvSpPr>
        <p:spPr>
          <a:xfrm>
            <a:off x="9103891" y="3166813"/>
            <a:ext cx="3088109" cy="1183592"/>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900"/>
              <a:buFont typeface="Quattrocento Sans"/>
              <a:buNone/>
            </a:pPr>
            <a:r>
              <a:rPr b="1" lang="en-US" sz="1900" cap="none">
                <a:solidFill>
                  <a:schemeClr val="lt1"/>
                </a:solidFill>
                <a:latin typeface="Quattrocento Sans"/>
                <a:ea typeface="Quattrocento Sans"/>
                <a:cs typeface="Quattrocento Sans"/>
                <a:sym typeface="Quattrocento Sans"/>
              </a:rPr>
              <a:t>RATIFICATION AND </a:t>
            </a:r>
            <a:br>
              <a:rPr b="1" lang="en-US" sz="1900" cap="none">
                <a:solidFill>
                  <a:schemeClr val="lt1"/>
                </a:solidFill>
                <a:latin typeface="Quattrocento Sans"/>
                <a:ea typeface="Quattrocento Sans"/>
                <a:cs typeface="Quattrocento Sans"/>
                <a:sym typeface="Quattrocento Sans"/>
              </a:rPr>
            </a:br>
            <a:r>
              <a:rPr b="1" lang="en-US" sz="1900" cap="none">
                <a:solidFill>
                  <a:schemeClr val="lt1"/>
                </a:solidFill>
                <a:latin typeface="Quattrocento Sans"/>
                <a:ea typeface="Quattrocento Sans"/>
                <a:cs typeface="Quattrocento Sans"/>
                <a:sym typeface="Quattrocento Sans"/>
              </a:rPr>
              <a:t>THE FEDERALIST PAPERS</a:t>
            </a:r>
            <a:endParaRPr/>
          </a:p>
        </p:txBody>
      </p:sp>
      <p:pic>
        <p:nvPicPr>
          <p:cNvPr id="296" name="Google Shape;296;p39"/>
          <p:cNvPicPr preferRelativeResize="0"/>
          <p:nvPr/>
        </p:nvPicPr>
        <p:blipFill rotWithShape="1">
          <a:blip r:embed="rId5">
            <a:alphaModFix/>
          </a:blip>
          <a:srcRect b="43931" l="0" r="4997" t="2192"/>
          <a:stretch/>
        </p:blipFill>
        <p:spPr>
          <a:xfrm>
            <a:off x="9328680" y="371121"/>
            <a:ext cx="2638530" cy="2424571"/>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pic>
        <p:nvPicPr>
          <p:cNvPr descr="fae330c8-88db-4aee-8852-586fb92c2f71@namprd17" id="301" name="Google Shape;301;p40"/>
          <p:cNvPicPr preferRelativeResize="0"/>
          <p:nvPr/>
        </p:nvPicPr>
        <p:blipFill rotWithShape="1">
          <a:blip r:embed="rId3">
            <a:alphaModFix/>
          </a:blip>
          <a:srcRect b="0" l="0" r="0" t="2461"/>
          <a:stretch/>
        </p:blipFill>
        <p:spPr>
          <a:xfrm>
            <a:off x="559449" y="457201"/>
            <a:ext cx="8275005" cy="6053434"/>
          </a:xfrm>
          <a:prstGeom prst="rect">
            <a:avLst/>
          </a:prstGeom>
          <a:noFill/>
          <a:ln>
            <a:noFill/>
          </a:ln>
          <a:effectLst>
            <a:outerShdw blurRad="292100" rotWithShape="0" algn="tl" dir="2700000" dist="139700">
              <a:srgbClr val="333333">
                <a:alpha val="64705"/>
              </a:srgbClr>
            </a:outerShdw>
          </a:effectLst>
        </p:spPr>
      </p:pic>
      <p:sp>
        <p:nvSpPr>
          <p:cNvPr id="302" name="Google Shape;302;p40"/>
          <p:cNvSpPr txBox="1"/>
          <p:nvPr>
            <p:ph type="title"/>
          </p:nvPr>
        </p:nvSpPr>
        <p:spPr>
          <a:xfrm>
            <a:off x="327874" y="629222"/>
            <a:ext cx="6195922" cy="584738"/>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2800"/>
              <a:buFont typeface="Quattrocento Sans"/>
              <a:buNone/>
            </a:pPr>
            <a:r>
              <a:rPr b="1" lang="en-US" sz="2800" cap="none">
                <a:solidFill>
                  <a:schemeClr val="lt1"/>
                </a:solidFill>
                <a:latin typeface="Quattrocento Sans"/>
                <a:ea typeface="Quattrocento Sans"/>
                <a:cs typeface="Quattrocento Sans"/>
                <a:sym typeface="Quattrocento Sans"/>
              </a:rPr>
              <a:t>THE DISSENTERS  </a:t>
            </a:r>
            <a:endParaRPr/>
          </a:p>
        </p:txBody>
      </p:sp>
      <p:pic>
        <p:nvPicPr>
          <p:cNvPr id="303" name="Google Shape;303;p40"/>
          <p:cNvPicPr preferRelativeResize="0"/>
          <p:nvPr/>
        </p:nvPicPr>
        <p:blipFill rotWithShape="1">
          <a:blip r:embed="rId4">
            <a:alphaModFix/>
          </a:blip>
          <a:srcRect b="0" l="0" r="74360" t="0"/>
          <a:stretch/>
        </p:blipFill>
        <p:spPr>
          <a:xfrm>
            <a:off x="9066029" y="0"/>
            <a:ext cx="3125971" cy="6858000"/>
          </a:xfrm>
          <a:prstGeom prst="rect">
            <a:avLst/>
          </a:prstGeom>
          <a:noFill/>
          <a:ln>
            <a:noFill/>
          </a:ln>
        </p:spPr>
      </p:pic>
      <p:sp>
        <p:nvSpPr>
          <p:cNvPr id="304" name="Google Shape;304;p40"/>
          <p:cNvSpPr txBox="1"/>
          <p:nvPr/>
        </p:nvSpPr>
        <p:spPr>
          <a:xfrm>
            <a:off x="954156" y="5180882"/>
            <a:ext cx="2647507" cy="584738"/>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2800"/>
              <a:buFont typeface="Calibri"/>
              <a:buNone/>
            </a:pPr>
            <a:r>
              <a:rPr b="1" lang="en-US" sz="2800">
                <a:solidFill>
                  <a:schemeClr val="lt1"/>
                </a:solidFill>
                <a:latin typeface="Calibri"/>
                <a:ea typeface="Calibri"/>
                <a:cs typeface="Calibri"/>
                <a:sym typeface="Calibri"/>
              </a:rPr>
              <a:t>Elbridge Gerry</a:t>
            </a:r>
            <a:endParaRPr/>
          </a:p>
        </p:txBody>
      </p:sp>
      <p:sp>
        <p:nvSpPr>
          <p:cNvPr id="305" name="Google Shape;305;p40"/>
          <p:cNvSpPr txBox="1"/>
          <p:nvPr/>
        </p:nvSpPr>
        <p:spPr>
          <a:xfrm>
            <a:off x="2643809" y="4296678"/>
            <a:ext cx="3376895" cy="584738"/>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2800"/>
              <a:buFont typeface="Calibri"/>
              <a:buNone/>
            </a:pPr>
            <a:r>
              <a:rPr b="1" lang="en-US" sz="2800">
                <a:solidFill>
                  <a:schemeClr val="lt1"/>
                </a:solidFill>
                <a:latin typeface="Calibri"/>
                <a:ea typeface="Calibri"/>
                <a:cs typeface="Calibri"/>
                <a:sym typeface="Calibri"/>
              </a:rPr>
              <a:t>Edmund Randolph</a:t>
            </a:r>
            <a:endParaRPr/>
          </a:p>
        </p:txBody>
      </p:sp>
      <p:sp>
        <p:nvSpPr>
          <p:cNvPr id="306" name="Google Shape;306;p40"/>
          <p:cNvSpPr txBox="1"/>
          <p:nvPr/>
        </p:nvSpPr>
        <p:spPr>
          <a:xfrm>
            <a:off x="5676247" y="5180882"/>
            <a:ext cx="2647507" cy="584738"/>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2800"/>
              <a:buFont typeface="Calibri"/>
              <a:buNone/>
            </a:pPr>
            <a:r>
              <a:rPr b="1" lang="en-US" sz="2800">
                <a:solidFill>
                  <a:schemeClr val="lt1"/>
                </a:solidFill>
                <a:latin typeface="Calibri"/>
                <a:ea typeface="Calibri"/>
                <a:cs typeface="Calibri"/>
                <a:sym typeface="Calibri"/>
              </a:rPr>
              <a:t>George Mason</a:t>
            </a:r>
            <a:endParaRPr/>
          </a:p>
        </p:txBody>
      </p:sp>
      <p:sp>
        <p:nvSpPr>
          <p:cNvPr id="307" name="Google Shape;307;p40"/>
          <p:cNvSpPr txBox="1"/>
          <p:nvPr/>
        </p:nvSpPr>
        <p:spPr>
          <a:xfrm>
            <a:off x="9103891" y="3166813"/>
            <a:ext cx="3088109" cy="1183592"/>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900"/>
              <a:buFont typeface="Quattrocento Sans"/>
              <a:buNone/>
            </a:pPr>
            <a:r>
              <a:rPr b="1" lang="en-US" sz="1900" cap="none">
                <a:solidFill>
                  <a:schemeClr val="lt1"/>
                </a:solidFill>
                <a:latin typeface="Quattrocento Sans"/>
                <a:ea typeface="Quattrocento Sans"/>
                <a:cs typeface="Quattrocento Sans"/>
                <a:sym typeface="Quattrocento Sans"/>
              </a:rPr>
              <a:t>RATIFICATION AND </a:t>
            </a:r>
            <a:br>
              <a:rPr b="1" lang="en-US" sz="1900" cap="none">
                <a:solidFill>
                  <a:schemeClr val="lt1"/>
                </a:solidFill>
                <a:latin typeface="Quattrocento Sans"/>
                <a:ea typeface="Quattrocento Sans"/>
                <a:cs typeface="Quattrocento Sans"/>
                <a:sym typeface="Quattrocento Sans"/>
              </a:rPr>
            </a:br>
            <a:r>
              <a:rPr b="1" lang="en-US" sz="1900" cap="none">
                <a:solidFill>
                  <a:schemeClr val="lt1"/>
                </a:solidFill>
                <a:latin typeface="Quattrocento Sans"/>
                <a:ea typeface="Quattrocento Sans"/>
                <a:cs typeface="Quattrocento Sans"/>
                <a:sym typeface="Quattrocento Sans"/>
              </a:rPr>
              <a:t>THE FEDERALIST PAPERS</a:t>
            </a:r>
            <a:endParaRPr/>
          </a:p>
        </p:txBody>
      </p:sp>
      <p:pic>
        <p:nvPicPr>
          <p:cNvPr id="308" name="Google Shape;308;p40"/>
          <p:cNvPicPr preferRelativeResize="0"/>
          <p:nvPr/>
        </p:nvPicPr>
        <p:blipFill rotWithShape="1">
          <a:blip r:embed="rId5">
            <a:alphaModFix/>
          </a:blip>
          <a:srcRect b="43931" l="0" r="4997" t="2192"/>
          <a:stretch/>
        </p:blipFill>
        <p:spPr>
          <a:xfrm>
            <a:off x="9328680" y="371121"/>
            <a:ext cx="2638530" cy="2424571"/>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pic>
        <p:nvPicPr>
          <p:cNvPr descr="US History Articles of Confederation Map 1787" id="313" name="Google Shape;313;p41"/>
          <p:cNvPicPr preferRelativeResize="0"/>
          <p:nvPr/>
        </p:nvPicPr>
        <p:blipFill rotWithShape="1">
          <a:blip r:embed="rId3">
            <a:alphaModFix/>
          </a:blip>
          <a:srcRect b="5435" l="3661" r="1937" t="4243"/>
          <a:stretch/>
        </p:blipFill>
        <p:spPr>
          <a:xfrm>
            <a:off x="371959" y="359088"/>
            <a:ext cx="5017137" cy="6243189"/>
          </a:xfrm>
          <a:prstGeom prst="rect">
            <a:avLst/>
          </a:prstGeom>
          <a:noFill/>
          <a:ln>
            <a:noFill/>
          </a:ln>
          <a:effectLst>
            <a:outerShdw blurRad="292100" rotWithShape="0" algn="tl" dir="2700000" dist="139700">
              <a:srgbClr val="333333">
                <a:alpha val="64705"/>
              </a:srgbClr>
            </a:outerShdw>
          </a:effectLst>
        </p:spPr>
      </p:pic>
      <p:sp>
        <p:nvSpPr>
          <p:cNvPr id="314" name="Google Shape;314;p41"/>
          <p:cNvSpPr txBox="1"/>
          <p:nvPr>
            <p:ph type="title"/>
          </p:nvPr>
        </p:nvSpPr>
        <p:spPr>
          <a:xfrm>
            <a:off x="4348716" y="4450952"/>
            <a:ext cx="4178688" cy="819631"/>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2800"/>
              <a:buFont typeface="Quattrocento Sans"/>
              <a:buNone/>
            </a:pPr>
            <a:r>
              <a:rPr b="1" lang="en-US" sz="2800" cap="none">
                <a:solidFill>
                  <a:schemeClr val="lt1"/>
                </a:solidFill>
                <a:latin typeface="Quattrocento Sans"/>
                <a:ea typeface="Quattrocento Sans"/>
                <a:cs typeface="Quattrocento Sans"/>
                <a:sym typeface="Quattrocento Sans"/>
              </a:rPr>
              <a:t>STATE CONVENTIONS </a:t>
            </a:r>
            <a:endParaRPr/>
          </a:p>
        </p:txBody>
      </p:sp>
      <p:pic>
        <p:nvPicPr>
          <p:cNvPr id="315" name="Google Shape;315;p41"/>
          <p:cNvPicPr preferRelativeResize="0"/>
          <p:nvPr/>
        </p:nvPicPr>
        <p:blipFill rotWithShape="1">
          <a:blip r:embed="rId4">
            <a:alphaModFix/>
          </a:blip>
          <a:srcRect b="0" l="0" r="74360" t="0"/>
          <a:stretch/>
        </p:blipFill>
        <p:spPr>
          <a:xfrm>
            <a:off x="9066029" y="0"/>
            <a:ext cx="3125971" cy="6858000"/>
          </a:xfrm>
          <a:prstGeom prst="rect">
            <a:avLst/>
          </a:prstGeom>
          <a:noFill/>
          <a:ln>
            <a:noFill/>
          </a:ln>
        </p:spPr>
      </p:pic>
      <p:sp>
        <p:nvSpPr>
          <p:cNvPr id="316" name="Google Shape;316;p41"/>
          <p:cNvSpPr txBox="1"/>
          <p:nvPr/>
        </p:nvSpPr>
        <p:spPr>
          <a:xfrm>
            <a:off x="9103891" y="3166813"/>
            <a:ext cx="3088109" cy="1183592"/>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900"/>
              <a:buFont typeface="Quattrocento Sans"/>
              <a:buNone/>
            </a:pPr>
            <a:r>
              <a:rPr b="1" lang="en-US" sz="1900" cap="none">
                <a:solidFill>
                  <a:schemeClr val="lt1"/>
                </a:solidFill>
                <a:latin typeface="Quattrocento Sans"/>
                <a:ea typeface="Quattrocento Sans"/>
                <a:cs typeface="Quattrocento Sans"/>
                <a:sym typeface="Quattrocento Sans"/>
              </a:rPr>
              <a:t>RATIFICATION AND </a:t>
            </a:r>
            <a:br>
              <a:rPr b="1" lang="en-US" sz="1900" cap="none">
                <a:solidFill>
                  <a:schemeClr val="lt1"/>
                </a:solidFill>
                <a:latin typeface="Quattrocento Sans"/>
                <a:ea typeface="Quattrocento Sans"/>
                <a:cs typeface="Quattrocento Sans"/>
                <a:sym typeface="Quattrocento Sans"/>
              </a:rPr>
            </a:br>
            <a:r>
              <a:rPr b="1" lang="en-US" sz="1900" cap="none">
                <a:solidFill>
                  <a:schemeClr val="lt1"/>
                </a:solidFill>
                <a:latin typeface="Quattrocento Sans"/>
                <a:ea typeface="Quattrocento Sans"/>
                <a:cs typeface="Quattrocento Sans"/>
                <a:sym typeface="Quattrocento Sans"/>
              </a:rPr>
              <a:t>THE FEDERALIST PAPERS</a:t>
            </a:r>
            <a:endParaRPr/>
          </a:p>
        </p:txBody>
      </p:sp>
      <p:pic>
        <p:nvPicPr>
          <p:cNvPr id="317" name="Google Shape;317;p41"/>
          <p:cNvPicPr preferRelativeResize="0"/>
          <p:nvPr/>
        </p:nvPicPr>
        <p:blipFill rotWithShape="1">
          <a:blip r:embed="rId5">
            <a:alphaModFix/>
          </a:blip>
          <a:srcRect b="43931" l="0" r="4997" t="2192"/>
          <a:stretch/>
        </p:blipFill>
        <p:spPr>
          <a:xfrm>
            <a:off x="9328680" y="371121"/>
            <a:ext cx="2638530" cy="2424571"/>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42"/>
          <p:cNvSpPr txBox="1"/>
          <p:nvPr>
            <p:ph type="title"/>
          </p:nvPr>
        </p:nvSpPr>
        <p:spPr>
          <a:xfrm>
            <a:off x="306106" y="777310"/>
            <a:ext cx="5789894" cy="819631"/>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2800"/>
              <a:buFont typeface="Quattrocento Sans"/>
              <a:buNone/>
            </a:pPr>
            <a:r>
              <a:rPr b="1" lang="en-US" sz="2800" cap="none">
                <a:solidFill>
                  <a:schemeClr val="lt1"/>
                </a:solidFill>
                <a:latin typeface="Quattrocento Sans"/>
                <a:ea typeface="Quattrocento Sans"/>
                <a:cs typeface="Quattrocento Sans"/>
                <a:sym typeface="Quattrocento Sans"/>
              </a:rPr>
              <a:t>EARLY RATIFICATIONS </a:t>
            </a:r>
            <a:endParaRPr/>
          </a:p>
        </p:txBody>
      </p:sp>
      <p:pic>
        <p:nvPicPr>
          <p:cNvPr id="323" name="Google Shape;323;p42"/>
          <p:cNvPicPr preferRelativeResize="0"/>
          <p:nvPr/>
        </p:nvPicPr>
        <p:blipFill rotWithShape="1">
          <a:blip r:embed="rId3">
            <a:alphaModFix/>
          </a:blip>
          <a:srcRect b="0" l="0" r="74360" t="0"/>
          <a:stretch/>
        </p:blipFill>
        <p:spPr>
          <a:xfrm>
            <a:off x="9066029" y="0"/>
            <a:ext cx="3125971" cy="6858000"/>
          </a:xfrm>
          <a:prstGeom prst="rect">
            <a:avLst/>
          </a:prstGeom>
          <a:noFill/>
          <a:ln>
            <a:noFill/>
          </a:ln>
        </p:spPr>
      </p:pic>
      <p:sp>
        <p:nvSpPr>
          <p:cNvPr id="324" name="Google Shape;324;p42"/>
          <p:cNvSpPr/>
          <p:nvPr/>
        </p:nvSpPr>
        <p:spPr>
          <a:xfrm>
            <a:off x="306107" y="1758805"/>
            <a:ext cx="8148082" cy="35394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rgbClr val="252F66"/>
                </a:solidFill>
                <a:latin typeface="Calibri"/>
                <a:ea typeface="Calibri"/>
                <a:cs typeface="Calibri"/>
                <a:sym typeface="Calibri"/>
              </a:rPr>
              <a:t>The first state to ratify the Constitution was Delaware on December 7, 1787 (unanimous).</a:t>
            </a:r>
            <a:endParaRPr/>
          </a:p>
          <a:p>
            <a:pPr indent="0" lvl="0" marL="0" marR="0" rtl="0" algn="l">
              <a:spcBef>
                <a:spcPts val="0"/>
              </a:spcBef>
              <a:spcAft>
                <a:spcPts val="0"/>
              </a:spcAft>
              <a:buNone/>
            </a:pPr>
            <a:r>
              <a:t/>
            </a:r>
            <a:endParaRPr sz="2800">
              <a:solidFill>
                <a:srgbClr val="252F66"/>
              </a:solidFill>
              <a:latin typeface="Calibri"/>
              <a:ea typeface="Calibri"/>
              <a:cs typeface="Calibri"/>
              <a:sym typeface="Calibri"/>
            </a:endParaRPr>
          </a:p>
          <a:p>
            <a:pPr indent="-457200" lvl="0" marL="457200" marR="0" rtl="0" algn="l">
              <a:spcBef>
                <a:spcPts val="0"/>
              </a:spcBef>
              <a:spcAft>
                <a:spcPts val="0"/>
              </a:spcAft>
              <a:buClr>
                <a:srgbClr val="252F66"/>
              </a:buClr>
              <a:buSzPts val="2800"/>
              <a:buFont typeface="Arial"/>
              <a:buChar char="•"/>
            </a:pPr>
            <a:r>
              <a:rPr lang="en-US" sz="2800">
                <a:solidFill>
                  <a:srgbClr val="252F66"/>
                </a:solidFill>
                <a:latin typeface="Calibri"/>
                <a:ea typeface="Calibri"/>
                <a:cs typeface="Calibri"/>
                <a:sym typeface="Calibri"/>
              </a:rPr>
              <a:t>Pennsylvania: December 12, 1787 (46-23—which was a bitter fight)</a:t>
            </a:r>
            <a:endParaRPr/>
          </a:p>
          <a:p>
            <a:pPr indent="-457200" lvl="0" marL="457200" marR="0" rtl="0" algn="l">
              <a:spcBef>
                <a:spcPts val="0"/>
              </a:spcBef>
              <a:spcAft>
                <a:spcPts val="0"/>
              </a:spcAft>
              <a:buClr>
                <a:srgbClr val="252F66"/>
              </a:buClr>
              <a:buSzPts val="2800"/>
              <a:buFont typeface="Arial"/>
              <a:buChar char="•"/>
            </a:pPr>
            <a:r>
              <a:rPr lang="en-US" sz="2800">
                <a:solidFill>
                  <a:srgbClr val="252F66"/>
                </a:solidFill>
                <a:latin typeface="Calibri"/>
                <a:ea typeface="Calibri"/>
                <a:cs typeface="Calibri"/>
                <a:sym typeface="Calibri"/>
              </a:rPr>
              <a:t>New Jersey: December 18, 1787 (unanimous) </a:t>
            </a:r>
            <a:endParaRPr/>
          </a:p>
          <a:p>
            <a:pPr indent="-457200" lvl="0" marL="457200" marR="0" rtl="0" algn="l">
              <a:spcBef>
                <a:spcPts val="0"/>
              </a:spcBef>
              <a:spcAft>
                <a:spcPts val="0"/>
              </a:spcAft>
              <a:buClr>
                <a:srgbClr val="252F66"/>
              </a:buClr>
              <a:buSzPts val="2800"/>
              <a:buFont typeface="Arial"/>
              <a:buChar char="•"/>
            </a:pPr>
            <a:r>
              <a:rPr lang="en-US" sz="2800">
                <a:solidFill>
                  <a:srgbClr val="252F66"/>
                </a:solidFill>
                <a:latin typeface="Calibri"/>
                <a:ea typeface="Calibri"/>
                <a:cs typeface="Calibri"/>
                <a:sym typeface="Calibri"/>
              </a:rPr>
              <a:t>Georgia: January 2, 1788 (unanimous) </a:t>
            </a:r>
            <a:endParaRPr/>
          </a:p>
          <a:p>
            <a:pPr indent="-457200" lvl="0" marL="457200" marR="0" rtl="0" algn="l">
              <a:spcBef>
                <a:spcPts val="0"/>
              </a:spcBef>
              <a:spcAft>
                <a:spcPts val="0"/>
              </a:spcAft>
              <a:buClr>
                <a:srgbClr val="252F66"/>
              </a:buClr>
              <a:buSzPts val="2800"/>
              <a:buFont typeface="Arial"/>
              <a:buChar char="•"/>
            </a:pPr>
            <a:r>
              <a:rPr lang="en-US" sz="2800">
                <a:solidFill>
                  <a:srgbClr val="252F66"/>
                </a:solidFill>
                <a:latin typeface="Calibri"/>
                <a:ea typeface="Calibri"/>
                <a:cs typeface="Calibri"/>
                <a:sym typeface="Calibri"/>
              </a:rPr>
              <a:t>Connecticut: January 9, 1788 (128-40) </a:t>
            </a:r>
            <a:endParaRPr/>
          </a:p>
        </p:txBody>
      </p:sp>
      <p:sp>
        <p:nvSpPr>
          <p:cNvPr id="325" name="Google Shape;325;p42"/>
          <p:cNvSpPr txBox="1"/>
          <p:nvPr/>
        </p:nvSpPr>
        <p:spPr>
          <a:xfrm>
            <a:off x="9103891" y="3166813"/>
            <a:ext cx="3088109" cy="1183592"/>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900"/>
              <a:buFont typeface="Quattrocento Sans"/>
              <a:buNone/>
            </a:pPr>
            <a:r>
              <a:rPr b="1" lang="en-US" sz="1900" cap="none">
                <a:solidFill>
                  <a:schemeClr val="lt1"/>
                </a:solidFill>
                <a:latin typeface="Quattrocento Sans"/>
                <a:ea typeface="Quattrocento Sans"/>
                <a:cs typeface="Quattrocento Sans"/>
                <a:sym typeface="Quattrocento Sans"/>
              </a:rPr>
              <a:t>RATIFICATION AND </a:t>
            </a:r>
            <a:br>
              <a:rPr b="1" lang="en-US" sz="1900" cap="none">
                <a:solidFill>
                  <a:schemeClr val="lt1"/>
                </a:solidFill>
                <a:latin typeface="Quattrocento Sans"/>
                <a:ea typeface="Quattrocento Sans"/>
                <a:cs typeface="Quattrocento Sans"/>
                <a:sym typeface="Quattrocento Sans"/>
              </a:rPr>
            </a:br>
            <a:r>
              <a:rPr b="1" lang="en-US" sz="1900" cap="none">
                <a:solidFill>
                  <a:schemeClr val="lt1"/>
                </a:solidFill>
                <a:latin typeface="Quattrocento Sans"/>
                <a:ea typeface="Quattrocento Sans"/>
                <a:cs typeface="Quattrocento Sans"/>
                <a:sym typeface="Quattrocento Sans"/>
              </a:rPr>
              <a:t>THE FEDERALIST PAPERS</a:t>
            </a:r>
            <a:endParaRPr/>
          </a:p>
        </p:txBody>
      </p:sp>
      <p:pic>
        <p:nvPicPr>
          <p:cNvPr id="326" name="Google Shape;326;p42"/>
          <p:cNvPicPr preferRelativeResize="0"/>
          <p:nvPr/>
        </p:nvPicPr>
        <p:blipFill rotWithShape="1">
          <a:blip r:embed="rId4">
            <a:alphaModFix/>
          </a:blip>
          <a:srcRect b="43931" l="0" r="4997" t="2192"/>
          <a:stretch/>
        </p:blipFill>
        <p:spPr>
          <a:xfrm>
            <a:off x="9328680" y="371121"/>
            <a:ext cx="2638530" cy="2424571"/>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43"/>
          <p:cNvSpPr txBox="1"/>
          <p:nvPr>
            <p:ph type="title"/>
          </p:nvPr>
        </p:nvSpPr>
        <p:spPr>
          <a:xfrm>
            <a:off x="306106" y="777310"/>
            <a:ext cx="5789894" cy="819631"/>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Quattrocento Sans"/>
              <a:buNone/>
            </a:pPr>
            <a:r>
              <a:rPr b="1" lang="en-US" sz="2800" cap="none">
                <a:solidFill>
                  <a:schemeClr val="lt1"/>
                </a:solidFill>
                <a:latin typeface="Quattrocento Sans"/>
                <a:ea typeface="Quattrocento Sans"/>
                <a:cs typeface="Quattrocento Sans"/>
                <a:sym typeface="Quattrocento Sans"/>
              </a:rPr>
              <a:t>MASSACHUSETTS COMPROMISE</a:t>
            </a:r>
            <a:endParaRPr/>
          </a:p>
        </p:txBody>
      </p:sp>
      <p:pic>
        <p:nvPicPr>
          <p:cNvPr id="332" name="Google Shape;332;p43"/>
          <p:cNvPicPr preferRelativeResize="0"/>
          <p:nvPr/>
        </p:nvPicPr>
        <p:blipFill rotWithShape="1">
          <a:blip r:embed="rId3">
            <a:alphaModFix/>
          </a:blip>
          <a:srcRect b="0" l="0" r="74360" t="0"/>
          <a:stretch/>
        </p:blipFill>
        <p:spPr>
          <a:xfrm>
            <a:off x="9066029" y="0"/>
            <a:ext cx="3125971" cy="6858000"/>
          </a:xfrm>
          <a:prstGeom prst="rect">
            <a:avLst/>
          </a:prstGeom>
          <a:noFill/>
          <a:ln>
            <a:noFill/>
          </a:ln>
        </p:spPr>
      </p:pic>
      <p:sp>
        <p:nvSpPr>
          <p:cNvPr id="333" name="Google Shape;333;p43"/>
          <p:cNvSpPr/>
          <p:nvPr/>
        </p:nvSpPr>
        <p:spPr>
          <a:xfrm>
            <a:off x="306106" y="1919226"/>
            <a:ext cx="8148082" cy="495520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252F66"/>
                </a:solidFill>
                <a:latin typeface="Calibri"/>
                <a:ea typeface="Calibri"/>
                <a:cs typeface="Calibri"/>
                <a:sym typeface="Calibri"/>
              </a:rPr>
              <a:t>Under this “Massachusetts Compromise,” a majority of delegates agreed to ratify the new Constitution, but only if the Convention agreed to recommend a set of amendments to the new Congress following ratification.</a:t>
            </a:r>
            <a:endParaRPr/>
          </a:p>
          <a:p>
            <a:pPr indent="0" lvl="0" marL="0" marR="0" rtl="0" algn="l">
              <a:spcBef>
                <a:spcPts val="0"/>
              </a:spcBef>
              <a:spcAft>
                <a:spcPts val="0"/>
              </a:spcAft>
              <a:buNone/>
            </a:pPr>
            <a:r>
              <a:t/>
            </a:r>
            <a:endParaRPr sz="2400">
              <a:solidFill>
                <a:srgbClr val="252F66"/>
              </a:solidFill>
              <a:latin typeface="Calibri"/>
              <a:ea typeface="Calibri"/>
              <a:cs typeface="Calibri"/>
              <a:sym typeface="Calibri"/>
            </a:endParaRPr>
          </a:p>
          <a:p>
            <a:pPr indent="0" lvl="0" marL="0" marR="0" rtl="0" algn="l">
              <a:spcBef>
                <a:spcPts val="0"/>
              </a:spcBef>
              <a:spcAft>
                <a:spcPts val="0"/>
              </a:spcAft>
              <a:buNone/>
            </a:pPr>
            <a:r>
              <a:rPr lang="en-US" sz="2400">
                <a:solidFill>
                  <a:srgbClr val="252F66"/>
                </a:solidFill>
                <a:latin typeface="Calibri"/>
                <a:ea typeface="Calibri"/>
                <a:cs typeface="Calibri"/>
                <a:sym typeface="Calibri"/>
              </a:rPr>
              <a:t>The Massachusetts Convention finally voted in favor of ratification on February 6, 1788. </a:t>
            </a:r>
            <a:endParaRPr/>
          </a:p>
          <a:p>
            <a:pPr indent="0" lvl="0" marL="0" marR="0" rtl="0" algn="l">
              <a:spcBef>
                <a:spcPts val="0"/>
              </a:spcBef>
              <a:spcAft>
                <a:spcPts val="0"/>
              </a:spcAft>
              <a:buNone/>
            </a:pPr>
            <a:r>
              <a:t/>
            </a:r>
            <a:endParaRPr sz="2400">
              <a:solidFill>
                <a:srgbClr val="252F66"/>
              </a:solidFill>
              <a:latin typeface="Calibri"/>
              <a:ea typeface="Calibri"/>
              <a:cs typeface="Calibri"/>
              <a:sym typeface="Calibri"/>
            </a:endParaRPr>
          </a:p>
          <a:p>
            <a:pPr indent="0" lvl="0" marL="0" marR="0" rtl="0" algn="l">
              <a:spcBef>
                <a:spcPts val="0"/>
              </a:spcBef>
              <a:spcAft>
                <a:spcPts val="0"/>
              </a:spcAft>
              <a:buNone/>
            </a:pPr>
            <a:r>
              <a:rPr lang="en-US" sz="2400">
                <a:solidFill>
                  <a:srgbClr val="252F66"/>
                </a:solidFill>
                <a:latin typeface="Calibri"/>
                <a:ea typeface="Calibri"/>
                <a:cs typeface="Calibri"/>
                <a:sym typeface="Calibri"/>
              </a:rPr>
              <a:t>This Massachusetts Compromise paved the way for the Constitution’s ratification—every remaining state convention—except for Maryland’s—recommended amendments as part of their decision to ratify.</a:t>
            </a:r>
            <a:endParaRPr/>
          </a:p>
          <a:p>
            <a:pPr indent="0" lvl="0" marL="0" marR="0" rtl="0" algn="l">
              <a:spcBef>
                <a:spcPts val="0"/>
              </a:spcBef>
              <a:spcAft>
                <a:spcPts val="0"/>
              </a:spcAft>
              <a:buNone/>
            </a:pPr>
            <a:r>
              <a:t/>
            </a:r>
            <a:endParaRPr sz="2800">
              <a:solidFill>
                <a:srgbClr val="252F66"/>
              </a:solidFill>
              <a:latin typeface="Calibri"/>
              <a:ea typeface="Calibri"/>
              <a:cs typeface="Calibri"/>
              <a:sym typeface="Calibri"/>
            </a:endParaRPr>
          </a:p>
        </p:txBody>
      </p:sp>
      <p:sp>
        <p:nvSpPr>
          <p:cNvPr id="334" name="Google Shape;334;p43"/>
          <p:cNvSpPr txBox="1"/>
          <p:nvPr/>
        </p:nvSpPr>
        <p:spPr>
          <a:xfrm>
            <a:off x="9103891" y="3166813"/>
            <a:ext cx="3088109" cy="1183592"/>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900"/>
              <a:buFont typeface="Quattrocento Sans"/>
              <a:buNone/>
            </a:pPr>
            <a:r>
              <a:rPr b="1" lang="en-US" sz="1900" cap="none">
                <a:solidFill>
                  <a:schemeClr val="lt1"/>
                </a:solidFill>
                <a:latin typeface="Quattrocento Sans"/>
                <a:ea typeface="Quattrocento Sans"/>
                <a:cs typeface="Quattrocento Sans"/>
                <a:sym typeface="Quattrocento Sans"/>
              </a:rPr>
              <a:t>RATIFICATION AND </a:t>
            </a:r>
            <a:br>
              <a:rPr b="1" lang="en-US" sz="1900" cap="none">
                <a:solidFill>
                  <a:schemeClr val="lt1"/>
                </a:solidFill>
                <a:latin typeface="Quattrocento Sans"/>
                <a:ea typeface="Quattrocento Sans"/>
                <a:cs typeface="Quattrocento Sans"/>
                <a:sym typeface="Quattrocento Sans"/>
              </a:rPr>
            </a:br>
            <a:r>
              <a:rPr b="1" lang="en-US" sz="1900" cap="none">
                <a:solidFill>
                  <a:schemeClr val="lt1"/>
                </a:solidFill>
                <a:latin typeface="Quattrocento Sans"/>
                <a:ea typeface="Quattrocento Sans"/>
                <a:cs typeface="Quattrocento Sans"/>
                <a:sym typeface="Quattrocento Sans"/>
              </a:rPr>
              <a:t>THE FEDERALIST PAPERS</a:t>
            </a:r>
            <a:endParaRPr/>
          </a:p>
        </p:txBody>
      </p:sp>
      <p:pic>
        <p:nvPicPr>
          <p:cNvPr id="335" name="Google Shape;335;p43"/>
          <p:cNvPicPr preferRelativeResize="0"/>
          <p:nvPr/>
        </p:nvPicPr>
        <p:blipFill rotWithShape="1">
          <a:blip r:embed="rId4">
            <a:alphaModFix/>
          </a:blip>
          <a:srcRect b="43931" l="0" r="4997" t="2192"/>
          <a:stretch/>
        </p:blipFill>
        <p:spPr>
          <a:xfrm>
            <a:off x="9328680" y="371121"/>
            <a:ext cx="2638530" cy="2424571"/>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id="168" name="Google Shape;168;p26"/>
          <p:cNvPicPr preferRelativeResize="0"/>
          <p:nvPr/>
        </p:nvPicPr>
        <p:blipFill rotWithShape="1">
          <a:blip r:embed="rId3">
            <a:alphaModFix/>
          </a:blip>
          <a:srcRect b="0" l="0" r="74360" t="0"/>
          <a:stretch/>
        </p:blipFill>
        <p:spPr>
          <a:xfrm>
            <a:off x="9066029" y="0"/>
            <a:ext cx="3125971" cy="6858000"/>
          </a:xfrm>
          <a:prstGeom prst="rect">
            <a:avLst/>
          </a:prstGeom>
          <a:noFill/>
          <a:ln>
            <a:noFill/>
          </a:ln>
        </p:spPr>
      </p:pic>
      <p:sp>
        <p:nvSpPr>
          <p:cNvPr id="169" name="Google Shape;169;p26"/>
          <p:cNvSpPr txBox="1"/>
          <p:nvPr>
            <p:ph type="title"/>
          </p:nvPr>
        </p:nvSpPr>
        <p:spPr>
          <a:xfrm>
            <a:off x="836908" y="510415"/>
            <a:ext cx="7237709" cy="740228"/>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2800"/>
              <a:buFont typeface="Quattrocento Sans"/>
              <a:buNone/>
            </a:pPr>
            <a:r>
              <a:rPr b="1" lang="en-US" sz="2800" cap="none">
                <a:solidFill>
                  <a:schemeClr val="lt1"/>
                </a:solidFill>
                <a:latin typeface="Quattrocento Sans"/>
                <a:ea typeface="Quattrocento Sans"/>
                <a:cs typeface="Quattrocento Sans"/>
                <a:sym typeface="Quattrocento Sans"/>
              </a:rPr>
              <a:t>FRAMING QUESTIONS </a:t>
            </a:r>
            <a:endParaRPr/>
          </a:p>
        </p:txBody>
      </p:sp>
      <p:sp>
        <p:nvSpPr>
          <p:cNvPr id="170" name="Google Shape;170;p26"/>
          <p:cNvSpPr txBox="1"/>
          <p:nvPr/>
        </p:nvSpPr>
        <p:spPr>
          <a:xfrm>
            <a:off x="9103891" y="3166813"/>
            <a:ext cx="3088109" cy="1183592"/>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900"/>
              <a:buFont typeface="Quattrocento Sans"/>
              <a:buNone/>
            </a:pPr>
            <a:r>
              <a:rPr b="1" i="0" lang="en-US" sz="1900" u="none" cap="none" strike="noStrike">
                <a:solidFill>
                  <a:schemeClr val="lt1"/>
                </a:solidFill>
                <a:latin typeface="Quattrocento Sans"/>
                <a:ea typeface="Quattrocento Sans"/>
                <a:cs typeface="Quattrocento Sans"/>
                <a:sym typeface="Quattrocento Sans"/>
              </a:rPr>
              <a:t>RATIFICATION AND </a:t>
            </a:r>
            <a:br>
              <a:rPr b="1" i="0" lang="en-US" sz="1900" u="none" cap="none" strike="noStrike">
                <a:solidFill>
                  <a:schemeClr val="lt1"/>
                </a:solidFill>
                <a:latin typeface="Quattrocento Sans"/>
                <a:ea typeface="Quattrocento Sans"/>
                <a:cs typeface="Quattrocento Sans"/>
                <a:sym typeface="Quattrocento Sans"/>
              </a:rPr>
            </a:br>
            <a:r>
              <a:rPr b="1" i="0" lang="en-US" sz="1900" u="none" cap="none" strike="noStrike">
                <a:solidFill>
                  <a:schemeClr val="lt1"/>
                </a:solidFill>
                <a:latin typeface="Quattrocento Sans"/>
                <a:ea typeface="Quattrocento Sans"/>
                <a:cs typeface="Quattrocento Sans"/>
                <a:sym typeface="Quattrocento Sans"/>
              </a:rPr>
              <a:t>THE FEDERALIST PAPERS</a:t>
            </a:r>
            <a:endParaRPr/>
          </a:p>
        </p:txBody>
      </p:sp>
      <p:sp>
        <p:nvSpPr>
          <p:cNvPr id="171" name="Google Shape;171;p26"/>
          <p:cNvSpPr/>
          <p:nvPr/>
        </p:nvSpPr>
        <p:spPr>
          <a:xfrm>
            <a:off x="308471" y="1438729"/>
            <a:ext cx="8609198" cy="5170646"/>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rgbClr val="252F66"/>
              </a:buClr>
              <a:buSzPts val="2200"/>
              <a:buFont typeface="Arial"/>
              <a:buChar char="•"/>
            </a:pPr>
            <a:r>
              <a:rPr b="0" i="0" lang="en-US" sz="2200" u="none" cap="none" strike="noStrike">
                <a:solidFill>
                  <a:srgbClr val="252F66"/>
                </a:solidFill>
                <a:latin typeface="Calibri"/>
                <a:ea typeface="Calibri"/>
                <a:cs typeface="Calibri"/>
                <a:sym typeface="Calibri"/>
              </a:rPr>
              <a:t>When was the Constitution completed and signed, and what was the process for deciding whether to adopt it?</a:t>
            </a:r>
            <a:endParaRPr/>
          </a:p>
          <a:p>
            <a:pPr indent="-285750" lvl="0" marL="285750" marR="0" rtl="0" algn="l">
              <a:spcBef>
                <a:spcPts val="0"/>
              </a:spcBef>
              <a:spcAft>
                <a:spcPts val="0"/>
              </a:spcAft>
              <a:buClr>
                <a:srgbClr val="252F66"/>
              </a:buClr>
              <a:buSzPts val="2200"/>
              <a:buFont typeface="Arial"/>
              <a:buChar char="•"/>
            </a:pPr>
            <a:r>
              <a:rPr b="0" i="0" lang="en-US" sz="2200" u="none" cap="none" strike="noStrike">
                <a:solidFill>
                  <a:srgbClr val="252F66"/>
                </a:solidFill>
                <a:latin typeface="Calibri"/>
                <a:ea typeface="Calibri"/>
                <a:cs typeface="Calibri"/>
                <a:sym typeface="Calibri"/>
              </a:rPr>
              <a:t>What is ratification?</a:t>
            </a:r>
            <a:endParaRPr/>
          </a:p>
          <a:p>
            <a:pPr indent="-285750" lvl="0" marL="285750" marR="0" rtl="0" algn="l">
              <a:spcBef>
                <a:spcPts val="0"/>
              </a:spcBef>
              <a:spcAft>
                <a:spcPts val="0"/>
              </a:spcAft>
              <a:buClr>
                <a:srgbClr val="252F66"/>
              </a:buClr>
              <a:buSzPts val="2200"/>
              <a:buFont typeface="Arial"/>
              <a:buChar char="•"/>
            </a:pPr>
            <a:r>
              <a:rPr b="0" i="0" lang="en-US" sz="2200" u="none" cap="none" strike="noStrike">
                <a:solidFill>
                  <a:srgbClr val="252F66"/>
                </a:solidFill>
                <a:latin typeface="Calibri"/>
                <a:ea typeface="Calibri"/>
                <a:cs typeface="Calibri"/>
                <a:sym typeface="Calibri"/>
              </a:rPr>
              <a:t>Who were the Federalists, and what were some of the key arguments in favor of the new Constitution?</a:t>
            </a:r>
            <a:endParaRPr/>
          </a:p>
          <a:p>
            <a:pPr indent="-285750" lvl="0" marL="285750" marR="0" rtl="0" algn="l">
              <a:spcBef>
                <a:spcPts val="0"/>
              </a:spcBef>
              <a:spcAft>
                <a:spcPts val="0"/>
              </a:spcAft>
              <a:buClr>
                <a:srgbClr val="252F66"/>
              </a:buClr>
              <a:buSzPts val="2200"/>
              <a:buFont typeface="Arial"/>
              <a:buChar char="•"/>
            </a:pPr>
            <a:r>
              <a:rPr b="0" i="0" lang="en-US" sz="2200" u="none" cap="none" strike="noStrike">
                <a:solidFill>
                  <a:srgbClr val="252F66"/>
                </a:solidFill>
                <a:latin typeface="Calibri"/>
                <a:ea typeface="Calibri"/>
                <a:cs typeface="Calibri"/>
                <a:sym typeface="Calibri"/>
              </a:rPr>
              <a:t>Who were the Anti-Federalists, and what were some of the key arguments against the new Constitution?</a:t>
            </a:r>
            <a:endParaRPr/>
          </a:p>
          <a:p>
            <a:pPr indent="-285750" lvl="0" marL="285750" marR="0" rtl="0" algn="l">
              <a:spcBef>
                <a:spcPts val="0"/>
              </a:spcBef>
              <a:spcAft>
                <a:spcPts val="0"/>
              </a:spcAft>
              <a:buClr>
                <a:srgbClr val="252F66"/>
              </a:buClr>
              <a:buSzPts val="2200"/>
              <a:buFont typeface="Arial"/>
              <a:buChar char="•"/>
            </a:pPr>
            <a:r>
              <a:rPr b="0" i="0" lang="en-US" sz="2200" u="none" cap="none" strike="noStrike">
                <a:solidFill>
                  <a:srgbClr val="252F66"/>
                </a:solidFill>
                <a:latin typeface="Calibri"/>
                <a:ea typeface="Calibri"/>
                <a:cs typeface="Calibri"/>
                <a:sym typeface="Calibri"/>
              </a:rPr>
              <a:t>What were </a:t>
            </a:r>
            <a:r>
              <a:rPr b="0" i="1" lang="en-US" sz="2200" u="none" cap="none" strike="noStrike">
                <a:solidFill>
                  <a:srgbClr val="252F66"/>
                </a:solidFill>
                <a:latin typeface="Calibri"/>
                <a:ea typeface="Calibri"/>
                <a:cs typeface="Calibri"/>
                <a:sym typeface="Calibri"/>
              </a:rPr>
              <a:t>The Federalist Papers</a:t>
            </a:r>
            <a:r>
              <a:rPr b="0" i="0" lang="en-US" sz="2200" u="none" cap="none" strike="noStrike">
                <a:solidFill>
                  <a:srgbClr val="252F66"/>
                </a:solidFill>
                <a:latin typeface="Calibri"/>
                <a:ea typeface="Calibri"/>
                <a:cs typeface="Calibri"/>
                <a:sym typeface="Calibri"/>
              </a:rPr>
              <a:t>, who wrote them, and what did they say?</a:t>
            </a:r>
            <a:endParaRPr/>
          </a:p>
          <a:p>
            <a:pPr indent="-285750" lvl="0" marL="285750" marR="0" rtl="0" algn="l">
              <a:spcBef>
                <a:spcPts val="0"/>
              </a:spcBef>
              <a:spcAft>
                <a:spcPts val="0"/>
              </a:spcAft>
              <a:buClr>
                <a:srgbClr val="252F66"/>
              </a:buClr>
              <a:buSzPts val="2200"/>
              <a:buFont typeface="Arial"/>
              <a:buChar char="•"/>
            </a:pPr>
            <a:r>
              <a:rPr b="0" i="0" lang="en-US" sz="2200" u="none" cap="none" strike="noStrike">
                <a:solidFill>
                  <a:srgbClr val="252F66"/>
                </a:solidFill>
                <a:latin typeface="Calibri"/>
                <a:ea typeface="Calibri"/>
                <a:cs typeface="Calibri"/>
                <a:sym typeface="Calibri"/>
              </a:rPr>
              <a:t>How did the ratification process play out at the state level, and how did the supporters of the new Constitution win the battle?</a:t>
            </a:r>
            <a:endParaRPr/>
          </a:p>
          <a:p>
            <a:pPr indent="-285750" lvl="0" marL="285750" marR="0" rtl="0" algn="l">
              <a:spcBef>
                <a:spcPts val="0"/>
              </a:spcBef>
              <a:spcAft>
                <a:spcPts val="0"/>
              </a:spcAft>
              <a:buClr>
                <a:srgbClr val="252F66"/>
              </a:buClr>
              <a:buSzPts val="2200"/>
              <a:buFont typeface="Arial"/>
              <a:buChar char="•"/>
            </a:pPr>
            <a:r>
              <a:rPr b="0" i="0" lang="en-US" sz="2200" u="none" cap="none" strike="noStrike">
                <a:solidFill>
                  <a:srgbClr val="252F66"/>
                </a:solidFill>
                <a:latin typeface="Calibri"/>
                <a:ea typeface="Calibri"/>
                <a:cs typeface="Calibri"/>
                <a:sym typeface="Calibri"/>
              </a:rPr>
              <a:t>What role did compromise play in the ratification of the U.S. Constitution?</a:t>
            </a:r>
            <a:endParaRPr/>
          </a:p>
          <a:p>
            <a:pPr indent="-285750" lvl="0" marL="285750" marR="0" rtl="0" algn="l">
              <a:spcBef>
                <a:spcPts val="0"/>
              </a:spcBef>
              <a:spcAft>
                <a:spcPts val="0"/>
              </a:spcAft>
              <a:buClr>
                <a:srgbClr val="252F66"/>
              </a:buClr>
              <a:buSzPts val="2200"/>
              <a:buFont typeface="Arial"/>
              <a:buChar char="•"/>
            </a:pPr>
            <a:r>
              <a:rPr b="0" i="0" lang="en-US" sz="2200" u="none" cap="none" strike="noStrike">
                <a:solidFill>
                  <a:srgbClr val="252F66"/>
                </a:solidFill>
                <a:latin typeface="Calibri"/>
                <a:ea typeface="Calibri"/>
                <a:cs typeface="Calibri"/>
                <a:sym typeface="Calibri"/>
              </a:rPr>
              <a:t>What is the relationship between the ratification process and key constitutional principles like popular sovereignty and federalism? </a:t>
            </a:r>
            <a:endParaRPr/>
          </a:p>
        </p:txBody>
      </p:sp>
      <p:pic>
        <p:nvPicPr>
          <p:cNvPr id="172" name="Google Shape;172;p26"/>
          <p:cNvPicPr preferRelativeResize="0"/>
          <p:nvPr/>
        </p:nvPicPr>
        <p:blipFill rotWithShape="1">
          <a:blip r:embed="rId4">
            <a:alphaModFix/>
          </a:blip>
          <a:srcRect b="43931" l="0" r="4997" t="2192"/>
          <a:stretch/>
        </p:blipFill>
        <p:spPr>
          <a:xfrm>
            <a:off x="9328680" y="371121"/>
            <a:ext cx="2638530" cy="2424571"/>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44"/>
          <p:cNvSpPr txBox="1"/>
          <p:nvPr>
            <p:ph type="title"/>
          </p:nvPr>
        </p:nvSpPr>
        <p:spPr>
          <a:xfrm>
            <a:off x="306106" y="777310"/>
            <a:ext cx="5789894" cy="819631"/>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2800"/>
              <a:buFont typeface="Quattrocento Sans"/>
              <a:buNone/>
            </a:pPr>
            <a:r>
              <a:rPr b="1" lang="en-US" sz="2800" cap="none">
                <a:solidFill>
                  <a:schemeClr val="lt1"/>
                </a:solidFill>
                <a:latin typeface="Quattrocento Sans"/>
                <a:ea typeface="Quattrocento Sans"/>
                <a:cs typeface="Quattrocento Sans"/>
                <a:sym typeface="Quattrocento Sans"/>
              </a:rPr>
              <a:t>MORE RATIFICATIONS </a:t>
            </a:r>
            <a:endParaRPr/>
          </a:p>
        </p:txBody>
      </p:sp>
      <p:pic>
        <p:nvPicPr>
          <p:cNvPr id="341" name="Google Shape;341;p44"/>
          <p:cNvPicPr preferRelativeResize="0"/>
          <p:nvPr/>
        </p:nvPicPr>
        <p:blipFill rotWithShape="1">
          <a:blip r:embed="rId3">
            <a:alphaModFix/>
          </a:blip>
          <a:srcRect b="0" l="0" r="74360" t="0"/>
          <a:stretch/>
        </p:blipFill>
        <p:spPr>
          <a:xfrm>
            <a:off x="9066029" y="0"/>
            <a:ext cx="3125971" cy="6858000"/>
          </a:xfrm>
          <a:prstGeom prst="rect">
            <a:avLst/>
          </a:prstGeom>
          <a:noFill/>
          <a:ln>
            <a:noFill/>
          </a:ln>
        </p:spPr>
      </p:pic>
      <p:sp>
        <p:nvSpPr>
          <p:cNvPr id="342" name="Google Shape;342;p44"/>
          <p:cNvSpPr/>
          <p:nvPr/>
        </p:nvSpPr>
        <p:spPr>
          <a:xfrm>
            <a:off x="306106" y="1967352"/>
            <a:ext cx="8148082" cy="4401205"/>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rgbClr val="252F66"/>
              </a:buClr>
              <a:buSzPts val="2800"/>
              <a:buFont typeface="Arial"/>
              <a:buChar char="•"/>
            </a:pPr>
            <a:r>
              <a:rPr lang="en-US" sz="2800">
                <a:solidFill>
                  <a:srgbClr val="252F66"/>
                </a:solidFill>
                <a:latin typeface="Calibri"/>
                <a:ea typeface="Calibri"/>
                <a:cs typeface="Calibri"/>
                <a:sym typeface="Calibri"/>
              </a:rPr>
              <a:t>Maryland: April 28, 1788 (63-11).</a:t>
            </a:r>
            <a:endParaRPr/>
          </a:p>
          <a:p>
            <a:pPr indent="-457200" lvl="0" marL="457200" marR="0" rtl="0" algn="l">
              <a:spcBef>
                <a:spcPts val="0"/>
              </a:spcBef>
              <a:spcAft>
                <a:spcPts val="0"/>
              </a:spcAft>
              <a:buClr>
                <a:srgbClr val="252F66"/>
              </a:buClr>
              <a:buSzPts val="2800"/>
              <a:buFont typeface="Arial"/>
              <a:buChar char="•"/>
            </a:pPr>
            <a:r>
              <a:rPr lang="en-US" sz="2800">
                <a:solidFill>
                  <a:srgbClr val="252F66"/>
                </a:solidFill>
                <a:latin typeface="Calibri"/>
                <a:ea typeface="Calibri"/>
                <a:cs typeface="Calibri"/>
                <a:sym typeface="Calibri"/>
              </a:rPr>
              <a:t>South Carolina: May 23, 1788 (149-73).</a:t>
            </a:r>
            <a:endParaRPr/>
          </a:p>
          <a:p>
            <a:pPr indent="-457200" lvl="0" marL="457200" marR="0" rtl="0" algn="l">
              <a:spcBef>
                <a:spcPts val="0"/>
              </a:spcBef>
              <a:spcAft>
                <a:spcPts val="0"/>
              </a:spcAft>
              <a:buClr>
                <a:srgbClr val="252F66"/>
              </a:buClr>
              <a:buSzPts val="2800"/>
              <a:buFont typeface="Arial"/>
              <a:buChar char="•"/>
            </a:pPr>
            <a:r>
              <a:rPr lang="en-US" sz="2800">
                <a:solidFill>
                  <a:srgbClr val="252F66"/>
                </a:solidFill>
                <a:latin typeface="Calibri"/>
                <a:ea typeface="Calibri"/>
                <a:cs typeface="Calibri"/>
                <a:sym typeface="Calibri"/>
              </a:rPr>
              <a:t>New Hampshire: June 21, 1788 (57-47).</a:t>
            </a:r>
            <a:endParaRPr/>
          </a:p>
          <a:p>
            <a:pPr indent="-457200" lvl="0" marL="457200" marR="0" rtl="0" algn="l">
              <a:spcBef>
                <a:spcPts val="0"/>
              </a:spcBef>
              <a:spcAft>
                <a:spcPts val="0"/>
              </a:spcAft>
              <a:buClr>
                <a:srgbClr val="252F66"/>
              </a:buClr>
              <a:buSzPts val="2800"/>
              <a:buFont typeface="Arial"/>
              <a:buChar char="•"/>
            </a:pPr>
            <a:r>
              <a:rPr lang="en-US" sz="2800">
                <a:solidFill>
                  <a:srgbClr val="252F66"/>
                </a:solidFill>
                <a:latin typeface="Calibri"/>
                <a:ea typeface="Calibri"/>
                <a:cs typeface="Calibri"/>
                <a:sym typeface="Calibri"/>
              </a:rPr>
              <a:t>Virginia: June 25, 1788 (89-79—in a close fight)</a:t>
            </a:r>
            <a:endParaRPr/>
          </a:p>
          <a:p>
            <a:pPr indent="-457200" lvl="0" marL="457200" marR="0" rtl="0" algn="l">
              <a:spcBef>
                <a:spcPts val="0"/>
              </a:spcBef>
              <a:spcAft>
                <a:spcPts val="0"/>
              </a:spcAft>
              <a:buClr>
                <a:srgbClr val="252F66"/>
              </a:buClr>
              <a:buSzPts val="2800"/>
              <a:buFont typeface="Arial"/>
              <a:buChar char="•"/>
            </a:pPr>
            <a:r>
              <a:rPr lang="en-US" sz="2800">
                <a:solidFill>
                  <a:srgbClr val="252F66"/>
                </a:solidFill>
                <a:latin typeface="Calibri"/>
                <a:ea typeface="Calibri"/>
                <a:cs typeface="Calibri"/>
                <a:sym typeface="Calibri"/>
              </a:rPr>
              <a:t>New York: July 26, 1788 (30-27—in another bitterly close fight).</a:t>
            </a:r>
            <a:endParaRPr/>
          </a:p>
          <a:p>
            <a:pPr indent="-279400" lvl="0" marL="457200" marR="0" rtl="0" algn="l">
              <a:spcBef>
                <a:spcPts val="0"/>
              </a:spcBef>
              <a:spcAft>
                <a:spcPts val="0"/>
              </a:spcAft>
              <a:buClr>
                <a:schemeClr val="dk1"/>
              </a:buClr>
              <a:buSzPts val="2800"/>
              <a:buFont typeface="Arial"/>
              <a:buNone/>
            </a:pPr>
            <a:r>
              <a:t/>
            </a:r>
            <a:endParaRPr sz="2800">
              <a:solidFill>
                <a:srgbClr val="252F66"/>
              </a:solidFill>
              <a:latin typeface="Calibri"/>
              <a:ea typeface="Calibri"/>
              <a:cs typeface="Calibri"/>
              <a:sym typeface="Calibri"/>
            </a:endParaRPr>
          </a:p>
          <a:p>
            <a:pPr indent="0" lvl="0" marL="0" marR="0" rtl="0" algn="l">
              <a:spcBef>
                <a:spcPts val="0"/>
              </a:spcBef>
              <a:spcAft>
                <a:spcPts val="0"/>
              </a:spcAft>
              <a:buNone/>
            </a:pPr>
            <a:r>
              <a:rPr lang="en-US" sz="2800">
                <a:solidFill>
                  <a:srgbClr val="252F66"/>
                </a:solidFill>
                <a:latin typeface="Calibri"/>
                <a:ea typeface="Calibri"/>
                <a:cs typeface="Calibri"/>
                <a:sym typeface="Calibri"/>
              </a:rPr>
              <a:t>The final two states—North Carolina and Rhode Island—wouldn’t ratify the Constitution until after the new government was already established. </a:t>
            </a:r>
            <a:endParaRPr/>
          </a:p>
        </p:txBody>
      </p:sp>
      <p:sp>
        <p:nvSpPr>
          <p:cNvPr id="343" name="Google Shape;343;p44"/>
          <p:cNvSpPr txBox="1"/>
          <p:nvPr/>
        </p:nvSpPr>
        <p:spPr>
          <a:xfrm>
            <a:off x="9103891" y="3166813"/>
            <a:ext cx="3088109" cy="1183592"/>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900"/>
              <a:buFont typeface="Quattrocento Sans"/>
              <a:buNone/>
            </a:pPr>
            <a:r>
              <a:rPr b="1" lang="en-US" sz="1900" cap="none">
                <a:solidFill>
                  <a:schemeClr val="lt1"/>
                </a:solidFill>
                <a:latin typeface="Quattrocento Sans"/>
                <a:ea typeface="Quattrocento Sans"/>
                <a:cs typeface="Quattrocento Sans"/>
                <a:sym typeface="Quattrocento Sans"/>
              </a:rPr>
              <a:t>RATIFICATION AND </a:t>
            </a:r>
            <a:br>
              <a:rPr b="1" lang="en-US" sz="1900" cap="none">
                <a:solidFill>
                  <a:schemeClr val="lt1"/>
                </a:solidFill>
                <a:latin typeface="Quattrocento Sans"/>
                <a:ea typeface="Quattrocento Sans"/>
                <a:cs typeface="Quattrocento Sans"/>
                <a:sym typeface="Quattrocento Sans"/>
              </a:rPr>
            </a:br>
            <a:r>
              <a:rPr b="1" lang="en-US" sz="1900" cap="none">
                <a:solidFill>
                  <a:schemeClr val="lt1"/>
                </a:solidFill>
                <a:latin typeface="Quattrocento Sans"/>
                <a:ea typeface="Quattrocento Sans"/>
                <a:cs typeface="Quattrocento Sans"/>
                <a:sym typeface="Quattrocento Sans"/>
              </a:rPr>
              <a:t>THE FEDERALIST PAPERS</a:t>
            </a:r>
            <a:endParaRPr/>
          </a:p>
        </p:txBody>
      </p:sp>
      <p:pic>
        <p:nvPicPr>
          <p:cNvPr id="344" name="Google Shape;344;p44"/>
          <p:cNvPicPr preferRelativeResize="0"/>
          <p:nvPr/>
        </p:nvPicPr>
        <p:blipFill rotWithShape="1">
          <a:blip r:embed="rId4">
            <a:alphaModFix/>
          </a:blip>
          <a:srcRect b="43931" l="0" r="4997" t="2192"/>
          <a:stretch/>
        </p:blipFill>
        <p:spPr>
          <a:xfrm>
            <a:off x="9328680" y="371121"/>
            <a:ext cx="2638530" cy="2424571"/>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pic>
        <p:nvPicPr>
          <p:cNvPr id="349" name="Google Shape;349;p45"/>
          <p:cNvPicPr preferRelativeResize="0"/>
          <p:nvPr/>
        </p:nvPicPr>
        <p:blipFill rotWithShape="1">
          <a:blip r:embed="rId3">
            <a:alphaModFix/>
          </a:blip>
          <a:srcRect b="0" l="0" r="74360" t="0"/>
          <a:stretch/>
        </p:blipFill>
        <p:spPr>
          <a:xfrm>
            <a:off x="9066029" y="0"/>
            <a:ext cx="3125971" cy="6858000"/>
          </a:xfrm>
          <a:prstGeom prst="rect">
            <a:avLst/>
          </a:prstGeom>
          <a:noFill/>
          <a:ln>
            <a:noFill/>
          </a:ln>
        </p:spPr>
      </p:pic>
      <p:pic>
        <p:nvPicPr>
          <p:cNvPr descr="Bill of Rights Pg1of1 AC.jpg" id="350" name="Google Shape;350;p45"/>
          <p:cNvPicPr preferRelativeResize="0"/>
          <p:nvPr/>
        </p:nvPicPr>
        <p:blipFill rotWithShape="1">
          <a:blip r:embed="rId4">
            <a:alphaModFix/>
          </a:blip>
          <a:srcRect b="3069" l="1678" r="3064" t="1692"/>
          <a:stretch/>
        </p:blipFill>
        <p:spPr>
          <a:xfrm>
            <a:off x="401789" y="584127"/>
            <a:ext cx="5529421" cy="5880841"/>
          </a:xfrm>
          <a:prstGeom prst="rect">
            <a:avLst/>
          </a:prstGeom>
          <a:noFill/>
          <a:ln>
            <a:noFill/>
          </a:ln>
          <a:effectLst>
            <a:outerShdw blurRad="292100" rotWithShape="0" algn="tl" dir="2700000" dist="139700">
              <a:srgbClr val="333333">
                <a:alpha val="64705"/>
              </a:srgbClr>
            </a:outerShdw>
          </a:effectLst>
        </p:spPr>
      </p:pic>
      <p:sp>
        <p:nvSpPr>
          <p:cNvPr id="351" name="Google Shape;351;p45"/>
          <p:cNvSpPr txBox="1"/>
          <p:nvPr/>
        </p:nvSpPr>
        <p:spPr>
          <a:xfrm>
            <a:off x="1764201" y="5343430"/>
            <a:ext cx="6338661" cy="740228"/>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2800"/>
              <a:buFont typeface="Quattrocento Sans"/>
              <a:buNone/>
            </a:pPr>
            <a:r>
              <a:rPr b="1" lang="en-US" sz="2800" cap="none">
                <a:solidFill>
                  <a:schemeClr val="lt1"/>
                </a:solidFill>
                <a:latin typeface="Quattrocento Sans"/>
                <a:ea typeface="Quattrocento Sans"/>
                <a:cs typeface="Quattrocento Sans"/>
                <a:sym typeface="Quattrocento Sans"/>
              </a:rPr>
              <a:t>THE BILL OF RIGHTS</a:t>
            </a:r>
            <a:endParaRPr b="1" sz="2800" cap="none">
              <a:solidFill>
                <a:schemeClr val="lt1"/>
              </a:solidFill>
              <a:latin typeface="Quattrocento Sans"/>
              <a:ea typeface="Quattrocento Sans"/>
              <a:cs typeface="Quattrocento Sans"/>
              <a:sym typeface="Quattrocento Sans"/>
            </a:endParaRPr>
          </a:p>
        </p:txBody>
      </p:sp>
      <p:sp>
        <p:nvSpPr>
          <p:cNvPr id="352" name="Google Shape;352;p45"/>
          <p:cNvSpPr/>
          <p:nvPr/>
        </p:nvSpPr>
        <p:spPr>
          <a:xfrm>
            <a:off x="6260792" y="1809616"/>
            <a:ext cx="2530175" cy="230832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252F66"/>
                </a:solidFill>
                <a:latin typeface="Calibri"/>
                <a:ea typeface="Calibri"/>
                <a:cs typeface="Calibri"/>
                <a:sym typeface="Calibri"/>
              </a:rPr>
              <a:t>The Bill of Rights was approved by the First Congress and ratified December 15, 1791</a:t>
            </a:r>
            <a:endParaRPr/>
          </a:p>
        </p:txBody>
      </p:sp>
      <p:sp>
        <p:nvSpPr>
          <p:cNvPr id="353" name="Google Shape;353;p45"/>
          <p:cNvSpPr txBox="1"/>
          <p:nvPr/>
        </p:nvSpPr>
        <p:spPr>
          <a:xfrm>
            <a:off x="9103891" y="3166813"/>
            <a:ext cx="3088109" cy="1183592"/>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900"/>
              <a:buFont typeface="Quattrocento Sans"/>
              <a:buNone/>
            </a:pPr>
            <a:r>
              <a:rPr b="1" lang="en-US" sz="1900" cap="none">
                <a:solidFill>
                  <a:schemeClr val="lt1"/>
                </a:solidFill>
                <a:latin typeface="Quattrocento Sans"/>
                <a:ea typeface="Quattrocento Sans"/>
                <a:cs typeface="Quattrocento Sans"/>
                <a:sym typeface="Quattrocento Sans"/>
              </a:rPr>
              <a:t>RATIFICATION AND </a:t>
            </a:r>
            <a:br>
              <a:rPr b="1" lang="en-US" sz="1900" cap="none">
                <a:solidFill>
                  <a:schemeClr val="lt1"/>
                </a:solidFill>
                <a:latin typeface="Quattrocento Sans"/>
                <a:ea typeface="Quattrocento Sans"/>
                <a:cs typeface="Quattrocento Sans"/>
                <a:sym typeface="Quattrocento Sans"/>
              </a:rPr>
            </a:br>
            <a:r>
              <a:rPr b="1" lang="en-US" sz="1900" cap="none">
                <a:solidFill>
                  <a:schemeClr val="lt1"/>
                </a:solidFill>
                <a:latin typeface="Quattrocento Sans"/>
                <a:ea typeface="Quattrocento Sans"/>
                <a:cs typeface="Quattrocento Sans"/>
                <a:sym typeface="Quattrocento Sans"/>
              </a:rPr>
              <a:t>THE FEDERALIST PAPERS</a:t>
            </a:r>
            <a:endParaRPr/>
          </a:p>
        </p:txBody>
      </p:sp>
      <p:pic>
        <p:nvPicPr>
          <p:cNvPr id="354" name="Google Shape;354;p45"/>
          <p:cNvPicPr preferRelativeResize="0"/>
          <p:nvPr/>
        </p:nvPicPr>
        <p:blipFill rotWithShape="1">
          <a:blip r:embed="rId5">
            <a:alphaModFix/>
          </a:blip>
          <a:srcRect b="43931" l="0" r="4997" t="2192"/>
          <a:stretch/>
        </p:blipFill>
        <p:spPr>
          <a:xfrm>
            <a:off x="9328680" y="371121"/>
            <a:ext cx="2638530" cy="2424571"/>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pic>
        <p:nvPicPr>
          <p:cNvPr id="359" name="Google Shape;359;p46"/>
          <p:cNvPicPr preferRelativeResize="0"/>
          <p:nvPr/>
        </p:nvPicPr>
        <p:blipFill rotWithShape="1">
          <a:blip r:embed="rId3">
            <a:alphaModFix/>
          </a:blip>
          <a:srcRect b="0" l="0" r="0" t="0"/>
          <a:stretch/>
        </p:blipFill>
        <p:spPr>
          <a:xfrm>
            <a:off x="468842" y="1020232"/>
            <a:ext cx="4316475" cy="5140530"/>
          </a:xfrm>
          <a:prstGeom prst="rect">
            <a:avLst/>
          </a:prstGeom>
          <a:noFill/>
          <a:ln>
            <a:noFill/>
          </a:ln>
        </p:spPr>
      </p:pic>
      <p:pic>
        <p:nvPicPr>
          <p:cNvPr id="360" name="Google Shape;360;p46"/>
          <p:cNvPicPr preferRelativeResize="0"/>
          <p:nvPr/>
        </p:nvPicPr>
        <p:blipFill rotWithShape="1">
          <a:blip r:embed="rId4">
            <a:alphaModFix/>
          </a:blip>
          <a:srcRect b="0" l="0" r="74360" t="0"/>
          <a:stretch/>
        </p:blipFill>
        <p:spPr>
          <a:xfrm>
            <a:off x="9066029" y="0"/>
            <a:ext cx="3125971" cy="6858000"/>
          </a:xfrm>
          <a:prstGeom prst="rect">
            <a:avLst/>
          </a:prstGeom>
          <a:noFill/>
          <a:ln>
            <a:noFill/>
          </a:ln>
        </p:spPr>
      </p:pic>
      <p:sp>
        <p:nvSpPr>
          <p:cNvPr id="361" name="Google Shape;361;p46"/>
          <p:cNvSpPr txBox="1"/>
          <p:nvPr/>
        </p:nvSpPr>
        <p:spPr>
          <a:xfrm>
            <a:off x="2974691" y="5790648"/>
            <a:ext cx="4139294" cy="740228"/>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2800"/>
              <a:buFont typeface="Quattrocento Sans"/>
              <a:buNone/>
            </a:pPr>
            <a:r>
              <a:rPr b="1" lang="en-US" sz="2800" cap="none">
                <a:solidFill>
                  <a:schemeClr val="lt1"/>
                </a:solidFill>
                <a:latin typeface="Quattrocento Sans"/>
                <a:ea typeface="Quattrocento Sans"/>
                <a:cs typeface="Quattrocento Sans"/>
                <a:sym typeface="Quattrocento Sans"/>
              </a:rPr>
              <a:t>JAMES WILSON </a:t>
            </a:r>
            <a:endParaRPr/>
          </a:p>
        </p:txBody>
      </p:sp>
      <p:sp>
        <p:nvSpPr>
          <p:cNvPr id="362" name="Google Shape;362;p46"/>
          <p:cNvSpPr/>
          <p:nvPr/>
        </p:nvSpPr>
        <p:spPr>
          <a:xfrm>
            <a:off x="5005137" y="1020232"/>
            <a:ext cx="3801871" cy="44935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200">
                <a:solidFill>
                  <a:srgbClr val="252F66"/>
                </a:solidFill>
                <a:latin typeface="Calibri"/>
                <a:ea typeface="Calibri"/>
                <a:cs typeface="Calibri"/>
                <a:sym typeface="Calibri"/>
              </a:rPr>
              <a:t>“You have heard of Sparta, of Athens, of Rome; you have heard of their admired constitutions. . . . But did they ever furnish . . . an exhibition similar to that which we now contemplate?  Were their constitutions framed by those, who were appointed for that purpose by the people.  After they were framed, were they submitted to the consideration of the people?”</a:t>
            </a:r>
            <a:endParaRPr/>
          </a:p>
        </p:txBody>
      </p:sp>
      <p:sp>
        <p:nvSpPr>
          <p:cNvPr id="363" name="Google Shape;363;p46"/>
          <p:cNvSpPr txBox="1"/>
          <p:nvPr/>
        </p:nvSpPr>
        <p:spPr>
          <a:xfrm>
            <a:off x="9103891" y="3166813"/>
            <a:ext cx="3088109" cy="1183592"/>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900"/>
              <a:buFont typeface="Quattrocento Sans"/>
              <a:buNone/>
            </a:pPr>
            <a:r>
              <a:rPr b="1" lang="en-US" sz="1900" cap="none">
                <a:solidFill>
                  <a:schemeClr val="lt1"/>
                </a:solidFill>
                <a:latin typeface="Quattrocento Sans"/>
                <a:ea typeface="Quattrocento Sans"/>
                <a:cs typeface="Quattrocento Sans"/>
                <a:sym typeface="Quattrocento Sans"/>
              </a:rPr>
              <a:t>RATIFICATION AND </a:t>
            </a:r>
            <a:br>
              <a:rPr b="1" lang="en-US" sz="1900" cap="none">
                <a:solidFill>
                  <a:schemeClr val="lt1"/>
                </a:solidFill>
                <a:latin typeface="Quattrocento Sans"/>
                <a:ea typeface="Quattrocento Sans"/>
                <a:cs typeface="Quattrocento Sans"/>
                <a:sym typeface="Quattrocento Sans"/>
              </a:rPr>
            </a:br>
            <a:r>
              <a:rPr b="1" lang="en-US" sz="1900" cap="none">
                <a:solidFill>
                  <a:schemeClr val="lt1"/>
                </a:solidFill>
                <a:latin typeface="Quattrocento Sans"/>
                <a:ea typeface="Quattrocento Sans"/>
                <a:cs typeface="Quattrocento Sans"/>
                <a:sym typeface="Quattrocento Sans"/>
              </a:rPr>
              <a:t>THE FEDERALIST PAPERS</a:t>
            </a:r>
            <a:endParaRPr/>
          </a:p>
        </p:txBody>
      </p:sp>
      <p:pic>
        <p:nvPicPr>
          <p:cNvPr id="364" name="Google Shape;364;p46"/>
          <p:cNvPicPr preferRelativeResize="0"/>
          <p:nvPr/>
        </p:nvPicPr>
        <p:blipFill rotWithShape="1">
          <a:blip r:embed="rId5">
            <a:alphaModFix/>
          </a:blip>
          <a:srcRect b="43931" l="0" r="4997" t="2192"/>
          <a:stretch/>
        </p:blipFill>
        <p:spPr>
          <a:xfrm>
            <a:off x="9328680" y="371121"/>
            <a:ext cx="2638530" cy="2424571"/>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pic>
        <p:nvPicPr>
          <p:cNvPr id="369" name="Google Shape;369;p47"/>
          <p:cNvPicPr preferRelativeResize="0"/>
          <p:nvPr/>
        </p:nvPicPr>
        <p:blipFill rotWithShape="1">
          <a:blip r:embed="rId3">
            <a:alphaModFix/>
          </a:blip>
          <a:srcRect b="0" l="0" r="74360" t="0"/>
          <a:stretch/>
        </p:blipFill>
        <p:spPr>
          <a:xfrm>
            <a:off x="9066029" y="0"/>
            <a:ext cx="3125971" cy="6858000"/>
          </a:xfrm>
          <a:prstGeom prst="rect">
            <a:avLst/>
          </a:prstGeom>
          <a:noFill/>
          <a:ln>
            <a:noFill/>
          </a:ln>
        </p:spPr>
      </p:pic>
      <p:sp>
        <p:nvSpPr>
          <p:cNvPr id="370" name="Google Shape;370;p47"/>
          <p:cNvSpPr txBox="1"/>
          <p:nvPr/>
        </p:nvSpPr>
        <p:spPr>
          <a:xfrm>
            <a:off x="2041078" y="305046"/>
            <a:ext cx="4139294" cy="740228"/>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2800"/>
              <a:buFont typeface="Quattrocento Sans"/>
              <a:buNone/>
            </a:pPr>
            <a:r>
              <a:rPr b="1" lang="en-US" sz="2800" cap="none">
                <a:solidFill>
                  <a:schemeClr val="lt1"/>
                </a:solidFill>
                <a:latin typeface="Quattrocento Sans"/>
                <a:ea typeface="Quattrocento Sans"/>
                <a:cs typeface="Quattrocento Sans"/>
                <a:sym typeface="Quattrocento Sans"/>
              </a:rPr>
              <a:t>BRUTUS</a:t>
            </a:r>
            <a:endParaRPr/>
          </a:p>
        </p:txBody>
      </p:sp>
      <p:sp>
        <p:nvSpPr>
          <p:cNvPr id="371" name="Google Shape;371;p47"/>
          <p:cNvSpPr/>
          <p:nvPr/>
        </p:nvSpPr>
        <p:spPr>
          <a:xfrm>
            <a:off x="3976577" y="1320735"/>
            <a:ext cx="4859079" cy="510909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252F66"/>
                </a:solidFill>
                <a:latin typeface="Calibri"/>
                <a:ea typeface="Calibri"/>
                <a:cs typeface="Calibri"/>
                <a:sym typeface="Calibri"/>
              </a:rPr>
              <a:t>For Brutus, the ratification debate came down to one key question</a:t>
            </a:r>
            <a:r>
              <a:rPr i="1" lang="en-US" sz="1800">
                <a:solidFill>
                  <a:srgbClr val="252F66"/>
                </a:solidFill>
                <a:latin typeface="Calibri"/>
                <a:ea typeface="Calibri"/>
                <a:cs typeface="Calibri"/>
                <a:sym typeface="Calibri"/>
              </a:rPr>
              <a:t>: Do we want a system driven by powerful states or one organized around a single grand republic governed by a national legislature, a national executive, and a national court system? </a:t>
            </a:r>
            <a:endParaRPr/>
          </a:p>
          <a:p>
            <a:pPr indent="0" lvl="0" marL="0" marR="0" rtl="0" algn="l">
              <a:spcBef>
                <a:spcPts val="0"/>
              </a:spcBef>
              <a:spcAft>
                <a:spcPts val="0"/>
              </a:spcAft>
              <a:buNone/>
            </a:pPr>
            <a:r>
              <a:t/>
            </a:r>
            <a:endParaRPr i="1" sz="1800">
              <a:solidFill>
                <a:srgbClr val="252F66"/>
              </a:solidFill>
              <a:latin typeface="Calibri"/>
              <a:ea typeface="Calibri"/>
              <a:cs typeface="Calibri"/>
              <a:sym typeface="Calibri"/>
            </a:endParaRPr>
          </a:p>
          <a:p>
            <a:pPr indent="0" lvl="0" marL="0" marR="0" rtl="0" algn="l">
              <a:spcBef>
                <a:spcPts val="0"/>
              </a:spcBef>
              <a:spcAft>
                <a:spcPts val="0"/>
              </a:spcAft>
              <a:buNone/>
            </a:pPr>
            <a:r>
              <a:rPr lang="en-US" sz="1800">
                <a:solidFill>
                  <a:srgbClr val="252F66"/>
                </a:solidFill>
                <a:latin typeface="Calibri"/>
                <a:ea typeface="Calibri"/>
                <a:cs typeface="Calibri"/>
                <a:sym typeface="Calibri"/>
              </a:rPr>
              <a:t>Brutus—and his Anti-Federalist allies—sided with state and local governments over a powerful national government.</a:t>
            </a:r>
            <a:endParaRPr/>
          </a:p>
          <a:p>
            <a:pPr indent="0" lvl="0" marL="0" marR="0" rtl="0" algn="l">
              <a:spcBef>
                <a:spcPts val="0"/>
              </a:spcBef>
              <a:spcAft>
                <a:spcPts val="0"/>
              </a:spcAft>
              <a:buNone/>
            </a:pPr>
            <a:r>
              <a:t/>
            </a:r>
            <a:endParaRPr sz="1800">
              <a:solidFill>
                <a:srgbClr val="252F66"/>
              </a:solidFill>
              <a:latin typeface="Calibri"/>
              <a:ea typeface="Calibri"/>
              <a:cs typeface="Calibri"/>
              <a:sym typeface="Calibri"/>
            </a:endParaRPr>
          </a:p>
          <a:p>
            <a:pPr indent="0" lvl="0" marL="0" marR="0" rtl="0" algn="l">
              <a:spcBef>
                <a:spcPts val="0"/>
              </a:spcBef>
              <a:spcAft>
                <a:spcPts val="0"/>
              </a:spcAft>
              <a:buNone/>
            </a:pPr>
            <a:r>
              <a:rPr lang="en-US" sz="1800">
                <a:solidFill>
                  <a:srgbClr val="252F66"/>
                </a:solidFill>
                <a:latin typeface="Calibri"/>
                <a:ea typeface="Calibri"/>
                <a:cs typeface="Calibri"/>
                <a:sym typeface="Calibri"/>
              </a:rPr>
              <a:t>Brutus warned that the new Constitution would end with an all-powerful national government.</a:t>
            </a:r>
            <a:endParaRPr/>
          </a:p>
          <a:p>
            <a:pPr indent="0" lvl="0" marL="0" marR="0" rtl="0" algn="l">
              <a:spcBef>
                <a:spcPts val="0"/>
              </a:spcBef>
              <a:spcAft>
                <a:spcPts val="0"/>
              </a:spcAft>
              <a:buNone/>
            </a:pPr>
            <a:r>
              <a:t/>
            </a:r>
            <a:endParaRPr sz="1800">
              <a:solidFill>
                <a:srgbClr val="252F66"/>
              </a:solidFill>
              <a:latin typeface="Calibri"/>
              <a:ea typeface="Calibri"/>
              <a:cs typeface="Calibri"/>
              <a:sym typeface="Calibri"/>
            </a:endParaRPr>
          </a:p>
          <a:p>
            <a:pPr indent="0" lvl="0" marL="0" marR="0" rtl="0" algn="l">
              <a:spcBef>
                <a:spcPts val="0"/>
              </a:spcBef>
              <a:spcAft>
                <a:spcPts val="0"/>
              </a:spcAft>
              <a:buNone/>
            </a:pPr>
            <a:r>
              <a:rPr lang="en-US" sz="1800">
                <a:solidFill>
                  <a:srgbClr val="252F66"/>
                </a:solidFill>
                <a:latin typeface="Calibri"/>
                <a:ea typeface="Calibri"/>
                <a:cs typeface="Calibri"/>
                <a:sym typeface="Calibri"/>
              </a:rPr>
              <a:t>Finally, Brutus feared that a republican form of government—one rooted in elections and popular self-governance—couldn’t succeed in a large nation like America.</a:t>
            </a:r>
            <a:endParaRPr/>
          </a:p>
          <a:p>
            <a:pPr indent="0" lvl="0" marL="0" marR="0" rtl="0" algn="l">
              <a:spcBef>
                <a:spcPts val="0"/>
              </a:spcBef>
              <a:spcAft>
                <a:spcPts val="0"/>
              </a:spcAft>
              <a:buNone/>
            </a:pPr>
            <a:r>
              <a:t/>
            </a:r>
            <a:endParaRPr sz="2000">
              <a:solidFill>
                <a:srgbClr val="252F66"/>
              </a:solidFill>
              <a:latin typeface="Calibri"/>
              <a:ea typeface="Calibri"/>
              <a:cs typeface="Calibri"/>
              <a:sym typeface="Calibri"/>
            </a:endParaRPr>
          </a:p>
        </p:txBody>
      </p:sp>
      <p:pic>
        <p:nvPicPr>
          <p:cNvPr descr="Government power and individual rights: lesson overview (article) | Khan  Academy" id="372" name="Google Shape;372;p47"/>
          <p:cNvPicPr preferRelativeResize="0"/>
          <p:nvPr/>
        </p:nvPicPr>
        <p:blipFill rotWithShape="1">
          <a:blip r:embed="rId4">
            <a:alphaModFix/>
          </a:blip>
          <a:srcRect b="16564" l="12285" r="25702" t="14907"/>
          <a:stretch/>
        </p:blipFill>
        <p:spPr>
          <a:xfrm>
            <a:off x="489531" y="1320735"/>
            <a:ext cx="3256673" cy="5122595"/>
          </a:xfrm>
          <a:prstGeom prst="rect">
            <a:avLst/>
          </a:prstGeom>
          <a:noFill/>
          <a:ln>
            <a:noFill/>
          </a:ln>
          <a:effectLst>
            <a:outerShdw blurRad="292100" rotWithShape="0" algn="tl" dir="2700000" dist="139700">
              <a:srgbClr val="333333">
                <a:alpha val="64705"/>
              </a:srgbClr>
            </a:outerShdw>
          </a:effectLst>
        </p:spPr>
      </p:pic>
      <p:sp>
        <p:nvSpPr>
          <p:cNvPr id="373" name="Google Shape;373;p47"/>
          <p:cNvSpPr/>
          <p:nvPr/>
        </p:nvSpPr>
        <p:spPr>
          <a:xfrm>
            <a:off x="129914" y="5980127"/>
            <a:ext cx="3357565" cy="738664"/>
          </a:xfrm>
          <a:prstGeom prst="rect">
            <a:avLst/>
          </a:prstGeom>
          <a:solidFill>
            <a:srgbClr val="252F6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solidFill>
                  <a:schemeClr val="lt1"/>
                </a:solidFill>
                <a:latin typeface="Calibri"/>
                <a:ea typeface="Calibri"/>
                <a:cs typeface="Calibri"/>
                <a:sym typeface="Calibri"/>
              </a:rPr>
              <a:t>Most scholars believe that these essays were written by New York Anti-Federalist </a:t>
            </a:r>
            <a:r>
              <a:rPr b="1" lang="en-US" sz="1400">
                <a:solidFill>
                  <a:schemeClr val="lt1"/>
                </a:solidFill>
                <a:latin typeface="Calibri"/>
                <a:ea typeface="Calibri"/>
                <a:cs typeface="Calibri"/>
                <a:sym typeface="Calibri"/>
              </a:rPr>
              <a:t>Robert Yates.</a:t>
            </a:r>
            <a:endParaRPr/>
          </a:p>
        </p:txBody>
      </p:sp>
      <p:sp>
        <p:nvSpPr>
          <p:cNvPr id="374" name="Google Shape;374;p47"/>
          <p:cNvSpPr txBox="1"/>
          <p:nvPr/>
        </p:nvSpPr>
        <p:spPr>
          <a:xfrm>
            <a:off x="9103891" y="3166813"/>
            <a:ext cx="3088109" cy="1183592"/>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900"/>
              <a:buFont typeface="Quattrocento Sans"/>
              <a:buNone/>
            </a:pPr>
            <a:r>
              <a:rPr b="1" lang="en-US" sz="1900" cap="none">
                <a:solidFill>
                  <a:schemeClr val="lt1"/>
                </a:solidFill>
                <a:latin typeface="Quattrocento Sans"/>
                <a:ea typeface="Quattrocento Sans"/>
                <a:cs typeface="Quattrocento Sans"/>
                <a:sym typeface="Quattrocento Sans"/>
              </a:rPr>
              <a:t>RATIFICATION AND </a:t>
            </a:r>
            <a:br>
              <a:rPr b="1" lang="en-US" sz="1900" cap="none">
                <a:solidFill>
                  <a:schemeClr val="lt1"/>
                </a:solidFill>
                <a:latin typeface="Quattrocento Sans"/>
                <a:ea typeface="Quattrocento Sans"/>
                <a:cs typeface="Quattrocento Sans"/>
                <a:sym typeface="Quattrocento Sans"/>
              </a:rPr>
            </a:br>
            <a:r>
              <a:rPr b="1" lang="en-US" sz="1900" cap="none">
                <a:solidFill>
                  <a:schemeClr val="lt1"/>
                </a:solidFill>
                <a:latin typeface="Quattrocento Sans"/>
                <a:ea typeface="Quattrocento Sans"/>
                <a:cs typeface="Quattrocento Sans"/>
                <a:sym typeface="Quattrocento Sans"/>
              </a:rPr>
              <a:t>THE FEDERALIST PAPERS</a:t>
            </a:r>
            <a:endParaRPr/>
          </a:p>
        </p:txBody>
      </p:sp>
      <p:pic>
        <p:nvPicPr>
          <p:cNvPr id="375" name="Google Shape;375;p47"/>
          <p:cNvPicPr preferRelativeResize="0"/>
          <p:nvPr/>
        </p:nvPicPr>
        <p:blipFill rotWithShape="1">
          <a:blip r:embed="rId5">
            <a:alphaModFix/>
          </a:blip>
          <a:srcRect b="43931" l="0" r="4997" t="2192"/>
          <a:stretch/>
        </p:blipFill>
        <p:spPr>
          <a:xfrm>
            <a:off x="9328680" y="371121"/>
            <a:ext cx="2638530" cy="2424571"/>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48"/>
          <p:cNvSpPr txBox="1"/>
          <p:nvPr/>
        </p:nvSpPr>
        <p:spPr>
          <a:xfrm>
            <a:off x="4742481" y="935612"/>
            <a:ext cx="3785556" cy="1077218"/>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2800"/>
              <a:buFont typeface="Quattrocento Sans"/>
              <a:buNone/>
            </a:pPr>
            <a:r>
              <a:rPr b="1" lang="en-US" sz="2800" cap="none">
                <a:solidFill>
                  <a:schemeClr val="lt1"/>
                </a:solidFill>
                <a:latin typeface="Quattrocento Sans"/>
                <a:ea typeface="Quattrocento Sans"/>
                <a:cs typeface="Quattrocento Sans"/>
                <a:sym typeface="Quattrocento Sans"/>
              </a:rPr>
              <a:t>THE FEDERALIST PAPERS</a:t>
            </a:r>
            <a:endParaRPr/>
          </a:p>
        </p:txBody>
      </p:sp>
      <p:pic>
        <p:nvPicPr>
          <p:cNvPr id="381" name="Google Shape;381;p48"/>
          <p:cNvPicPr preferRelativeResize="0"/>
          <p:nvPr/>
        </p:nvPicPr>
        <p:blipFill rotWithShape="1">
          <a:blip r:embed="rId3">
            <a:alphaModFix/>
          </a:blip>
          <a:srcRect b="4474" l="0" r="4997" t="2192"/>
          <a:stretch/>
        </p:blipFill>
        <p:spPr>
          <a:xfrm>
            <a:off x="377631" y="520647"/>
            <a:ext cx="3785555" cy="6026128"/>
          </a:xfrm>
          <a:prstGeom prst="rect">
            <a:avLst/>
          </a:prstGeom>
          <a:noFill/>
          <a:ln>
            <a:noFill/>
          </a:ln>
          <a:effectLst>
            <a:outerShdw blurRad="292100" rotWithShape="0" algn="tl" dir="2700000" dist="139700">
              <a:srgbClr val="333333">
                <a:alpha val="64705"/>
              </a:srgbClr>
            </a:outerShdw>
          </a:effectLst>
        </p:spPr>
      </p:pic>
      <p:pic>
        <p:nvPicPr>
          <p:cNvPr id="382" name="Google Shape;382;p48"/>
          <p:cNvPicPr preferRelativeResize="0"/>
          <p:nvPr/>
        </p:nvPicPr>
        <p:blipFill rotWithShape="1">
          <a:blip r:embed="rId4">
            <a:alphaModFix/>
          </a:blip>
          <a:srcRect b="0" l="0" r="74360" t="0"/>
          <a:stretch/>
        </p:blipFill>
        <p:spPr>
          <a:xfrm>
            <a:off x="9066029" y="0"/>
            <a:ext cx="3125971" cy="6858000"/>
          </a:xfrm>
          <a:prstGeom prst="rect">
            <a:avLst/>
          </a:prstGeom>
          <a:noFill/>
          <a:ln>
            <a:noFill/>
          </a:ln>
        </p:spPr>
      </p:pic>
      <p:sp>
        <p:nvSpPr>
          <p:cNvPr id="383" name="Google Shape;383;p48"/>
          <p:cNvSpPr/>
          <p:nvPr/>
        </p:nvSpPr>
        <p:spPr>
          <a:xfrm>
            <a:off x="4809871" y="2453988"/>
            <a:ext cx="3481137" cy="267765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252F66"/>
                </a:solidFill>
                <a:latin typeface="Calibri"/>
                <a:ea typeface="Calibri"/>
                <a:cs typeface="Calibri"/>
                <a:sym typeface="Calibri"/>
              </a:rPr>
              <a:t>The Federalist Papers were a series of 85 essays printed in newspapers to persuade critics of the Constitution and those on the fence to support ratification. </a:t>
            </a:r>
            <a:endParaRPr/>
          </a:p>
        </p:txBody>
      </p:sp>
      <p:sp>
        <p:nvSpPr>
          <p:cNvPr id="384" name="Google Shape;384;p48"/>
          <p:cNvSpPr txBox="1"/>
          <p:nvPr/>
        </p:nvSpPr>
        <p:spPr>
          <a:xfrm>
            <a:off x="9103891" y="3166813"/>
            <a:ext cx="3088109" cy="1183592"/>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900"/>
              <a:buFont typeface="Quattrocento Sans"/>
              <a:buNone/>
            </a:pPr>
            <a:r>
              <a:rPr b="1" lang="en-US" sz="1900" cap="none">
                <a:solidFill>
                  <a:schemeClr val="lt1"/>
                </a:solidFill>
                <a:latin typeface="Quattrocento Sans"/>
                <a:ea typeface="Quattrocento Sans"/>
                <a:cs typeface="Quattrocento Sans"/>
                <a:sym typeface="Quattrocento Sans"/>
              </a:rPr>
              <a:t>RATIFICATION AND </a:t>
            </a:r>
            <a:br>
              <a:rPr b="1" lang="en-US" sz="1900" cap="none">
                <a:solidFill>
                  <a:schemeClr val="lt1"/>
                </a:solidFill>
                <a:latin typeface="Quattrocento Sans"/>
                <a:ea typeface="Quattrocento Sans"/>
                <a:cs typeface="Quattrocento Sans"/>
                <a:sym typeface="Quattrocento Sans"/>
              </a:rPr>
            </a:br>
            <a:r>
              <a:rPr b="1" lang="en-US" sz="1900" cap="none">
                <a:solidFill>
                  <a:schemeClr val="lt1"/>
                </a:solidFill>
                <a:latin typeface="Quattrocento Sans"/>
                <a:ea typeface="Quattrocento Sans"/>
                <a:cs typeface="Quattrocento Sans"/>
                <a:sym typeface="Quattrocento Sans"/>
              </a:rPr>
              <a:t>THE FEDERALIST PAPERS</a:t>
            </a:r>
            <a:endParaRPr/>
          </a:p>
        </p:txBody>
      </p:sp>
      <p:pic>
        <p:nvPicPr>
          <p:cNvPr id="385" name="Google Shape;385;p48"/>
          <p:cNvPicPr preferRelativeResize="0"/>
          <p:nvPr/>
        </p:nvPicPr>
        <p:blipFill rotWithShape="1">
          <a:blip r:embed="rId3">
            <a:alphaModFix/>
          </a:blip>
          <a:srcRect b="43931" l="0" r="4997" t="2192"/>
          <a:stretch/>
        </p:blipFill>
        <p:spPr>
          <a:xfrm>
            <a:off x="9328680" y="371121"/>
            <a:ext cx="2638530" cy="2424571"/>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pic>
        <p:nvPicPr>
          <p:cNvPr id="390" name="Google Shape;390;p49"/>
          <p:cNvPicPr preferRelativeResize="0"/>
          <p:nvPr/>
        </p:nvPicPr>
        <p:blipFill rotWithShape="1">
          <a:blip r:embed="rId3">
            <a:alphaModFix/>
          </a:blip>
          <a:srcRect b="0" l="0" r="74360" t="0"/>
          <a:stretch/>
        </p:blipFill>
        <p:spPr>
          <a:xfrm>
            <a:off x="9066029" y="0"/>
            <a:ext cx="3125971" cy="6858000"/>
          </a:xfrm>
          <a:prstGeom prst="rect">
            <a:avLst/>
          </a:prstGeom>
          <a:noFill/>
          <a:ln>
            <a:noFill/>
          </a:ln>
        </p:spPr>
      </p:pic>
      <p:sp>
        <p:nvSpPr>
          <p:cNvPr id="391" name="Google Shape;391;p49"/>
          <p:cNvSpPr txBox="1"/>
          <p:nvPr>
            <p:ph type="title"/>
          </p:nvPr>
        </p:nvSpPr>
        <p:spPr>
          <a:xfrm>
            <a:off x="1355559" y="581044"/>
            <a:ext cx="6000750" cy="842963"/>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200"/>
              <a:buFont typeface="Quattrocento Sans"/>
              <a:buNone/>
            </a:pPr>
            <a:r>
              <a:rPr b="1" lang="en-US" sz="3200" cap="none">
                <a:solidFill>
                  <a:schemeClr val="lt1"/>
                </a:solidFill>
                <a:latin typeface="Quattrocento Sans"/>
                <a:ea typeface="Quattrocento Sans"/>
                <a:cs typeface="Quattrocento Sans"/>
                <a:sym typeface="Quattrocento Sans"/>
              </a:rPr>
              <a:t>THE FEDERALIST PAPERS</a:t>
            </a:r>
            <a:endParaRPr sz="4000">
              <a:solidFill>
                <a:schemeClr val="lt1"/>
              </a:solidFill>
              <a:latin typeface="Quattrocento Sans"/>
              <a:ea typeface="Quattrocento Sans"/>
              <a:cs typeface="Quattrocento Sans"/>
              <a:sym typeface="Quattrocento Sans"/>
            </a:endParaRPr>
          </a:p>
        </p:txBody>
      </p:sp>
      <p:pic>
        <p:nvPicPr>
          <p:cNvPr descr="https://upload.wikimedia.org/wikipedia/commons/thumb/0/05/Alexander_Hamilton_portrait_by_John_Trumbull_1806.jpg/800px-Alexander_Hamilton_portrait_by_John_Trumbull_1806.jpg" id="392" name="Google Shape;392;p49"/>
          <p:cNvPicPr preferRelativeResize="0"/>
          <p:nvPr/>
        </p:nvPicPr>
        <p:blipFill rotWithShape="1">
          <a:blip r:embed="rId4">
            <a:alphaModFix/>
          </a:blip>
          <a:srcRect b="0" l="2605" r="2606" t="0"/>
          <a:stretch/>
        </p:blipFill>
        <p:spPr>
          <a:xfrm>
            <a:off x="548969" y="1828647"/>
            <a:ext cx="2434672" cy="3043340"/>
          </a:xfrm>
          <a:prstGeom prst="rect">
            <a:avLst/>
          </a:prstGeom>
          <a:noFill/>
          <a:ln>
            <a:noFill/>
          </a:ln>
        </p:spPr>
      </p:pic>
      <p:pic>
        <p:nvPicPr>
          <p:cNvPr descr="https://upload.wikimedia.org/wikipedia/commons/thumb/1/1d/James_Madison.jpg/800px-James_Madison.jpg" id="393" name="Google Shape;393;p49"/>
          <p:cNvPicPr preferRelativeResize="0"/>
          <p:nvPr/>
        </p:nvPicPr>
        <p:blipFill rotWithShape="1">
          <a:blip r:embed="rId5">
            <a:alphaModFix/>
          </a:blip>
          <a:srcRect b="0" l="1351" r="1350" t="0"/>
          <a:stretch/>
        </p:blipFill>
        <p:spPr>
          <a:xfrm>
            <a:off x="3443665" y="1845152"/>
            <a:ext cx="2434672" cy="3043340"/>
          </a:xfrm>
          <a:prstGeom prst="rect">
            <a:avLst/>
          </a:prstGeom>
          <a:noFill/>
          <a:ln>
            <a:noFill/>
          </a:ln>
        </p:spPr>
      </p:pic>
      <p:pic>
        <p:nvPicPr>
          <p:cNvPr descr="John Jay (Gilbert Stuart portrait).jpg" id="394" name="Google Shape;394;p49"/>
          <p:cNvPicPr preferRelativeResize="0"/>
          <p:nvPr/>
        </p:nvPicPr>
        <p:blipFill rotWithShape="1">
          <a:blip r:embed="rId6">
            <a:alphaModFix/>
          </a:blip>
          <a:srcRect b="18763" l="13869" r="16579" t="14041"/>
          <a:stretch/>
        </p:blipFill>
        <p:spPr>
          <a:xfrm>
            <a:off x="6338361" y="1845152"/>
            <a:ext cx="2434672" cy="3043340"/>
          </a:xfrm>
          <a:prstGeom prst="rect">
            <a:avLst/>
          </a:prstGeom>
          <a:noFill/>
          <a:ln>
            <a:noFill/>
          </a:ln>
        </p:spPr>
      </p:pic>
      <p:sp>
        <p:nvSpPr>
          <p:cNvPr id="395" name="Google Shape;395;p49"/>
          <p:cNvSpPr/>
          <p:nvPr/>
        </p:nvSpPr>
        <p:spPr>
          <a:xfrm>
            <a:off x="6350807" y="4984645"/>
            <a:ext cx="1069716"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002060"/>
                </a:solidFill>
                <a:latin typeface="Calibri"/>
                <a:ea typeface="Calibri"/>
                <a:cs typeface="Calibri"/>
                <a:sym typeface="Calibri"/>
              </a:rPr>
              <a:t>John Jay</a:t>
            </a:r>
            <a:endParaRPr/>
          </a:p>
        </p:txBody>
      </p:sp>
      <p:sp>
        <p:nvSpPr>
          <p:cNvPr id="396" name="Google Shape;396;p49"/>
          <p:cNvSpPr/>
          <p:nvPr/>
        </p:nvSpPr>
        <p:spPr>
          <a:xfrm>
            <a:off x="3443665" y="4984645"/>
            <a:ext cx="1824538"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002060"/>
                </a:solidFill>
                <a:latin typeface="Calibri"/>
                <a:ea typeface="Calibri"/>
                <a:cs typeface="Calibri"/>
                <a:sym typeface="Calibri"/>
              </a:rPr>
              <a:t>James Madison</a:t>
            </a:r>
            <a:endParaRPr/>
          </a:p>
        </p:txBody>
      </p:sp>
      <p:sp>
        <p:nvSpPr>
          <p:cNvPr id="397" name="Google Shape;397;p49"/>
          <p:cNvSpPr/>
          <p:nvPr/>
        </p:nvSpPr>
        <p:spPr>
          <a:xfrm>
            <a:off x="536539" y="4984645"/>
            <a:ext cx="2434671"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002060"/>
                </a:solidFill>
                <a:latin typeface="Calibri"/>
                <a:ea typeface="Calibri"/>
                <a:cs typeface="Calibri"/>
                <a:sym typeface="Calibri"/>
              </a:rPr>
              <a:t>Alexander Hamilton</a:t>
            </a:r>
            <a:endParaRPr/>
          </a:p>
        </p:txBody>
      </p:sp>
      <p:sp>
        <p:nvSpPr>
          <p:cNvPr id="398" name="Google Shape;398;p49"/>
          <p:cNvSpPr/>
          <p:nvPr/>
        </p:nvSpPr>
        <p:spPr>
          <a:xfrm>
            <a:off x="446679" y="5673875"/>
            <a:ext cx="8110156"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rgbClr val="252F66"/>
                </a:solidFill>
                <a:latin typeface="Calibri"/>
                <a:ea typeface="Calibri"/>
                <a:cs typeface="Calibri"/>
                <a:sym typeface="Calibri"/>
              </a:rPr>
              <a:t>All three authors wrote under the same famous pen name</a:t>
            </a:r>
            <a:r>
              <a:rPr b="1" lang="en-US" sz="2400">
                <a:solidFill>
                  <a:srgbClr val="252F66"/>
                </a:solidFill>
                <a:latin typeface="Calibri"/>
                <a:ea typeface="Calibri"/>
                <a:cs typeface="Calibri"/>
                <a:sym typeface="Calibri"/>
              </a:rPr>
              <a:t>—“Publius.”</a:t>
            </a:r>
            <a:endParaRPr/>
          </a:p>
        </p:txBody>
      </p:sp>
      <p:sp>
        <p:nvSpPr>
          <p:cNvPr id="399" name="Google Shape;399;p49"/>
          <p:cNvSpPr txBox="1"/>
          <p:nvPr/>
        </p:nvSpPr>
        <p:spPr>
          <a:xfrm>
            <a:off x="9103891" y="3166813"/>
            <a:ext cx="3088109" cy="1183592"/>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900"/>
              <a:buFont typeface="Quattrocento Sans"/>
              <a:buNone/>
            </a:pPr>
            <a:r>
              <a:rPr b="1" lang="en-US" sz="1900" cap="none">
                <a:solidFill>
                  <a:schemeClr val="lt1"/>
                </a:solidFill>
                <a:latin typeface="Quattrocento Sans"/>
                <a:ea typeface="Quattrocento Sans"/>
                <a:cs typeface="Quattrocento Sans"/>
                <a:sym typeface="Quattrocento Sans"/>
              </a:rPr>
              <a:t>RATIFICATION AND </a:t>
            </a:r>
            <a:br>
              <a:rPr b="1" lang="en-US" sz="1900" cap="none">
                <a:solidFill>
                  <a:schemeClr val="lt1"/>
                </a:solidFill>
                <a:latin typeface="Quattrocento Sans"/>
                <a:ea typeface="Quattrocento Sans"/>
                <a:cs typeface="Quattrocento Sans"/>
                <a:sym typeface="Quattrocento Sans"/>
              </a:rPr>
            </a:br>
            <a:r>
              <a:rPr b="1" lang="en-US" sz="1900" cap="none">
                <a:solidFill>
                  <a:schemeClr val="lt1"/>
                </a:solidFill>
                <a:latin typeface="Quattrocento Sans"/>
                <a:ea typeface="Quattrocento Sans"/>
                <a:cs typeface="Quattrocento Sans"/>
                <a:sym typeface="Quattrocento Sans"/>
              </a:rPr>
              <a:t>THE FEDERALIST PAPERS</a:t>
            </a:r>
            <a:endParaRPr/>
          </a:p>
        </p:txBody>
      </p:sp>
      <p:pic>
        <p:nvPicPr>
          <p:cNvPr id="400" name="Google Shape;400;p49"/>
          <p:cNvPicPr preferRelativeResize="0"/>
          <p:nvPr/>
        </p:nvPicPr>
        <p:blipFill rotWithShape="1">
          <a:blip r:embed="rId7">
            <a:alphaModFix/>
          </a:blip>
          <a:srcRect b="43931" l="0" r="4997" t="2192"/>
          <a:stretch/>
        </p:blipFill>
        <p:spPr>
          <a:xfrm>
            <a:off x="9328680" y="371121"/>
            <a:ext cx="2638530" cy="2424571"/>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pic>
        <p:nvPicPr>
          <p:cNvPr id="405" name="Google Shape;405;p50"/>
          <p:cNvPicPr preferRelativeResize="0"/>
          <p:nvPr/>
        </p:nvPicPr>
        <p:blipFill rotWithShape="1">
          <a:blip r:embed="rId3">
            <a:alphaModFix/>
          </a:blip>
          <a:srcRect b="0" l="0" r="74360" t="0"/>
          <a:stretch/>
        </p:blipFill>
        <p:spPr>
          <a:xfrm>
            <a:off x="9066029" y="0"/>
            <a:ext cx="3125971" cy="6858000"/>
          </a:xfrm>
          <a:prstGeom prst="rect">
            <a:avLst/>
          </a:prstGeom>
          <a:noFill/>
          <a:ln>
            <a:noFill/>
          </a:ln>
        </p:spPr>
      </p:pic>
      <p:sp>
        <p:nvSpPr>
          <p:cNvPr id="406" name="Google Shape;406;p50"/>
          <p:cNvSpPr txBox="1"/>
          <p:nvPr>
            <p:ph type="title"/>
          </p:nvPr>
        </p:nvSpPr>
        <p:spPr>
          <a:xfrm>
            <a:off x="1355559" y="581044"/>
            <a:ext cx="6000750" cy="842963"/>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200"/>
              <a:buFont typeface="Quattrocento Sans"/>
              <a:buNone/>
            </a:pPr>
            <a:r>
              <a:rPr b="1" lang="en-US" sz="3200" cap="none">
                <a:solidFill>
                  <a:schemeClr val="lt1"/>
                </a:solidFill>
                <a:latin typeface="Quattrocento Sans"/>
                <a:ea typeface="Quattrocento Sans"/>
                <a:cs typeface="Quattrocento Sans"/>
                <a:sym typeface="Quattrocento Sans"/>
              </a:rPr>
              <a:t>THE FEDERALIST PAPERS</a:t>
            </a:r>
            <a:endParaRPr sz="4000">
              <a:solidFill>
                <a:schemeClr val="lt1"/>
              </a:solidFill>
              <a:latin typeface="Quattrocento Sans"/>
              <a:ea typeface="Quattrocento Sans"/>
              <a:cs typeface="Quattrocento Sans"/>
              <a:sym typeface="Quattrocento Sans"/>
            </a:endParaRPr>
          </a:p>
        </p:txBody>
      </p:sp>
      <p:pic>
        <p:nvPicPr>
          <p:cNvPr descr="https://upload.wikimedia.org/wikipedia/commons/thumb/1/1d/James_Madison.jpg/800px-James_Madison.jpg" id="407" name="Google Shape;407;p50"/>
          <p:cNvPicPr preferRelativeResize="0"/>
          <p:nvPr/>
        </p:nvPicPr>
        <p:blipFill rotWithShape="1">
          <a:blip r:embed="rId4">
            <a:alphaModFix/>
          </a:blip>
          <a:srcRect b="0" l="1351" r="1350" t="0"/>
          <a:stretch/>
        </p:blipFill>
        <p:spPr>
          <a:xfrm>
            <a:off x="482753" y="1873547"/>
            <a:ext cx="3223958" cy="4029947"/>
          </a:xfrm>
          <a:prstGeom prst="rect">
            <a:avLst/>
          </a:prstGeom>
          <a:noFill/>
          <a:ln>
            <a:noFill/>
          </a:ln>
        </p:spPr>
      </p:pic>
      <p:sp>
        <p:nvSpPr>
          <p:cNvPr id="408" name="Google Shape;408;p50"/>
          <p:cNvSpPr/>
          <p:nvPr/>
        </p:nvSpPr>
        <p:spPr>
          <a:xfrm>
            <a:off x="3945893" y="1873547"/>
            <a:ext cx="4880953" cy="378565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252F66"/>
                </a:solidFill>
                <a:latin typeface="Calibri"/>
                <a:ea typeface="Calibri"/>
                <a:cs typeface="Calibri"/>
                <a:sym typeface="Calibri"/>
              </a:rPr>
              <a:t>Federalist No. 10</a:t>
            </a:r>
            <a:endParaRPr/>
          </a:p>
          <a:p>
            <a:pPr indent="0" lvl="0" marL="0" marR="0" rtl="0" algn="l">
              <a:spcBef>
                <a:spcPts val="0"/>
              </a:spcBef>
              <a:spcAft>
                <a:spcPts val="0"/>
              </a:spcAft>
              <a:buNone/>
            </a:pPr>
            <a:r>
              <a:t/>
            </a:r>
            <a:endParaRPr sz="2400">
              <a:solidFill>
                <a:srgbClr val="252F66"/>
              </a:solidFill>
              <a:latin typeface="Calibri"/>
              <a:ea typeface="Calibri"/>
              <a:cs typeface="Calibri"/>
              <a:sym typeface="Calibri"/>
            </a:endParaRPr>
          </a:p>
          <a:p>
            <a:pPr indent="0" lvl="0" marL="0" marR="0" rtl="0" algn="l">
              <a:spcBef>
                <a:spcPts val="0"/>
              </a:spcBef>
              <a:spcAft>
                <a:spcPts val="0"/>
              </a:spcAft>
              <a:buNone/>
            </a:pPr>
            <a:r>
              <a:rPr lang="en-US" sz="2400">
                <a:solidFill>
                  <a:srgbClr val="252F66"/>
                </a:solidFill>
                <a:latin typeface="Calibri"/>
                <a:ea typeface="Calibri"/>
                <a:cs typeface="Calibri"/>
                <a:sym typeface="Calibri"/>
              </a:rPr>
              <a:t>“The Utility of the Union as a Safeguard Against Domestic Faction and Insurrection” </a:t>
            </a:r>
            <a:endParaRPr/>
          </a:p>
          <a:p>
            <a:pPr indent="0" lvl="0" marL="0" marR="0" rtl="0" algn="l">
              <a:spcBef>
                <a:spcPts val="0"/>
              </a:spcBef>
              <a:spcAft>
                <a:spcPts val="0"/>
              </a:spcAft>
              <a:buNone/>
            </a:pPr>
            <a:r>
              <a:t/>
            </a:r>
            <a:endParaRPr sz="2400">
              <a:solidFill>
                <a:srgbClr val="252F66"/>
              </a:solidFill>
              <a:latin typeface="Calibri"/>
              <a:ea typeface="Calibri"/>
              <a:cs typeface="Calibri"/>
              <a:sym typeface="Calibri"/>
            </a:endParaRPr>
          </a:p>
          <a:p>
            <a:pPr indent="0" lvl="0" marL="0" marR="0" rtl="0" algn="l">
              <a:spcBef>
                <a:spcPts val="0"/>
              </a:spcBef>
              <a:spcAft>
                <a:spcPts val="0"/>
              </a:spcAft>
              <a:buNone/>
            </a:pPr>
            <a:r>
              <a:t/>
            </a:r>
            <a:endParaRPr sz="2400">
              <a:solidFill>
                <a:srgbClr val="252F66"/>
              </a:solidFill>
              <a:latin typeface="Calibri"/>
              <a:ea typeface="Calibri"/>
              <a:cs typeface="Calibri"/>
              <a:sym typeface="Calibri"/>
            </a:endParaRPr>
          </a:p>
          <a:p>
            <a:pPr indent="0" lvl="0" marL="0" marR="0" rtl="0" algn="l">
              <a:spcBef>
                <a:spcPts val="0"/>
              </a:spcBef>
              <a:spcAft>
                <a:spcPts val="0"/>
              </a:spcAft>
              <a:buNone/>
            </a:pPr>
            <a:r>
              <a:rPr lang="en-US" sz="2400">
                <a:solidFill>
                  <a:srgbClr val="252F66"/>
                </a:solidFill>
                <a:latin typeface="Calibri"/>
                <a:ea typeface="Calibri"/>
                <a:cs typeface="Calibri"/>
                <a:sym typeface="Calibri"/>
              </a:rPr>
              <a:t>Written by James Madison </a:t>
            </a:r>
            <a:endParaRPr/>
          </a:p>
          <a:p>
            <a:pPr indent="0" lvl="0" marL="0" marR="0" rtl="0" algn="l">
              <a:spcBef>
                <a:spcPts val="0"/>
              </a:spcBef>
              <a:spcAft>
                <a:spcPts val="0"/>
              </a:spcAft>
              <a:buNone/>
            </a:pPr>
            <a:r>
              <a:rPr lang="en-US" sz="2400">
                <a:solidFill>
                  <a:srgbClr val="252F66"/>
                </a:solidFill>
                <a:latin typeface="Calibri"/>
                <a:ea typeface="Calibri"/>
                <a:cs typeface="Calibri"/>
                <a:sym typeface="Calibri"/>
              </a:rPr>
              <a:t>Published on November 22, 1787</a:t>
            </a:r>
            <a:endParaRPr/>
          </a:p>
          <a:p>
            <a:pPr indent="0" lvl="0" marL="0" marR="0" rtl="0" algn="l">
              <a:spcBef>
                <a:spcPts val="0"/>
              </a:spcBef>
              <a:spcAft>
                <a:spcPts val="0"/>
              </a:spcAft>
              <a:buNone/>
            </a:pPr>
            <a:r>
              <a:t/>
            </a:r>
            <a:endParaRPr sz="2400">
              <a:solidFill>
                <a:srgbClr val="252F66"/>
              </a:solidFill>
              <a:latin typeface="Calibri"/>
              <a:ea typeface="Calibri"/>
              <a:cs typeface="Calibri"/>
              <a:sym typeface="Calibri"/>
            </a:endParaRPr>
          </a:p>
        </p:txBody>
      </p:sp>
      <p:sp>
        <p:nvSpPr>
          <p:cNvPr id="409" name="Google Shape;409;p50"/>
          <p:cNvSpPr/>
          <p:nvPr/>
        </p:nvSpPr>
        <p:spPr>
          <a:xfrm>
            <a:off x="443290" y="5903494"/>
            <a:ext cx="1824538"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002060"/>
                </a:solidFill>
                <a:latin typeface="Calibri"/>
                <a:ea typeface="Calibri"/>
                <a:cs typeface="Calibri"/>
                <a:sym typeface="Calibri"/>
              </a:rPr>
              <a:t>James Madison</a:t>
            </a:r>
            <a:endParaRPr/>
          </a:p>
        </p:txBody>
      </p:sp>
      <p:sp>
        <p:nvSpPr>
          <p:cNvPr id="410" name="Google Shape;410;p50"/>
          <p:cNvSpPr txBox="1"/>
          <p:nvPr/>
        </p:nvSpPr>
        <p:spPr>
          <a:xfrm>
            <a:off x="9103891" y="3166813"/>
            <a:ext cx="3088109" cy="1183592"/>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900"/>
              <a:buFont typeface="Quattrocento Sans"/>
              <a:buNone/>
            </a:pPr>
            <a:r>
              <a:rPr b="1" lang="en-US" sz="1900" cap="none">
                <a:solidFill>
                  <a:schemeClr val="lt1"/>
                </a:solidFill>
                <a:latin typeface="Quattrocento Sans"/>
                <a:ea typeface="Quattrocento Sans"/>
                <a:cs typeface="Quattrocento Sans"/>
                <a:sym typeface="Quattrocento Sans"/>
              </a:rPr>
              <a:t>RATIFICATION AND </a:t>
            </a:r>
            <a:br>
              <a:rPr b="1" lang="en-US" sz="1900" cap="none">
                <a:solidFill>
                  <a:schemeClr val="lt1"/>
                </a:solidFill>
                <a:latin typeface="Quattrocento Sans"/>
                <a:ea typeface="Quattrocento Sans"/>
                <a:cs typeface="Quattrocento Sans"/>
                <a:sym typeface="Quattrocento Sans"/>
              </a:rPr>
            </a:br>
            <a:r>
              <a:rPr b="1" lang="en-US" sz="1900" cap="none">
                <a:solidFill>
                  <a:schemeClr val="lt1"/>
                </a:solidFill>
                <a:latin typeface="Quattrocento Sans"/>
                <a:ea typeface="Quattrocento Sans"/>
                <a:cs typeface="Quattrocento Sans"/>
                <a:sym typeface="Quattrocento Sans"/>
              </a:rPr>
              <a:t>THE FEDERALIST PAPERS</a:t>
            </a:r>
            <a:endParaRPr/>
          </a:p>
        </p:txBody>
      </p:sp>
      <p:pic>
        <p:nvPicPr>
          <p:cNvPr id="411" name="Google Shape;411;p50"/>
          <p:cNvPicPr preferRelativeResize="0"/>
          <p:nvPr/>
        </p:nvPicPr>
        <p:blipFill rotWithShape="1">
          <a:blip r:embed="rId5">
            <a:alphaModFix/>
          </a:blip>
          <a:srcRect b="43931" l="0" r="4997" t="2192"/>
          <a:stretch/>
        </p:blipFill>
        <p:spPr>
          <a:xfrm>
            <a:off x="9328680" y="371121"/>
            <a:ext cx="2638530" cy="2424571"/>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pic>
        <p:nvPicPr>
          <p:cNvPr id="416" name="Google Shape;416;p51"/>
          <p:cNvPicPr preferRelativeResize="0"/>
          <p:nvPr/>
        </p:nvPicPr>
        <p:blipFill rotWithShape="1">
          <a:blip r:embed="rId3">
            <a:alphaModFix/>
          </a:blip>
          <a:srcRect b="0" l="0" r="74360" t="0"/>
          <a:stretch/>
        </p:blipFill>
        <p:spPr>
          <a:xfrm>
            <a:off x="9066029" y="0"/>
            <a:ext cx="3125971" cy="6858000"/>
          </a:xfrm>
          <a:prstGeom prst="rect">
            <a:avLst/>
          </a:prstGeom>
          <a:noFill/>
          <a:ln>
            <a:noFill/>
          </a:ln>
        </p:spPr>
      </p:pic>
      <p:sp>
        <p:nvSpPr>
          <p:cNvPr id="417" name="Google Shape;417;p51"/>
          <p:cNvSpPr txBox="1"/>
          <p:nvPr>
            <p:ph type="title"/>
          </p:nvPr>
        </p:nvSpPr>
        <p:spPr>
          <a:xfrm>
            <a:off x="1355559" y="581044"/>
            <a:ext cx="6000750" cy="842963"/>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200"/>
              <a:buFont typeface="Quattrocento Sans"/>
              <a:buNone/>
            </a:pPr>
            <a:r>
              <a:rPr b="1" lang="en-US" sz="3200" cap="none">
                <a:solidFill>
                  <a:schemeClr val="lt1"/>
                </a:solidFill>
                <a:latin typeface="Quattrocento Sans"/>
                <a:ea typeface="Quattrocento Sans"/>
                <a:cs typeface="Quattrocento Sans"/>
                <a:sym typeface="Quattrocento Sans"/>
              </a:rPr>
              <a:t>THE FEDERALIST PAPERS</a:t>
            </a:r>
            <a:endParaRPr sz="4000">
              <a:solidFill>
                <a:schemeClr val="lt1"/>
              </a:solidFill>
              <a:latin typeface="Quattrocento Sans"/>
              <a:ea typeface="Quattrocento Sans"/>
              <a:cs typeface="Quattrocento Sans"/>
              <a:sym typeface="Quattrocento Sans"/>
            </a:endParaRPr>
          </a:p>
        </p:txBody>
      </p:sp>
      <p:pic>
        <p:nvPicPr>
          <p:cNvPr descr="https://upload.wikimedia.org/wikipedia/commons/thumb/1/1d/James_Madison.jpg/800px-James_Madison.jpg" id="418" name="Google Shape;418;p51"/>
          <p:cNvPicPr preferRelativeResize="0"/>
          <p:nvPr/>
        </p:nvPicPr>
        <p:blipFill rotWithShape="1">
          <a:blip r:embed="rId4">
            <a:alphaModFix/>
          </a:blip>
          <a:srcRect b="0" l="1351" r="1350" t="0"/>
          <a:stretch/>
        </p:blipFill>
        <p:spPr>
          <a:xfrm>
            <a:off x="482753" y="1873547"/>
            <a:ext cx="3223958" cy="4029947"/>
          </a:xfrm>
          <a:prstGeom prst="rect">
            <a:avLst/>
          </a:prstGeom>
          <a:noFill/>
          <a:ln>
            <a:noFill/>
          </a:ln>
        </p:spPr>
      </p:pic>
      <p:sp>
        <p:nvSpPr>
          <p:cNvPr id="419" name="Google Shape;419;p51"/>
          <p:cNvSpPr/>
          <p:nvPr/>
        </p:nvSpPr>
        <p:spPr>
          <a:xfrm>
            <a:off x="3945893" y="1873547"/>
            <a:ext cx="4880953" cy="30469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252F66"/>
                </a:solidFill>
                <a:latin typeface="Calibri"/>
                <a:ea typeface="Calibri"/>
                <a:cs typeface="Calibri"/>
                <a:sym typeface="Calibri"/>
              </a:rPr>
              <a:t>Federalist No. 10</a:t>
            </a:r>
            <a:endParaRPr/>
          </a:p>
          <a:p>
            <a:pPr indent="0" lvl="0" marL="0" marR="0" rtl="0" algn="l">
              <a:spcBef>
                <a:spcPts val="0"/>
              </a:spcBef>
              <a:spcAft>
                <a:spcPts val="0"/>
              </a:spcAft>
              <a:buNone/>
            </a:pPr>
            <a:r>
              <a:t/>
            </a:r>
            <a:endParaRPr sz="2400">
              <a:solidFill>
                <a:srgbClr val="252F66"/>
              </a:solidFill>
              <a:latin typeface="Calibri"/>
              <a:ea typeface="Calibri"/>
              <a:cs typeface="Calibri"/>
              <a:sym typeface="Calibri"/>
            </a:endParaRPr>
          </a:p>
          <a:p>
            <a:pPr indent="0" lvl="0" marL="0" marR="0" rtl="0" algn="l">
              <a:spcBef>
                <a:spcPts val="0"/>
              </a:spcBef>
              <a:spcAft>
                <a:spcPts val="0"/>
              </a:spcAft>
              <a:buNone/>
            </a:pPr>
            <a:r>
              <a:rPr lang="en-US" sz="2400">
                <a:solidFill>
                  <a:srgbClr val="252F66"/>
                </a:solidFill>
                <a:latin typeface="Calibri"/>
                <a:ea typeface="Calibri"/>
                <a:cs typeface="Calibri"/>
                <a:sym typeface="Calibri"/>
              </a:rPr>
              <a:t>“Among the numerous advantages promised by a well-constructed Union, none deserves to be more accurately developed than its tendency to break and control the violence of </a:t>
            </a:r>
            <a:r>
              <a:rPr b="1" lang="en-US" sz="2400">
                <a:solidFill>
                  <a:srgbClr val="252F66"/>
                </a:solidFill>
                <a:latin typeface="Calibri"/>
                <a:ea typeface="Calibri"/>
                <a:cs typeface="Calibri"/>
                <a:sym typeface="Calibri"/>
              </a:rPr>
              <a:t>faction</a:t>
            </a:r>
            <a:r>
              <a:rPr lang="en-US" sz="2400">
                <a:solidFill>
                  <a:srgbClr val="252F66"/>
                </a:solidFill>
                <a:latin typeface="Calibri"/>
                <a:ea typeface="Calibri"/>
                <a:cs typeface="Calibri"/>
                <a:sym typeface="Calibri"/>
              </a:rPr>
              <a:t>.”</a:t>
            </a:r>
            <a:endParaRPr/>
          </a:p>
        </p:txBody>
      </p:sp>
      <p:sp>
        <p:nvSpPr>
          <p:cNvPr id="420" name="Google Shape;420;p51"/>
          <p:cNvSpPr/>
          <p:nvPr/>
        </p:nvSpPr>
        <p:spPr>
          <a:xfrm>
            <a:off x="443290" y="5903494"/>
            <a:ext cx="1824538"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002060"/>
                </a:solidFill>
                <a:latin typeface="Calibri"/>
                <a:ea typeface="Calibri"/>
                <a:cs typeface="Calibri"/>
                <a:sym typeface="Calibri"/>
              </a:rPr>
              <a:t>James Madison</a:t>
            </a:r>
            <a:endParaRPr/>
          </a:p>
        </p:txBody>
      </p:sp>
      <p:sp>
        <p:nvSpPr>
          <p:cNvPr id="421" name="Google Shape;421;p51"/>
          <p:cNvSpPr txBox="1"/>
          <p:nvPr/>
        </p:nvSpPr>
        <p:spPr>
          <a:xfrm>
            <a:off x="9103891" y="3166813"/>
            <a:ext cx="3088109" cy="1183592"/>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900"/>
              <a:buFont typeface="Quattrocento Sans"/>
              <a:buNone/>
            </a:pPr>
            <a:r>
              <a:rPr b="1" lang="en-US" sz="1900" cap="none">
                <a:solidFill>
                  <a:schemeClr val="lt1"/>
                </a:solidFill>
                <a:latin typeface="Quattrocento Sans"/>
                <a:ea typeface="Quattrocento Sans"/>
                <a:cs typeface="Quattrocento Sans"/>
                <a:sym typeface="Quattrocento Sans"/>
              </a:rPr>
              <a:t>RATIFICATION AND </a:t>
            </a:r>
            <a:br>
              <a:rPr b="1" lang="en-US" sz="1900" cap="none">
                <a:solidFill>
                  <a:schemeClr val="lt1"/>
                </a:solidFill>
                <a:latin typeface="Quattrocento Sans"/>
                <a:ea typeface="Quattrocento Sans"/>
                <a:cs typeface="Quattrocento Sans"/>
                <a:sym typeface="Quattrocento Sans"/>
              </a:rPr>
            </a:br>
            <a:r>
              <a:rPr b="1" lang="en-US" sz="1900" cap="none">
                <a:solidFill>
                  <a:schemeClr val="lt1"/>
                </a:solidFill>
                <a:latin typeface="Quattrocento Sans"/>
                <a:ea typeface="Quattrocento Sans"/>
                <a:cs typeface="Quattrocento Sans"/>
                <a:sym typeface="Quattrocento Sans"/>
              </a:rPr>
              <a:t>THE FEDERALIST PAPERS</a:t>
            </a:r>
            <a:endParaRPr/>
          </a:p>
        </p:txBody>
      </p:sp>
      <p:pic>
        <p:nvPicPr>
          <p:cNvPr id="422" name="Google Shape;422;p51"/>
          <p:cNvPicPr preferRelativeResize="0"/>
          <p:nvPr/>
        </p:nvPicPr>
        <p:blipFill rotWithShape="1">
          <a:blip r:embed="rId5">
            <a:alphaModFix/>
          </a:blip>
          <a:srcRect b="43931" l="0" r="4997" t="2192"/>
          <a:stretch/>
        </p:blipFill>
        <p:spPr>
          <a:xfrm>
            <a:off x="9328680" y="371121"/>
            <a:ext cx="2638530" cy="2424571"/>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pic>
        <p:nvPicPr>
          <p:cNvPr id="427" name="Google Shape;427;p52"/>
          <p:cNvPicPr preferRelativeResize="0"/>
          <p:nvPr/>
        </p:nvPicPr>
        <p:blipFill rotWithShape="1">
          <a:blip r:embed="rId3">
            <a:alphaModFix/>
          </a:blip>
          <a:srcRect b="0" l="0" r="74360" t="0"/>
          <a:stretch/>
        </p:blipFill>
        <p:spPr>
          <a:xfrm>
            <a:off x="9066029" y="0"/>
            <a:ext cx="3125971" cy="6858000"/>
          </a:xfrm>
          <a:prstGeom prst="rect">
            <a:avLst/>
          </a:prstGeom>
          <a:noFill/>
          <a:ln>
            <a:noFill/>
          </a:ln>
        </p:spPr>
      </p:pic>
      <p:sp>
        <p:nvSpPr>
          <p:cNvPr id="428" name="Google Shape;428;p52"/>
          <p:cNvSpPr txBox="1"/>
          <p:nvPr>
            <p:ph type="title"/>
          </p:nvPr>
        </p:nvSpPr>
        <p:spPr>
          <a:xfrm>
            <a:off x="1355559" y="581044"/>
            <a:ext cx="6000750" cy="842963"/>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200"/>
              <a:buFont typeface="Quattrocento Sans"/>
              <a:buNone/>
            </a:pPr>
            <a:r>
              <a:rPr b="1" lang="en-US" sz="3200" cap="none">
                <a:solidFill>
                  <a:schemeClr val="lt1"/>
                </a:solidFill>
                <a:latin typeface="Quattrocento Sans"/>
                <a:ea typeface="Quattrocento Sans"/>
                <a:cs typeface="Quattrocento Sans"/>
                <a:sym typeface="Quattrocento Sans"/>
              </a:rPr>
              <a:t>THE FEDERALIST PAPERS</a:t>
            </a:r>
            <a:endParaRPr sz="4000">
              <a:solidFill>
                <a:schemeClr val="lt1"/>
              </a:solidFill>
              <a:latin typeface="Quattrocento Sans"/>
              <a:ea typeface="Quattrocento Sans"/>
              <a:cs typeface="Quattrocento Sans"/>
              <a:sym typeface="Quattrocento Sans"/>
            </a:endParaRPr>
          </a:p>
        </p:txBody>
      </p:sp>
      <p:pic>
        <p:nvPicPr>
          <p:cNvPr descr="https://upload.wikimedia.org/wikipedia/commons/thumb/1/1d/James_Madison.jpg/800px-James_Madison.jpg" id="429" name="Google Shape;429;p52"/>
          <p:cNvPicPr preferRelativeResize="0"/>
          <p:nvPr/>
        </p:nvPicPr>
        <p:blipFill rotWithShape="1">
          <a:blip r:embed="rId4">
            <a:alphaModFix/>
          </a:blip>
          <a:srcRect b="0" l="1351" r="1350" t="0"/>
          <a:stretch/>
        </p:blipFill>
        <p:spPr>
          <a:xfrm>
            <a:off x="482753" y="1873547"/>
            <a:ext cx="3223958" cy="4029947"/>
          </a:xfrm>
          <a:prstGeom prst="rect">
            <a:avLst/>
          </a:prstGeom>
          <a:noFill/>
          <a:ln>
            <a:noFill/>
          </a:ln>
        </p:spPr>
      </p:pic>
      <p:sp>
        <p:nvSpPr>
          <p:cNvPr id="430" name="Google Shape;430;p52"/>
          <p:cNvSpPr/>
          <p:nvPr/>
        </p:nvSpPr>
        <p:spPr>
          <a:xfrm>
            <a:off x="3945893" y="1873547"/>
            <a:ext cx="4880953" cy="415498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252F66"/>
                </a:solidFill>
                <a:latin typeface="Calibri"/>
                <a:ea typeface="Calibri"/>
                <a:cs typeface="Calibri"/>
                <a:sym typeface="Calibri"/>
              </a:rPr>
              <a:t>Federalist No. 10</a:t>
            </a:r>
            <a:endParaRPr/>
          </a:p>
          <a:p>
            <a:pPr indent="0" lvl="0" marL="0" marR="0" rtl="0" algn="l">
              <a:spcBef>
                <a:spcPts val="0"/>
              </a:spcBef>
              <a:spcAft>
                <a:spcPts val="0"/>
              </a:spcAft>
              <a:buNone/>
            </a:pPr>
            <a:r>
              <a:t/>
            </a:r>
            <a:endParaRPr sz="2400">
              <a:solidFill>
                <a:srgbClr val="252F66"/>
              </a:solidFill>
              <a:latin typeface="Calibri"/>
              <a:ea typeface="Calibri"/>
              <a:cs typeface="Calibri"/>
              <a:sym typeface="Calibri"/>
            </a:endParaRPr>
          </a:p>
          <a:p>
            <a:pPr indent="0" lvl="0" marL="0" marR="0" rtl="0" algn="l">
              <a:spcBef>
                <a:spcPts val="0"/>
              </a:spcBef>
              <a:spcAft>
                <a:spcPts val="0"/>
              </a:spcAft>
              <a:buNone/>
            </a:pPr>
            <a:r>
              <a:rPr lang="en-US" sz="2400">
                <a:solidFill>
                  <a:srgbClr val="252F66"/>
                </a:solidFill>
                <a:latin typeface="Calibri"/>
                <a:ea typeface="Calibri"/>
                <a:cs typeface="Calibri"/>
                <a:sym typeface="Calibri"/>
              </a:rPr>
              <a:t>“By a faction, I understand a number of citizens, whether amounting to a majority or a minority of the whole, who are united and actuated by some common impulse or passion, or of interest, adverse to the rights of other citizens, or to the permanent and aggregate interests of the community.”</a:t>
            </a:r>
            <a:endParaRPr/>
          </a:p>
        </p:txBody>
      </p:sp>
      <p:sp>
        <p:nvSpPr>
          <p:cNvPr id="431" name="Google Shape;431;p52"/>
          <p:cNvSpPr/>
          <p:nvPr/>
        </p:nvSpPr>
        <p:spPr>
          <a:xfrm>
            <a:off x="443290" y="5903494"/>
            <a:ext cx="1824538"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002060"/>
                </a:solidFill>
                <a:latin typeface="Calibri"/>
                <a:ea typeface="Calibri"/>
                <a:cs typeface="Calibri"/>
                <a:sym typeface="Calibri"/>
              </a:rPr>
              <a:t>James Madison</a:t>
            </a:r>
            <a:endParaRPr/>
          </a:p>
        </p:txBody>
      </p:sp>
      <p:sp>
        <p:nvSpPr>
          <p:cNvPr id="432" name="Google Shape;432;p52"/>
          <p:cNvSpPr txBox="1"/>
          <p:nvPr/>
        </p:nvSpPr>
        <p:spPr>
          <a:xfrm>
            <a:off x="9103891" y="3166813"/>
            <a:ext cx="3088109" cy="1183592"/>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900"/>
              <a:buFont typeface="Quattrocento Sans"/>
              <a:buNone/>
            </a:pPr>
            <a:r>
              <a:rPr b="1" lang="en-US" sz="1900" cap="none">
                <a:solidFill>
                  <a:schemeClr val="lt1"/>
                </a:solidFill>
                <a:latin typeface="Quattrocento Sans"/>
                <a:ea typeface="Quattrocento Sans"/>
                <a:cs typeface="Quattrocento Sans"/>
                <a:sym typeface="Quattrocento Sans"/>
              </a:rPr>
              <a:t>RATIFICATION AND </a:t>
            </a:r>
            <a:br>
              <a:rPr b="1" lang="en-US" sz="1900" cap="none">
                <a:solidFill>
                  <a:schemeClr val="lt1"/>
                </a:solidFill>
                <a:latin typeface="Quattrocento Sans"/>
                <a:ea typeface="Quattrocento Sans"/>
                <a:cs typeface="Quattrocento Sans"/>
                <a:sym typeface="Quattrocento Sans"/>
              </a:rPr>
            </a:br>
            <a:r>
              <a:rPr b="1" lang="en-US" sz="1900" cap="none">
                <a:solidFill>
                  <a:schemeClr val="lt1"/>
                </a:solidFill>
                <a:latin typeface="Quattrocento Sans"/>
                <a:ea typeface="Quattrocento Sans"/>
                <a:cs typeface="Quattrocento Sans"/>
                <a:sym typeface="Quattrocento Sans"/>
              </a:rPr>
              <a:t>THE FEDERALIST PAPERS</a:t>
            </a:r>
            <a:endParaRPr/>
          </a:p>
        </p:txBody>
      </p:sp>
      <p:pic>
        <p:nvPicPr>
          <p:cNvPr id="433" name="Google Shape;433;p52"/>
          <p:cNvPicPr preferRelativeResize="0"/>
          <p:nvPr/>
        </p:nvPicPr>
        <p:blipFill rotWithShape="1">
          <a:blip r:embed="rId5">
            <a:alphaModFix/>
          </a:blip>
          <a:srcRect b="43931" l="0" r="4997" t="2192"/>
          <a:stretch/>
        </p:blipFill>
        <p:spPr>
          <a:xfrm>
            <a:off x="9328680" y="371121"/>
            <a:ext cx="2638530" cy="2424571"/>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pic>
        <p:nvPicPr>
          <p:cNvPr id="438" name="Google Shape;438;p53"/>
          <p:cNvPicPr preferRelativeResize="0"/>
          <p:nvPr/>
        </p:nvPicPr>
        <p:blipFill rotWithShape="1">
          <a:blip r:embed="rId3">
            <a:alphaModFix/>
          </a:blip>
          <a:srcRect b="0" l="0" r="74360" t="0"/>
          <a:stretch/>
        </p:blipFill>
        <p:spPr>
          <a:xfrm>
            <a:off x="9066029" y="0"/>
            <a:ext cx="3125971" cy="6858000"/>
          </a:xfrm>
          <a:prstGeom prst="rect">
            <a:avLst/>
          </a:prstGeom>
          <a:noFill/>
          <a:ln>
            <a:noFill/>
          </a:ln>
        </p:spPr>
      </p:pic>
      <p:sp>
        <p:nvSpPr>
          <p:cNvPr id="439" name="Google Shape;439;p53"/>
          <p:cNvSpPr txBox="1"/>
          <p:nvPr>
            <p:ph type="title"/>
          </p:nvPr>
        </p:nvSpPr>
        <p:spPr>
          <a:xfrm>
            <a:off x="1355559" y="581044"/>
            <a:ext cx="6000750" cy="842963"/>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200"/>
              <a:buFont typeface="Quattrocento Sans"/>
              <a:buNone/>
            </a:pPr>
            <a:r>
              <a:rPr b="1" lang="en-US" sz="3200" cap="none">
                <a:solidFill>
                  <a:schemeClr val="lt1"/>
                </a:solidFill>
                <a:latin typeface="Quattrocento Sans"/>
                <a:ea typeface="Quattrocento Sans"/>
                <a:cs typeface="Quattrocento Sans"/>
                <a:sym typeface="Quattrocento Sans"/>
              </a:rPr>
              <a:t>THE FEDERALIST PAPERS</a:t>
            </a:r>
            <a:endParaRPr sz="4000">
              <a:solidFill>
                <a:schemeClr val="lt1"/>
              </a:solidFill>
              <a:latin typeface="Quattrocento Sans"/>
              <a:ea typeface="Quattrocento Sans"/>
              <a:cs typeface="Quattrocento Sans"/>
              <a:sym typeface="Quattrocento Sans"/>
            </a:endParaRPr>
          </a:p>
        </p:txBody>
      </p:sp>
      <p:pic>
        <p:nvPicPr>
          <p:cNvPr descr="https://upload.wikimedia.org/wikipedia/commons/thumb/1/1d/James_Madison.jpg/800px-James_Madison.jpg" id="440" name="Google Shape;440;p53"/>
          <p:cNvPicPr preferRelativeResize="0"/>
          <p:nvPr/>
        </p:nvPicPr>
        <p:blipFill rotWithShape="1">
          <a:blip r:embed="rId4">
            <a:alphaModFix/>
          </a:blip>
          <a:srcRect b="0" l="1351" r="1350" t="0"/>
          <a:stretch/>
        </p:blipFill>
        <p:spPr>
          <a:xfrm>
            <a:off x="482753" y="1873547"/>
            <a:ext cx="3223958" cy="4029947"/>
          </a:xfrm>
          <a:prstGeom prst="rect">
            <a:avLst/>
          </a:prstGeom>
          <a:noFill/>
          <a:ln>
            <a:noFill/>
          </a:ln>
        </p:spPr>
      </p:pic>
      <p:sp>
        <p:nvSpPr>
          <p:cNvPr id="441" name="Google Shape;441;p53"/>
          <p:cNvSpPr/>
          <p:nvPr/>
        </p:nvSpPr>
        <p:spPr>
          <a:xfrm>
            <a:off x="3945893" y="1873547"/>
            <a:ext cx="4880953" cy="452431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252F66"/>
                </a:solidFill>
                <a:latin typeface="Calibri"/>
                <a:ea typeface="Calibri"/>
                <a:cs typeface="Calibri"/>
                <a:sym typeface="Calibri"/>
              </a:rPr>
              <a:t>Federalist No. 10</a:t>
            </a:r>
            <a:endParaRPr/>
          </a:p>
          <a:p>
            <a:pPr indent="0" lvl="0" marL="0" marR="0" rtl="0" algn="l">
              <a:spcBef>
                <a:spcPts val="0"/>
              </a:spcBef>
              <a:spcAft>
                <a:spcPts val="0"/>
              </a:spcAft>
              <a:buNone/>
            </a:pPr>
            <a:r>
              <a:t/>
            </a:r>
            <a:endParaRPr sz="2400">
              <a:solidFill>
                <a:srgbClr val="252F66"/>
              </a:solidFill>
              <a:latin typeface="Calibri"/>
              <a:ea typeface="Calibri"/>
              <a:cs typeface="Calibri"/>
              <a:sym typeface="Calibri"/>
            </a:endParaRPr>
          </a:p>
          <a:p>
            <a:pPr indent="0" lvl="0" marL="0" marR="0" rtl="0" algn="l">
              <a:spcBef>
                <a:spcPts val="0"/>
              </a:spcBef>
              <a:spcAft>
                <a:spcPts val="0"/>
              </a:spcAft>
              <a:buNone/>
            </a:pPr>
            <a:r>
              <a:rPr lang="en-US" sz="2400">
                <a:solidFill>
                  <a:srgbClr val="252F66"/>
                </a:solidFill>
                <a:latin typeface="Calibri"/>
                <a:ea typeface="Calibri"/>
                <a:cs typeface="Calibri"/>
                <a:sym typeface="Calibri"/>
              </a:rPr>
              <a:t>“Extend the sphere, and you take in a greater variety of parties and interests; you make it less probable that a majority of the whole will have a common motive to invade the rights of other citizens; or if such a common motive exists, it will be more difficult for all who feel it to discover their own strength, and to act in unison with each other.”</a:t>
            </a:r>
            <a:endParaRPr/>
          </a:p>
        </p:txBody>
      </p:sp>
      <p:sp>
        <p:nvSpPr>
          <p:cNvPr id="442" name="Google Shape;442;p53"/>
          <p:cNvSpPr/>
          <p:nvPr/>
        </p:nvSpPr>
        <p:spPr>
          <a:xfrm>
            <a:off x="443290" y="5903494"/>
            <a:ext cx="1824538"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002060"/>
                </a:solidFill>
                <a:latin typeface="Calibri"/>
                <a:ea typeface="Calibri"/>
                <a:cs typeface="Calibri"/>
                <a:sym typeface="Calibri"/>
              </a:rPr>
              <a:t>James Madison</a:t>
            </a:r>
            <a:endParaRPr/>
          </a:p>
        </p:txBody>
      </p:sp>
      <p:sp>
        <p:nvSpPr>
          <p:cNvPr id="443" name="Google Shape;443;p53"/>
          <p:cNvSpPr txBox="1"/>
          <p:nvPr/>
        </p:nvSpPr>
        <p:spPr>
          <a:xfrm>
            <a:off x="9103891" y="3166813"/>
            <a:ext cx="3088109" cy="1183592"/>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900"/>
              <a:buFont typeface="Quattrocento Sans"/>
              <a:buNone/>
            </a:pPr>
            <a:r>
              <a:rPr b="1" lang="en-US" sz="1900" cap="none">
                <a:solidFill>
                  <a:schemeClr val="lt1"/>
                </a:solidFill>
                <a:latin typeface="Quattrocento Sans"/>
                <a:ea typeface="Quattrocento Sans"/>
                <a:cs typeface="Quattrocento Sans"/>
                <a:sym typeface="Quattrocento Sans"/>
              </a:rPr>
              <a:t>RATIFICATION AND </a:t>
            </a:r>
            <a:br>
              <a:rPr b="1" lang="en-US" sz="1900" cap="none">
                <a:solidFill>
                  <a:schemeClr val="lt1"/>
                </a:solidFill>
                <a:latin typeface="Quattrocento Sans"/>
                <a:ea typeface="Quattrocento Sans"/>
                <a:cs typeface="Quattrocento Sans"/>
                <a:sym typeface="Quattrocento Sans"/>
              </a:rPr>
            </a:br>
            <a:r>
              <a:rPr b="1" lang="en-US" sz="1900" cap="none">
                <a:solidFill>
                  <a:schemeClr val="lt1"/>
                </a:solidFill>
                <a:latin typeface="Quattrocento Sans"/>
                <a:ea typeface="Quattrocento Sans"/>
                <a:cs typeface="Quattrocento Sans"/>
                <a:sym typeface="Quattrocento Sans"/>
              </a:rPr>
              <a:t>THE FEDERALIST PAPERS</a:t>
            </a:r>
            <a:endParaRPr/>
          </a:p>
        </p:txBody>
      </p:sp>
      <p:pic>
        <p:nvPicPr>
          <p:cNvPr id="444" name="Google Shape;444;p53"/>
          <p:cNvPicPr preferRelativeResize="0"/>
          <p:nvPr/>
        </p:nvPicPr>
        <p:blipFill rotWithShape="1">
          <a:blip r:embed="rId5">
            <a:alphaModFix/>
          </a:blip>
          <a:srcRect b="43931" l="0" r="4997" t="2192"/>
          <a:stretch/>
        </p:blipFill>
        <p:spPr>
          <a:xfrm>
            <a:off x="9328680" y="371121"/>
            <a:ext cx="2638530" cy="2424571"/>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id="177" name="Google Shape;177;p27"/>
          <p:cNvPicPr preferRelativeResize="0"/>
          <p:nvPr/>
        </p:nvPicPr>
        <p:blipFill rotWithShape="1">
          <a:blip r:embed="rId3">
            <a:alphaModFix/>
          </a:blip>
          <a:srcRect b="0" l="0" r="74360" t="0"/>
          <a:stretch/>
        </p:blipFill>
        <p:spPr>
          <a:xfrm>
            <a:off x="9066029" y="0"/>
            <a:ext cx="3125971" cy="6858000"/>
          </a:xfrm>
          <a:prstGeom prst="rect">
            <a:avLst/>
          </a:prstGeom>
          <a:noFill/>
          <a:ln>
            <a:noFill/>
          </a:ln>
        </p:spPr>
      </p:pic>
      <p:pic>
        <p:nvPicPr>
          <p:cNvPr descr="Constitution of the United States - Wikipedia" id="178" name="Google Shape;178;p27"/>
          <p:cNvPicPr preferRelativeResize="0"/>
          <p:nvPr/>
        </p:nvPicPr>
        <p:blipFill rotWithShape="1">
          <a:blip r:embed="rId4">
            <a:alphaModFix/>
          </a:blip>
          <a:srcRect b="1341" l="1175" r="3070" t="1519"/>
          <a:stretch/>
        </p:blipFill>
        <p:spPr>
          <a:xfrm>
            <a:off x="467833" y="552892"/>
            <a:ext cx="4859079" cy="5964867"/>
          </a:xfrm>
          <a:prstGeom prst="rect">
            <a:avLst/>
          </a:prstGeom>
          <a:noFill/>
          <a:ln>
            <a:noFill/>
          </a:ln>
          <a:effectLst>
            <a:outerShdw blurRad="292100" rotWithShape="0" algn="tl" dir="2700000" dist="139700">
              <a:srgbClr val="333333">
                <a:alpha val="64705"/>
              </a:srgbClr>
            </a:outerShdw>
          </a:effectLst>
        </p:spPr>
      </p:pic>
      <p:sp>
        <p:nvSpPr>
          <p:cNvPr id="179" name="Google Shape;179;p27"/>
          <p:cNvSpPr txBox="1"/>
          <p:nvPr/>
        </p:nvSpPr>
        <p:spPr>
          <a:xfrm>
            <a:off x="3125972" y="4470952"/>
            <a:ext cx="5026385" cy="972918"/>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3200"/>
              <a:buFont typeface="Quattrocento Sans"/>
              <a:buNone/>
            </a:pPr>
            <a:r>
              <a:rPr b="1" i="0" lang="en-US" sz="3200" u="none" cap="none" strike="noStrike">
                <a:solidFill>
                  <a:schemeClr val="lt1"/>
                </a:solidFill>
                <a:latin typeface="Quattrocento Sans"/>
                <a:ea typeface="Quattrocento Sans"/>
                <a:cs typeface="Quattrocento Sans"/>
                <a:sym typeface="Quattrocento Sans"/>
              </a:rPr>
              <a:t>THE CONSTITUTION</a:t>
            </a:r>
            <a:endParaRPr/>
          </a:p>
          <a:p>
            <a:pPr indent="0" lvl="0" marL="0" marR="0" rtl="0" algn="ctr">
              <a:lnSpc>
                <a:spcPct val="90000"/>
              </a:lnSpc>
              <a:spcBef>
                <a:spcPts val="0"/>
              </a:spcBef>
              <a:spcAft>
                <a:spcPts val="0"/>
              </a:spcAft>
              <a:buClr>
                <a:schemeClr val="lt1"/>
              </a:buClr>
              <a:buSzPts val="2000"/>
              <a:buFont typeface="Quattrocento Sans"/>
              <a:buNone/>
            </a:pPr>
            <a:r>
              <a:rPr b="1" i="0" lang="en-US" sz="2000" u="none" cap="none" strike="noStrike">
                <a:solidFill>
                  <a:schemeClr val="lt1"/>
                </a:solidFill>
                <a:latin typeface="Quattrocento Sans"/>
                <a:ea typeface="Quattrocento Sans"/>
                <a:cs typeface="Quattrocento Sans"/>
                <a:sym typeface="Quattrocento Sans"/>
              </a:rPr>
              <a:t>Signed September 17, 1787</a:t>
            </a:r>
            <a:endParaRPr/>
          </a:p>
        </p:txBody>
      </p:sp>
      <p:sp>
        <p:nvSpPr>
          <p:cNvPr id="180" name="Google Shape;180;p27"/>
          <p:cNvSpPr txBox="1"/>
          <p:nvPr/>
        </p:nvSpPr>
        <p:spPr>
          <a:xfrm>
            <a:off x="9103891" y="3166813"/>
            <a:ext cx="3088109" cy="1183592"/>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900"/>
              <a:buFont typeface="Quattrocento Sans"/>
              <a:buNone/>
            </a:pPr>
            <a:r>
              <a:rPr b="1" i="0" lang="en-US" sz="1900" u="none" cap="none" strike="noStrike">
                <a:solidFill>
                  <a:schemeClr val="lt1"/>
                </a:solidFill>
                <a:latin typeface="Quattrocento Sans"/>
                <a:ea typeface="Quattrocento Sans"/>
                <a:cs typeface="Quattrocento Sans"/>
                <a:sym typeface="Quattrocento Sans"/>
              </a:rPr>
              <a:t>RATIFICATION AND </a:t>
            </a:r>
            <a:br>
              <a:rPr b="1" i="0" lang="en-US" sz="1900" u="none" cap="none" strike="noStrike">
                <a:solidFill>
                  <a:schemeClr val="lt1"/>
                </a:solidFill>
                <a:latin typeface="Quattrocento Sans"/>
                <a:ea typeface="Quattrocento Sans"/>
                <a:cs typeface="Quattrocento Sans"/>
                <a:sym typeface="Quattrocento Sans"/>
              </a:rPr>
            </a:br>
            <a:r>
              <a:rPr b="1" i="0" lang="en-US" sz="1900" u="none" cap="none" strike="noStrike">
                <a:solidFill>
                  <a:schemeClr val="lt1"/>
                </a:solidFill>
                <a:latin typeface="Quattrocento Sans"/>
                <a:ea typeface="Quattrocento Sans"/>
                <a:cs typeface="Quattrocento Sans"/>
                <a:sym typeface="Quattrocento Sans"/>
              </a:rPr>
              <a:t>THE FEDERALIST PAPERS</a:t>
            </a:r>
            <a:endParaRPr/>
          </a:p>
        </p:txBody>
      </p:sp>
      <p:pic>
        <p:nvPicPr>
          <p:cNvPr id="181" name="Google Shape;181;p27"/>
          <p:cNvPicPr preferRelativeResize="0"/>
          <p:nvPr/>
        </p:nvPicPr>
        <p:blipFill rotWithShape="1">
          <a:blip r:embed="rId5">
            <a:alphaModFix/>
          </a:blip>
          <a:srcRect b="43931" l="0" r="4997" t="2192"/>
          <a:stretch/>
        </p:blipFill>
        <p:spPr>
          <a:xfrm>
            <a:off x="9328680" y="371121"/>
            <a:ext cx="2638530" cy="2424571"/>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pic>
        <p:nvPicPr>
          <p:cNvPr id="449" name="Google Shape;449;p54"/>
          <p:cNvPicPr preferRelativeResize="0"/>
          <p:nvPr/>
        </p:nvPicPr>
        <p:blipFill rotWithShape="1">
          <a:blip r:embed="rId3">
            <a:alphaModFix/>
          </a:blip>
          <a:srcRect b="0" l="0" r="74360" t="0"/>
          <a:stretch/>
        </p:blipFill>
        <p:spPr>
          <a:xfrm>
            <a:off x="9066029" y="0"/>
            <a:ext cx="3125971" cy="6858000"/>
          </a:xfrm>
          <a:prstGeom prst="rect">
            <a:avLst/>
          </a:prstGeom>
          <a:noFill/>
          <a:ln>
            <a:noFill/>
          </a:ln>
        </p:spPr>
      </p:pic>
      <p:sp>
        <p:nvSpPr>
          <p:cNvPr id="450" name="Google Shape;450;p54"/>
          <p:cNvSpPr txBox="1"/>
          <p:nvPr>
            <p:ph type="title"/>
          </p:nvPr>
        </p:nvSpPr>
        <p:spPr>
          <a:xfrm>
            <a:off x="1355559" y="581044"/>
            <a:ext cx="6000750" cy="842963"/>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200"/>
              <a:buFont typeface="Quattrocento Sans"/>
              <a:buNone/>
            </a:pPr>
            <a:r>
              <a:rPr b="1" lang="en-US" sz="3200" cap="none">
                <a:solidFill>
                  <a:schemeClr val="lt1"/>
                </a:solidFill>
                <a:latin typeface="Quattrocento Sans"/>
                <a:ea typeface="Quattrocento Sans"/>
                <a:cs typeface="Quattrocento Sans"/>
                <a:sym typeface="Quattrocento Sans"/>
              </a:rPr>
              <a:t>THE FEDERALIST PAPERS</a:t>
            </a:r>
            <a:endParaRPr sz="4000">
              <a:solidFill>
                <a:schemeClr val="lt1"/>
              </a:solidFill>
              <a:latin typeface="Quattrocento Sans"/>
              <a:ea typeface="Quattrocento Sans"/>
              <a:cs typeface="Quattrocento Sans"/>
              <a:sym typeface="Quattrocento Sans"/>
            </a:endParaRPr>
          </a:p>
        </p:txBody>
      </p:sp>
      <p:pic>
        <p:nvPicPr>
          <p:cNvPr descr="https://upload.wikimedia.org/wikipedia/commons/thumb/1/1d/James_Madison.jpg/800px-James_Madison.jpg" id="451" name="Google Shape;451;p54"/>
          <p:cNvPicPr preferRelativeResize="0"/>
          <p:nvPr/>
        </p:nvPicPr>
        <p:blipFill rotWithShape="1">
          <a:blip r:embed="rId4">
            <a:alphaModFix/>
          </a:blip>
          <a:srcRect b="0" l="1351" r="1350" t="0"/>
          <a:stretch/>
        </p:blipFill>
        <p:spPr>
          <a:xfrm>
            <a:off x="482753" y="1873547"/>
            <a:ext cx="3223958" cy="4029947"/>
          </a:xfrm>
          <a:prstGeom prst="rect">
            <a:avLst/>
          </a:prstGeom>
          <a:noFill/>
          <a:ln>
            <a:noFill/>
          </a:ln>
        </p:spPr>
      </p:pic>
      <p:sp>
        <p:nvSpPr>
          <p:cNvPr id="452" name="Google Shape;452;p54"/>
          <p:cNvSpPr/>
          <p:nvPr/>
        </p:nvSpPr>
        <p:spPr>
          <a:xfrm>
            <a:off x="3945893" y="1873547"/>
            <a:ext cx="4880953" cy="34163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252F66"/>
                </a:solidFill>
                <a:latin typeface="Calibri"/>
                <a:ea typeface="Calibri"/>
                <a:cs typeface="Calibri"/>
                <a:sym typeface="Calibri"/>
              </a:rPr>
              <a:t>Federalist No. 51</a:t>
            </a:r>
            <a:endParaRPr/>
          </a:p>
          <a:p>
            <a:pPr indent="0" lvl="0" marL="0" marR="0" rtl="0" algn="l">
              <a:spcBef>
                <a:spcPts val="0"/>
              </a:spcBef>
              <a:spcAft>
                <a:spcPts val="0"/>
              </a:spcAft>
              <a:buNone/>
            </a:pPr>
            <a:r>
              <a:t/>
            </a:r>
            <a:endParaRPr sz="2400">
              <a:solidFill>
                <a:srgbClr val="252F66"/>
              </a:solidFill>
              <a:latin typeface="Calibri"/>
              <a:ea typeface="Calibri"/>
              <a:cs typeface="Calibri"/>
              <a:sym typeface="Calibri"/>
            </a:endParaRPr>
          </a:p>
          <a:p>
            <a:pPr indent="0" lvl="0" marL="0" marR="0" rtl="0" algn="l">
              <a:spcBef>
                <a:spcPts val="0"/>
              </a:spcBef>
              <a:spcAft>
                <a:spcPts val="0"/>
              </a:spcAft>
              <a:buNone/>
            </a:pPr>
            <a:r>
              <a:rPr lang="en-US" sz="2400">
                <a:solidFill>
                  <a:srgbClr val="252F66"/>
                </a:solidFill>
                <a:latin typeface="Calibri"/>
                <a:ea typeface="Calibri"/>
                <a:cs typeface="Calibri"/>
                <a:sym typeface="Calibri"/>
              </a:rPr>
              <a:t>“The Structure of the Government Must Furnish the Proper Checks and Balances Between the Different Departments”</a:t>
            </a:r>
            <a:endParaRPr/>
          </a:p>
          <a:p>
            <a:pPr indent="0" lvl="0" marL="0" marR="0" rtl="0" algn="l">
              <a:spcBef>
                <a:spcPts val="0"/>
              </a:spcBef>
              <a:spcAft>
                <a:spcPts val="0"/>
              </a:spcAft>
              <a:buNone/>
            </a:pPr>
            <a:r>
              <a:t/>
            </a:r>
            <a:endParaRPr sz="2400">
              <a:solidFill>
                <a:srgbClr val="252F66"/>
              </a:solidFill>
              <a:latin typeface="Calibri"/>
              <a:ea typeface="Calibri"/>
              <a:cs typeface="Calibri"/>
              <a:sym typeface="Calibri"/>
            </a:endParaRPr>
          </a:p>
          <a:p>
            <a:pPr indent="0" lvl="0" marL="0" marR="0" rtl="0" algn="l">
              <a:spcBef>
                <a:spcPts val="0"/>
              </a:spcBef>
              <a:spcAft>
                <a:spcPts val="0"/>
              </a:spcAft>
              <a:buNone/>
            </a:pPr>
            <a:r>
              <a:rPr lang="en-US" sz="2400">
                <a:solidFill>
                  <a:srgbClr val="252F66"/>
                </a:solidFill>
                <a:latin typeface="Calibri"/>
                <a:ea typeface="Calibri"/>
                <a:cs typeface="Calibri"/>
                <a:sym typeface="Calibri"/>
              </a:rPr>
              <a:t>Written by James Madison </a:t>
            </a:r>
            <a:endParaRPr/>
          </a:p>
          <a:p>
            <a:pPr indent="0" lvl="0" marL="0" marR="0" rtl="0" algn="l">
              <a:spcBef>
                <a:spcPts val="0"/>
              </a:spcBef>
              <a:spcAft>
                <a:spcPts val="0"/>
              </a:spcAft>
              <a:buNone/>
            </a:pPr>
            <a:r>
              <a:rPr lang="en-US" sz="2400">
                <a:solidFill>
                  <a:srgbClr val="252F66"/>
                </a:solidFill>
                <a:latin typeface="Calibri"/>
                <a:ea typeface="Calibri"/>
                <a:cs typeface="Calibri"/>
                <a:sym typeface="Calibri"/>
              </a:rPr>
              <a:t>Published on February 8, 1788</a:t>
            </a:r>
            <a:endParaRPr/>
          </a:p>
        </p:txBody>
      </p:sp>
      <p:sp>
        <p:nvSpPr>
          <p:cNvPr id="453" name="Google Shape;453;p54"/>
          <p:cNvSpPr/>
          <p:nvPr/>
        </p:nvSpPr>
        <p:spPr>
          <a:xfrm>
            <a:off x="443290" y="5903494"/>
            <a:ext cx="1824538"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002060"/>
                </a:solidFill>
                <a:latin typeface="Calibri"/>
                <a:ea typeface="Calibri"/>
                <a:cs typeface="Calibri"/>
                <a:sym typeface="Calibri"/>
              </a:rPr>
              <a:t>James Madison</a:t>
            </a:r>
            <a:endParaRPr/>
          </a:p>
        </p:txBody>
      </p:sp>
      <p:sp>
        <p:nvSpPr>
          <p:cNvPr id="454" name="Google Shape;454;p54"/>
          <p:cNvSpPr txBox="1"/>
          <p:nvPr/>
        </p:nvSpPr>
        <p:spPr>
          <a:xfrm>
            <a:off x="9103891" y="3166813"/>
            <a:ext cx="3088109" cy="1183592"/>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900"/>
              <a:buFont typeface="Quattrocento Sans"/>
              <a:buNone/>
            </a:pPr>
            <a:r>
              <a:rPr b="1" lang="en-US" sz="1900" cap="none">
                <a:solidFill>
                  <a:schemeClr val="lt1"/>
                </a:solidFill>
                <a:latin typeface="Quattrocento Sans"/>
                <a:ea typeface="Quattrocento Sans"/>
                <a:cs typeface="Quattrocento Sans"/>
                <a:sym typeface="Quattrocento Sans"/>
              </a:rPr>
              <a:t>RATIFICATION AND </a:t>
            </a:r>
            <a:br>
              <a:rPr b="1" lang="en-US" sz="1900" cap="none">
                <a:solidFill>
                  <a:schemeClr val="lt1"/>
                </a:solidFill>
                <a:latin typeface="Quattrocento Sans"/>
                <a:ea typeface="Quattrocento Sans"/>
                <a:cs typeface="Quattrocento Sans"/>
                <a:sym typeface="Quattrocento Sans"/>
              </a:rPr>
            </a:br>
            <a:r>
              <a:rPr b="1" lang="en-US" sz="1900" cap="none">
                <a:solidFill>
                  <a:schemeClr val="lt1"/>
                </a:solidFill>
                <a:latin typeface="Quattrocento Sans"/>
                <a:ea typeface="Quattrocento Sans"/>
                <a:cs typeface="Quattrocento Sans"/>
                <a:sym typeface="Quattrocento Sans"/>
              </a:rPr>
              <a:t>THE FEDERALIST PAPERS</a:t>
            </a:r>
            <a:endParaRPr/>
          </a:p>
        </p:txBody>
      </p:sp>
      <p:pic>
        <p:nvPicPr>
          <p:cNvPr id="455" name="Google Shape;455;p54"/>
          <p:cNvPicPr preferRelativeResize="0"/>
          <p:nvPr/>
        </p:nvPicPr>
        <p:blipFill rotWithShape="1">
          <a:blip r:embed="rId5">
            <a:alphaModFix/>
          </a:blip>
          <a:srcRect b="43931" l="0" r="4997" t="2192"/>
          <a:stretch/>
        </p:blipFill>
        <p:spPr>
          <a:xfrm>
            <a:off x="9328680" y="371121"/>
            <a:ext cx="2638530" cy="2424571"/>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pic>
        <p:nvPicPr>
          <p:cNvPr id="460" name="Google Shape;460;p55"/>
          <p:cNvPicPr preferRelativeResize="0"/>
          <p:nvPr/>
        </p:nvPicPr>
        <p:blipFill rotWithShape="1">
          <a:blip r:embed="rId3">
            <a:alphaModFix/>
          </a:blip>
          <a:srcRect b="0" l="0" r="74360" t="0"/>
          <a:stretch/>
        </p:blipFill>
        <p:spPr>
          <a:xfrm>
            <a:off x="9066029" y="0"/>
            <a:ext cx="3125971" cy="6858000"/>
          </a:xfrm>
          <a:prstGeom prst="rect">
            <a:avLst/>
          </a:prstGeom>
          <a:noFill/>
          <a:ln>
            <a:noFill/>
          </a:ln>
        </p:spPr>
      </p:pic>
      <p:sp>
        <p:nvSpPr>
          <p:cNvPr id="461" name="Google Shape;461;p55"/>
          <p:cNvSpPr txBox="1"/>
          <p:nvPr>
            <p:ph type="title"/>
          </p:nvPr>
        </p:nvSpPr>
        <p:spPr>
          <a:xfrm>
            <a:off x="1355559" y="581044"/>
            <a:ext cx="6000750" cy="842963"/>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200"/>
              <a:buFont typeface="Quattrocento Sans"/>
              <a:buNone/>
            </a:pPr>
            <a:r>
              <a:rPr b="1" lang="en-US" sz="3200" cap="none">
                <a:solidFill>
                  <a:schemeClr val="lt1"/>
                </a:solidFill>
                <a:latin typeface="Quattrocento Sans"/>
                <a:ea typeface="Quattrocento Sans"/>
                <a:cs typeface="Quattrocento Sans"/>
                <a:sym typeface="Quattrocento Sans"/>
              </a:rPr>
              <a:t>THE FEDERALIST PAPERS</a:t>
            </a:r>
            <a:endParaRPr sz="4000">
              <a:solidFill>
                <a:schemeClr val="lt1"/>
              </a:solidFill>
              <a:latin typeface="Quattrocento Sans"/>
              <a:ea typeface="Quattrocento Sans"/>
              <a:cs typeface="Quattrocento Sans"/>
              <a:sym typeface="Quattrocento Sans"/>
            </a:endParaRPr>
          </a:p>
        </p:txBody>
      </p:sp>
      <p:pic>
        <p:nvPicPr>
          <p:cNvPr descr="https://upload.wikimedia.org/wikipedia/commons/thumb/1/1d/James_Madison.jpg/800px-James_Madison.jpg" id="462" name="Google Shape;462;p55"/>
          <p:cNvPicPr preferRelativeResize="0"/>
          <p:nvPr/>
        </p:nvPicPr>
        <p:blipFill rotWithShape="1">
          <a:blip r:embed="rId4">
            <a:alphaModFix/>
          </a:blip>
          <a:srcRect b="0" l="1351" r="1350" t="0"/>
          <a:stretch/>
        </p:blipFill>
        <p:spPr>
          <a:xfrm>
            <a:off x="482753" y="1873547"/>
            <a:ext cx="3223958" cy="4029947"/>
          </a:xfrm>
          <a:prstGeom prst="rect">
            <a:avLst/>
          </a:prstGeom>
          <a:noFill/>
          <a:ln>
            <a:noFill/>
          </a:ln>
        </p:spPr>
      </p:pic>
      <p:sp>
        <p:nvSpPr>
          <p:cNvPr id="463" name="Google Shape;463;p55"/>
          <p:cNvSpPr/>
          <p:nvPr/>
        </p:nvSpPr>
        <p:spPr>
          <a:xfrm>
            <a:off x="3945893" y="1873547"/>
            <a:ext cx="4880953" cy="415498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252F66"/>
                </a:solidFill>
                <a:latin typeface="Calibri"/>
                <a:ea typeface="Calibri"/>
                <a:cs typeface="Calibri"/>
                <a:sym typeface="Calibri"/>
              </a:rPr>
              <a:t>Federalist No. 51</a:t>
            </a:r>
            <a:endParaRPr/>
          </a:p>
          <a:p>
            <a:pPr indent="0" lvl="0" marL="0" marR="0" rtl="0" algn="l">
              <a:spcBef>
                <a:spcPts val="0"/>
              </a:spcBef>
              <a:spcAft>
                <a:spcPts val="0"/>
              </a:spcAft>
              <a:buNone/>
            </a:pPr>
            <a:r>
              <a:t/>
            </a:r>
            <a:endParaRPr sz="2400">
              <a:solidFill>
                <a:srgbClr val="252F66"/>
              </a:solidFill>
              <a:latin typeface="Calibri"/>
              <a:ea typeface="Calibri"/>
              <a:cs typeface="Calibri"/>
              <a:sym typeface="Calibri"/>
            </a:endParaRPr>
          </a:p>
          <a:p>
            <a:pPr indent="0" lvl="0" marL="0" marR="0" rtl="0" algn="l">
              <a:spcBef>
                <a:spcPts val="0"/>
              </a:spcBef>
              <a:spcAft>
                <a:spcPts val="0"/>
              </a:spcAft>
              <a:buNone/>
            </a:pPr>
            <a:r>
              <a:rPr lang="en-US" sz="2400">
                <a:solidFill>
                  <a:srgbClr val="252F66"/>
                </a:solidFill>
                <a:latin typeface="Calibri"/>
                <a:ea typeface="Calibri"/>
                <a:cs typeface="Calibri"/>
                <a:sym typeface="Calibri"/>
              </a:rPr>
              <a:t>Madison explained how the Constitution’s structure checked the powers of the elected branches and protected against possible abuses by political elites.</a:t>
            </a:r>
            <a:endParaRPr/>
          </a:p>
          <a:p>
            <a:pPr indent="0" lvl="0" marL="0" marR="0" rtl="0" algn="l">
              <a:spcBef>
                <a:spcPts val="0"/>
              </a:spcBef>
              <a:spcAft>
                <a:spcPts val="0"/>
              </a:spcAft>
              <a:buNone/>
            </a:pPr>
            <a:r>
              <a:t/>
            </a:r>
            <a:endParaRPr sz="2400">
              <a:solidFill>
                <a:srgbClr val="252F66"/>
              </a:solidFill>
              <a:latin typeface="Calibri"/>
              <a:ea typeface="Calibri"/>
              <a:cs typeface="Calibri"/>
              <a:sym typeface="Calibri"/>
            </a:endParaRPr>
          </a:p>
          <a:p>
            <a:pPr indent="0" lvl="0" marL="0" marR="0" rtl="0" algn="l">
              <a:spcBef>
                <a:spcPts val="0"/>
              </a:spcBef>
              <a:spcAft>
                <a:spcPts val="0"/>
              </a:spcAft>
              <a:buNone/>
            </a:pPr>
            <a:r>
              <a:rPr lang="en-US" sz="2400">
                <a:solidFill>
                  <a:srgbClr val="252F66"/>
                </a:solidFill>
                <a:latin typeface="Calibri"/>
                <a:ea typeface="Calibri"/>
                <a:cs typeface="Calibri"/>
                <a:sym typeface="Calibri"/>
              </a:rPr>
              <a:t>For Madison, the solution was a combination of both separation of powers and checks and balance.</a:t>
            </a:r>
            <a:endParaRPr/>
          </a:p>
        </p:txBody>
      </p:sp>
      <p:sp>
        <p:nvSpPr>
          <p:cNvPr id="464" name="Google Shape;464;p55"/>
          <p:cNvSpPr/>
          <p:nvPr/>
        </p:nvSpPr>
        <p:spPr>
          <a:xfrm>
            <a:off x="443290" y="5903494"/>
            <a:ext cx="1824538"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002060"/>
                </a:solidFill>
                <a:latin typeface="Calibri"/>
                <a:ea typeface="Calibri"/>
                <a:cs typeface="Calibri"/>
                <a:sym typeface="Calibri"/>
              </a:rPr>
              <a:t>James Madison</a:t>
            </a:r>
            <a:endParaRPr/>
          </a:p>
        </p:txBody>
      </p:sp>
      <p:sp>
        <p:nvSpPr>
          <p:cNvPr id="465" name="Google Shape;465;p55"/>
          <p:cNvSpPr txBox="1"/>
          <p:nvPr/>
        </p:nvSpPr>
        <p:spPr>
          <a:xfrm>
            <a:off x="9103891" y="3166813"/>
            <a:ext cx="3088109" cy="1183592"/>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900"/>
              <a:buFont typeface="Quattrocento Sans"/>
              <a:buNone/>
            </a:pPr>
            <a:r>
              <a:rPr b="1" lang="en-US" sz="1900" cap="none">
                <a:solidFill>
                  <a:schemeClr val="lt1"/>
                </a:solidFill>
                <a:latin typeface="Quattrocento Sans"/>
                <a:ea typeface="Quattrocento Sans"/>
                <a:cs typeface="Quattrocento Sans"/>
                <a:sym typeface="Quattrocento Sans"/>
              </a:rPr>
              <a:t>RATIFICATION AND </a:t>
            </a:r>
            <a:br>
              <a:rPr b="1" lang="en-US" sz="1900" cap="none">
                <a:solidFill>
                  <a:schemeClr val="lt1"/>
                </a:solidFill>
                <a:latin typeface="Quattrocento Sans"/>
                <a:ea typeface="Quattrocento Sans"/>
                <a:cs typeface="Quattrocento Sans"/>
                <a:sym typeface="Quattrocento Sans"/>
              </a:rPr>
            </a:br>
            <a:r>
              <a:rPr b="1" lang="en-US" sz="1900" cap="none">
                <a:solidFill>
                  <a:schemeClr val="lt1"/>
                </a:solidFill>
                <a:latin typeface="Quattrocento Sans"/>
                <a:ea typeface="Quattrocento Sans"/>
                <a:cs typeface="Quattrocento Sans"/>
                <a:sym typeface="Quattrocento Sans"/>
              </a:rPr>
              <a:t>THE FEDERALIST PAPERS</a:t>
            </a:r>
            <a:endParaRPr/>
          </a:p>
        </p:txBody>
      </p:sp>
      <p:pic>
        <p:nvPicPr>
          <p:cNvPr id="466" name="Google Shape;466;p55"/>
          <p:cNvPicPr preferRelativeResize="0"/>
          <p:nvPr/>
        </p:nvPicPr>
        <p:blipFill rotWithShape="1">
          <a:blip r:embed="rId5">
            <a:alphaModFix/>
          </a:blip>
          <a:srcRect b="43931" l="0" r="4997" t="2192"/>
          <a:stretch/>
        </p:blipFill>
        <p:spPr>
          <a:xfrm>
            <a:off x="9328680" y="371121"/>
            <a:ext cx="2638530" cy="2424571"/>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pic>
        <p:nvPicPr>
          <p:cNvPr id="471" name="Google Shape;471;p56"/>
          <p:cNvPicPr preferRelativeResize="0"/>
          <p:nvPr/>
        </p:nvPicPr>
        <p:blipFill rotWithShape="1">
          <a:blip r:embed="rId3">
            <a:alphaModFix/>
          </a:blip>
          <a:srcRect b="0" l="0" r="74360" t="0"/>
          <a:stretch/>
        </p:blipFill>
        <p:spPr>
          <a:xfrm>
            <a:off x="9066029" y="0"/>
            <a:ext cx="3125971" cy="6858000"/>
          </a:xfrm>
          <a:prstGeom prst="rect">
            <a:avLst/>
          </a:prstGeom>
          <a:noFill/>
          <a:ln>
            <a:noFill/>
          </a:ln>
        </p:spPr>
      </p:pic>
      <p:sp>
        <p:nvSpPr>
          <p:cNvPr id="472" name="Google Shape;472;p56"/>
          <p:cNvSpPr txBox="1"/>
          <p:nvPr>
            <p:ph type="title"/>
          </p:nvPr>
        </p:nvSpPr>
        <p:spPr>
          <a:xfrm>
            <a:off x="1355559" y="581044"/>
            <a:ext cx="6000750" cy="842963"/>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200"/>
              <a:buFont typeface="Quattrocento Sans"/>
              <a:buNone/>
            </a:pPr>
            <a:r>
              <a:rPr b="1" lang="en-US" sz="3200" cap="none">
                <a:solidFill>
                  <a:schemeClr val="lt1"/>
                </a:solidFill>
                <a:latin typeface="Quattrocento Sans"/>
                <a:ea typeface="Quattrocento Sans"/>
                <a:cs typeface="Quattrocento Sans"/>
                <a:sym typeface="Quattrocento Sans"/>
              </a:rPr>
              <a:t>THE FEDERALIST PAPERS</a:t>
            </a:r>
            <a:endParaRPr sz="4000">
              <a:solidFill>
                <a:schemeClr val="lt1"/>
              </a:solidFill>
              <a:latin typeface="Quattrocento Sans"/>
              <a:ea typeface="Quattrocento Sans"/>
              <a:cs typeface="Quattrocento Sans"/>
              <a:sym typeface="Quattrocento Sans"/>
            </a:endParaRPr>
          </a:p>
        </p:txBody>
      </p:sp>
      <p:pic>
        <p:nvPicPr>
          <p:cNvPr descr="https://upload.wikimedia.org/wikipedia/commons/thumb/1/1d/James_Madison.jpg/800px-James_Madison.jpg" id="473" name="Google Shape;473;p56"/>
          <p:cNvPicPr preferRelativeResize="0"/>
          <p:nvPr/>
        </p:nvPicPr>
        <p:blipFill rotWithShape="1">
          <a:blip r:embed="rId4">
            <a:alphaModFix/>
          </a:blip>
          <a:srcRect b="0" l="1351" r="1350" t="0"/>
          <a:stretch/>
        </p:blipFill>
        <p:spPr>
          <a:xfrm>
            <a:off x="482753" y="1873547"/>
            <a:ext cx="3223958" cy="4029947"/>
          </a:xfrm>
          <a:prstGeom prst="rect">
            <a:avLst/>
          </a:prstGeom>
          <a:noFill/>
          <a:ln>
            <a:noFill/>
          </a:ln>
        </p:spPr>
      </p:pic>
      <p:sp>
        <p:nvSpPr>
          <p:cNvPr id="474" name="Google Shape;474;p56"/>
          <p:cNvSpPr/>
          <p:nvPr/>
        </p:nvSpPr>
        <p:spPr>
          <a:xfrm>
            <a:off x="3945893" y="1873547"/>
            <a:ext cx="4880953" cy="452431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252F66"/>
                </a:solidFill>
                <a:latin typeface="Calibri"/>
                <a:ea typeface="Calibri"/>
                <a:cs typeface="Calibri"/>
                <a:sym typeface="Calibri"/>
              </a:rPr>
              <a:t>Federalist No. 51</a:t>
            </a:r>
            <a:endParaRPr/>
          </a:p>
          <a:p>
            <a:pPr indent="0" lvl="0" marL="0" marR="0" rtl="0" algn="l">
              <a:spcBef>
                <a:spcPts val="0"/>
              </a:spcBef>
              <a:spcAft>
                <a:spcPts val="0"/>
              </a:spcAft>
              <a:buNone/>
            </a:pPr>
            <a:r>
              <a:t/>
            </a:r>
            <a:endParaRPr sz="2400">
              <a:solidFill>
                <a:srgbClr val="252F66"/>
              </a:solidFill>
              <a:latin typeface="Calibri"/>
              <a:ea typeface="Calibri"/>
              <a:cs typeface="Calibri"/>
              <a:sym typeface="Calibri"/>
            </a:endParaRPr>
          </a:p>
          <a:p>
            <a:pPr indent="0" lvl="0" marL="0" marR="0" rtl="0" algn="l">
              <a:spcBef>
                <a:spcPts val="0"/>
              </a:spcBef>
              <a:spcAft>
                <a:spcPts val="0"/>
              </a:spcAft>
              <a:buNone/>
            </a:pPr>
            <a:r>
              <a:rPr lang="en-US" sz="2400">
                <a:solidFill>
                  <a:srgbClr val="252F66"/>
                </a:solidFill>
                <a:latin typeface="Calibri"/>
                <a:ea typeface="Calibri"/>
                <a:cs typeface="Calibri"/>
                <a:sym typeface="Calibri"/>
              </a:rPr>
              <a:t>“</a:t>
            </a:r>
            <a:r>
              <a:rPr b="1" lang="en-US" sz="2400">
                <a:solidFill>
                  <a:srgbClr val="252F66"/>
                </a:solidFill>
                <a:latin typeface="Calibri"/>
                <a:ea typeface="Calibri"/>
                <a:cs typeface="Calibri"/>
                <a:sym typeface="Calibri"/>
              </a:rPr>
              <a:t>Ambition must be made to counteract ambition. </a:t>
            </a:r>
            <a:r>
              <a:rPr lang="en-US" sz="2400">
                <a:solidFill>
                  <a:srgbClr val="252F66"/>
                </a:solidFill>
                <a:latin typeface="Calibri"/>
                <a:ea typeface="Calibri"/>
                <a:cs typeface="Calibri"/>
                <a:sym typeface="Calibri"/>
              </a:rPr>
              <a:t>The interest of the man must be connected with the constitutional rights of the place. It may be a reflection on human nature, that such devices should be necessary to control the abuses of government. But what is government itself, but the greatest of all reflections on human nature?”</a:t>
            </a:r>
            <a:endParaRPr/>
          </a:p>
        </p:txBody>
      </p:sp>
      <p:sp>
        <p:nvSpPr>
          <p:cNvPr id="475" name="Google Shape;475;p56"/>
          <p:cNvSpPr/>
          <p:nvPr/>
        </p:nvSpPr>
        <p:spPr>
          <a:xfrm>
            <a:off x="443290" y="5903494"/>
            <a:ext cx="1824538"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002060"/>
                </a:solidFill>
                <a:latin typeface="Calibri"/>
                <a:ea typeface="Calibri"/>
                <a:cs typeface="Calibri"/>
                <a:sym typeface="Calibri"/>
              </a:rPr>
              <a:t>James Madison</a:t>
            </a:r>
            <a:endParaRPr/>
          </a:p>
        </p:txBody>
      </p:sp>
      <p:sp>
        <p:nvSpPr>
          <p:cNvPr id="476" name="Google Shape;476;p56"/>
          <p:cNvSpPr txBox="1"/>
          <p:nvPr/>
        </p:nvSpPr>
        <p:spPr>
          <a:xfrm>
            <a:off x="9103891" y="3166813"/>
            <a:ext cx="3088109" cy="1183592"/>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900"/>
              <a:buFont typeface="Quattrocento Sans"/>
              <a:buNone/>
            </a:pPr>
            <a:r>
              <a:rPr b="1" lang="en-US" sz="1900" cap="none">
                <a:solidFill>
                  <a:schemeClr val="lt1"/>
                </a:solidFill>
                <a:latin typeface="Quattrocento Sans"/>
                <a:ea typeface="Quattrocento Sans"/>
                <a:cs typeface="Quattrocento Sans"/>
                <a:sym typeface="Quattrocento Sans"/>
              </a:rPr>
              <a:t>RATIFICATION AND </a:t>
            </a:r>
            <a:br>
              <a:rPr b="1" lang="en-US" sz="1900" cap="none">
                <a:solidFill>
                  <a:schemeClr val="lt1"/>
                </a:solidFill>
                <a:latin typeface="Quattrocento Sans"/>
                <a:ea typeface="Quattrocento Sans"/>
                <a:cs typeface="Quattrocento Sans"/>
                <a:sym typeface="Quattrocento Sans"/>
              </a:rPr>
            </a:br>
            <a:r>
              <a:rPr b="1" lang="en-US" sz="1900" cap="none">
                <a:solidFill>
                  <a:schemeClr val="lt1"/>
                </a:solidFill>
                <a:latin typeface="Quattrocento Sans"/>
                <a:ea typeface="Quattrocento Sans"/>
                <a:cs typeface="Quattrocento Sans"/>
                <a:sym typeface="Quattrocento Sans"/>
              </a:rPr>
              <a:t>THE FEDERALIST PAPERS</a:t>
            </a:r>
            <a:endParaRPr/>
          </a:p>
        </p:txBody>
      </p:sp>
      <p:pic>
        <p:nvPicPr>
          <p:cNvPr id="477" name="Google Shape;477;p56"/>
          <p:cNvPicPr preferRelativeResize="0"/>
          <p:nvPr/>
        </p:nvPicPr>
        <p:blipFill rotWithShape="1">
          <a:blip r:embed="rId5">
            <a:alphaModFix/>
          </a:blip>
          <a:srcRect b="43931" l="0" r="4997" t="2192"/>
          <a:stretch/>
        </p:blipFill>
        <p:spPr>
          <a:xfrm>
            <a:off x="9328680" y="371121"/>
            <a:ext cx="2638530" cy="2424571"/>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pic>
        <p:nvPicPr>
          <p:cNvPr id="482" name="Google Shape;482;p57"/>
          <p:cNvPicPr preferRelativeResize="0"/>
          <p:nvPr/>
        </p:nvPicPr>
        <p:blipFill rotWithShape="1">
          <a:blip r:embed="rId3">
            <a:alphaModFix/>
          </a:blip>
          <a:srcRect b="0" l="0" r="74360" t="0"/>
          <a:stretch/>
        </p:blipFill>
        <p:spPr>
          <a:xfrm>
            <a:off x="9066029" y="0"/>
            <a:ext cx="3125971" cy="6858000"/>
          </a:xfrm>
          <a:prstGeom prst="rect">
            <a:avLst/>
          </a:prstGeom>
          <a:noFill/>
          <a:ln>
            <a:noFill/>
          </a:ln>
        </p:spPr>
      </p:pic>
      <p:sp>
        <p:nvSpPr>
          <p:cNvPr id="483" name="Google Shape;483;p57"/>
          <p:cNvSpPr txBox="1"/>
          <p:nvPr>
            <p:ph type="title"/>
          </p:nvPr>
        </p:nvSpPr>
        <p:spPr>
          <a:xfrm>
            <a:off x="1355559" y="581044"/>
            <a:ext cx="6000750" cy="842963"/>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200"/>
              <a:buFont typeface="Quattrocento Sans"/>
              <a:buNone/>
            </a:pPr>
            <a:r>
              <a:rPr b="1" lang="en-US" sz="3200" cap="none">
                <a:solidFill>
                  <a:schemeClr val="lt1"/>
                </a:solidFill>
                <a:latin typeface="Quattrocento Sans"/>
                <a:ea typeface="Quattrocento Sans"/>
                <a:cs typeface="Quattrocento Sans"/>
                <a:sym typeface="Quattrocento Sans"/>
              </a:rPr>
              <a:t>THE FEDERALIST PAPERS</a:t>
            </a:r>
            <a:endParaRPr sz="4000">
              <a:solidFill>
                <a:schemeClr val="lt1"/>
              </a:solidFill>
              <a:latin typeface="Quattrocento Sans"/>
              <a:ea typeface="Quattrocento Sans"/>
              <a:cs typeface="Quattrocento Sans"/>
              <a:sym typeface="Quattrocento Sans"/>
            </a:endParaRPr>
          </a:p>
        </p:txBody>
      </p:sp>
      <p:pic>
        <p:nvPicPr>
          <p:cNvPr descr="https://upload.wikimedia.org/wikipedia/commons/thumb/1/1d/James_Madison.jpg/800px-James_Madison.jpg" id="484" name="Google Shape;484;p57"/>
          <p:cNvPicPr preferRelativeResize="0"/>
          <p:nvPr/>
        </p:nvPicPr>
        <p:blipFill rotWithShape="1">
          <a:blip r:embed="rId4">
            <a:alphaModFix/>
          </a:blip>
          <a:srcRect b="0" l="1351" r="1350" t="0"/>
          <a:stretch/>
        </p:blipFill>
        <p:spPr>
          <a:xfrm>
            <a:off x="482753" y="1873547"/>
            <a:ext cx="3223958" cy="4029947"/>
          </a:xfrm>
          <a:prstGeom prst="rect">
            <a:avLst/>
          </a:prstGeom>
          <a:noFill/>
          <a:ln>
            <a:noFill/>
          </a:ln>
        </p:spPr>
      </p:pic>
      <p:sp>
        <p:nvSpPr>
          <p:cNvPr id="485" name="Google Shape;485;p57"/>
          <p:cNvSpPr/>
          <p:nvPr/>
        </p:nvSpPr>
        <p:spPr>
          <a:xfrm>
            <a:off x="3945893" y="1873547"/>
            <a:ext cx="4880953" cy="267765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252F66"/>
                </a:solidFill>
                <a:latin typeface="Calibri"/>
                <a:ea typeface="Calibri"/>
                <a:cs typeface="Calibri"/>
                <a:sym typeface="Calibri"/>
              </a:rPr>
              <a:t>Federalist No. 51</a:t>
            </a:r>
            <a:endParaRPr/>
          </a:p>
          <a:p>
            <a:pPr indent="0" lvl="0" marL="0" marR="0" rtl="0" algn="l">
              <a:spcBef>
                <a:spcPts val="0"/>
              </a:spcBef>
              <a:spcAft>
                <a:spcPts val="0"/>
              </a:spcAft>
              <a:buNone/>
            </a:pPr>
            <a:r>
              <a:t/>
            </a:r>
            <a:endParaRPr sz="2400">
              <a:solidFill>
                <a:srgbClr val="252F66"/>
              </a:solidFill>
              <a:latin typeface="Calibri"/>
              <a:ea typeface="Calibri"/>
              <a:cs typeface="Calibri"/>
              <a:sym typeface="Calibri"/>
            </a:endParaRPr>
          </a:p>
          <a:p>
            <a:pPr indent="0" lvl="0" marL="0" marR="0" rtl="0" algn="l">
              <a:spcBef>
                <a:spcPts val="0"/>
              </a:spcBef>
              <a:spcAft>
                <a:spcPts val="0"/>
              </a:spcAft>
              <a:buNone/>
            </a:pPr>
            <a:r>
              <a:rPr lang="en-US" sz="2400">
                <a:solidFill>
                  <a:srgbClr val="252F66"/>
                </a:solidFill>
                <a:latin typeface="Calibri"/>
                <a:ea typeface="Calibri"/>
                <a:cs typeface="Calibri"/>
                <a:sym typeface="Calibri"/>
              </a:rPr>
              <a:t>“</a:t>
            </a:r>
            <a:r>
              <a:rPr b="1" lang="en-US" sz="2400">
                <a:solidFill>
                  <a:srgbClr val="252F66"/>
                </a:solidFill>
                <a:latin typeface="Calibri"/>
                <a:ea typeface="Calibri"/>
                <a:cs typeface="Calibri"/>
                <a:sym typeface="Calibri"/>
              </a:rPr>
              <a:t>If men were angels, no government would be necessary. </a:t>
            </a:r>
            <a:r>
              <a:rPr lang="en-US" sz="2400">
                <a:solidFill>
                  <a:srgbClr val="252F66"/>
                </a:solidFill>
                <a:latin typeface="Calibri"/>
                <a:ea typeface="Calibri"/>
                <a:cs typeface="Calibri"/>
                <a:sym typeface="Calibri"/>
              </a:rPr>
              <a:t>If angels were to govern men, neither external nor internal controls on government would be necessary.” </a:t>
            </a:r>
            <a:endParaRPr/>
          </a:p>
        </p:txBody>
      </p:sp>
      <p:sp>
        <p:nvSpPr>
          <p:cNvPr id="486" name="Google Shape;486;p57"/>
          <p:cNvSpPr/>
          <p:nvPr/>
        </p:nvSpPr>
        <p:spPr>
          <a:xfrm>
            <a:off x="443290" y="5903494"/>
            <a:ext cx="1824538"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002060"/>
                </a:solidFill>
                <a:latin typeface="Calibri"/>
                <a:ea typeface="Calibri"/>
                <a:cs typeface="Calibri"/>
                <a:sym typeface="Calibri"/>
              </a:rPr>
              <a:t>James Madison</a:t>
            </a:r>
            <a:endParaRPr/>
          </a:p>
        </p:txBody>
      </p:sp>
      <p:sp>
        <p:nvSpPr>
          <p:cNvPr id="487" name="Google Shape;487;p57"/>
          <p:cNvSpPr txBox="1"/>
          <p:nvPr/>
        </p:nvSpPr>
        <p:spPr>
          <a:xfrm>
            <a:off x="9103891" y="3166813"/>
            <a:ext cx="3088109" cy="1183592"/>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900"/>
              <a:buFont typeface="Quattrocento Sans"/>
              <a:buNone/>
            </a:pPr>
            <a:r>
              <a:rPr b="1" lang="en-US" sz="1900" cap="none">
                <a:solidFill>
                  <a:schemeClr val="lt1"/>
                </a:solidFill>
                <a:latin typeface="Quattrocento Sans"/>
                <a:ea typeface="Quattrocento Sans"/>
                <a:cs typeface="Quattrocento Sans"/>
                <a:sym typeface="Quattrocento Sans"/>
              </a:rPr>
              <a:t>RATIFICATION AND </a:t>
            </a:r>
            <a:br>
              <a:rPr b="1" lang="en-US" sz="1900" cap="none">
                <a:solidFill>
                  <a:schemeClr val="lt1"/>
                </a:solidFill>
                <a:latin typeface="Quattrocento Sans"/>
                <a:ea typeface="Quattrocento Sans"/>
                <a:cs typeface="Quattrocento Sans"/>
                <a:sym typeface="Quattrocento Sans"/>
              </a:rPr>
            </a:br>
            <a:r>
              <a:rPr b="1" lang="en-US" sz="1900" cap="none">
                <a:solidFill>
                  <a:schemeClr val="lt1"/>
                </a:solidFill>
                <a:latin typeface="Quattrocento Sans"/>
                <a:ea typeface="Quattrocento Sans"/>
                <a:cs typeface="Quattrocento Sans"/>
                <a:sym typeface="Quattrocento Sans"/>
              </a:rPr>
              <a:t>THE FEDERALIST PAPERS</a:t>
            </a:r>
            <a:endParaRPr/>
          </a:p>
        </p:txBody>
      </p:sp>
      <p:pic>
        <p:nvPicPr>
          <p:cNvPr id="488" name="Google Shape;488;p57"/>
          <p:cNvPicPr preferRelativeResize="0"/>
          <p:nvPr/>
        </p:nvPicPr>
        <p:blipFill rotWithShape="1">
          <a:blip r:embed="rId5">
            <a:alphaModFix/>
          </a:blip>
          <a:srcRect b="43931" l="0" r="4997" t="2192"/>
          <a:stretch/>
        </p:blipFill>
        <p:spPr>
          <a:xfrm>
            <a:off x="9328680" y="371121"/>
            <a:ext cx="2638530" cy="2424571"/>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58"/>
          <p:cNvSpPr txBox="1"/>
          <p:nvPr/>
        </p:nvSpPr>
        <p:spPr>
          <a:xfrm>
            <a:off x="4742481" y="935612"/>
            <a:ext cx="3785556" cy="1077218"/>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2800"/>
              <a:buFont typeface="Quattrocento Sans"/>
              <a:buNone/>
            </a:pPr>
            <a:r>
              <a:rPr b="1" lang="en-US" sz="2800" cap="none">
                <a:solidFill>
                  <a:schemeClr val="lt1"/>
                </a:solidFill>
                <a:latin typeface="Quattrocento Sans"/>
                <a:ea typeface="Quattrocento Sans"/>
                <a:cs typeface="Quattrocento Sans"/>
                <a:sym typeface="Quattrocento Sans"/>
              </a:rPr>
              <a:t>THE FEDERALIST PAPERS</a:t>
            </a:r>
            <a:endParaRPr/>
          </a:p>
        </p:txBody>
      </p:sp>
      <p:pic>
        <p:nvPicPr>
          <p:cNvPr id="494" name="Google Shape;494;p58"/>
          <p:cNvPicPr preferRelativeResize="0"/>
          <p:nvPr/>
        </p:nvPicPr>
        <p:blipFill rotWithShape="1">
          <a:blip r:embed="rId3">
            <a:alphaModFix/>
          </a:blip>
          <a:srcRect b="4474" l="0" r="4997" t="2192"/>
          <a:stretch/>
        </p:blipFill>
        <p:spPr>
          <a:xfrm>
            <a:off x="377631" y="520647"/>
            <a:ext cx="3785555" cy="6026128"/>
          </a:xfrm>
          <a:prstGeom prst="rect">
            <a:avLst/>
          </a:prstGeom>
          <a:noFill/>
          <a:ln>
            <a:noFill/>
          </a:ln>
          <a:effectLst>
            <a:outerShdw blurRad="292100" rotWithShape="0" algn="tl" dir="2700000" dist="139700">
              <a:srgbClr val="333333">
                <a:alpha val="64705"/>
              </a:srgbClr>
            </a:outerShdw>
          </a:effectLst>
        </p:spPr>
      </p:pic>
      <p:pic>
        <p:nvPicPr>
          <p:cNvPr id="495" name="Google Shape;495;p58"/>
          <p:cNvPicPr preferRelativeResize="0"/>
          <p:nvPr/>
        </p:nvPicPr>
        <p:blipFill rotWithShape="1">
          <a:blip r:embed="rId4">
            <a:alphaModFix/>
          </a:blip>
          <a:srcRect b="0" l="0" r="74360" t="0"/>
          <a:stretch/>
        </p:blipFill>
        <p:spPr>
          <a:xfrm>
            <a:off x="9066029" y="0"/>
            <a:ext cx="3125971" cy="6858000"/>
          </a:xfrm>
          <a:prstGeom prst="rect">
            <a:avLst/>
          </a:prstGeom>
          <a:noFill/>
          <a:ln>
            <a:noFill/>
          </a:ln>
        </p:spPr>
      </p:pic>
      <p:sp>
        <p:nvSpPr>
          <p:cNvPr id="496" name="Google Shape;496;p58"/>
          <p:cNvSpPr/>
          <p:nvPr/>
        </p:nvSpPr>
        <p:spPr>
          <a:xfrm>
            <a:off x="4809871" y="2453988"/>
            <a:ext cx="3481137" cy="267765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252F66"/>
                </a:solidFill>
                <a:latin typeface="Calibri"/>
                <a:ea typeface="Calibri"/>
                <a:cs typeface="Calibri"/>
                <a:sym typeface="Calibri"/>
              </a:rPr>
              <a:t>In The Federalist Papers, Madison, Hamilton, and Jay envisioned a constitutional system driven by reasoned debate and principled compromise.</a:t>
            </a:r>
            <a:endParaRPr/>
          </a:p>
        </p:txBody>
      </p:sp>
      <p:sp>
        <p:nvSpPr>
          <p:cNvPr id="497" name="Google Shape;497;p58"/>
          <p:cNvSpPr txBox="1"/>
          <p:nvPr/>
        </p:nvSpPr>
        <p:spPr>
          <a:xfrm>
            <a:off x="9103891" y="3166813"/>
            <a:ext cx="3088109" cy="1183592"/>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900"/>
              <a:buFont typeface="Quattrocento Sans"/>
              <a:buNone/>
            </a:pPr>
            <a:r>
              <a:rPr b="1" lang="en-US" sz="1900" cap="none">
                <a:solidFill>
                  <a:schemeClr val="lt1"/>
                </a:solidFill>
                <a:latin typeface="Quattrocento Sans"/>
                <a:ea typeface="Quattrocento Sans"/>
                <a:cs typeface="Quattrocento Sans"/>
                <a:sym typeface="Quattrocento Sans"/>
              </a:rPr>
              <a:t>RATIFICATION AND </a:t>
            </a:r>
            <a:br>
              <a:rPr b="1" lang="en-US" sz="1900" cap="none">
                <a:solidFill>
                  <a:schemeClr val="lt1"/>
                </a:solidFill>
                <a:latin typeface="Quattrocento Sans"/>
                <a:ea typeface="Quattrocento Sans"/>
                <a:cs typeface="Quattrocento Sans"/>
                <a:sym typeface="Quattrocento Sans"/>
              </a:rPr>
            </a:br>
            <a:r>
              <a:rPr b="1" lang="en-US" sz="1900" cap="none">
                <a:solidFill>
                  <a:schemeClr val="lt1"/>
                </a:solidFill>
                <a:latin typeface="Quattrocento Sans"/>
                <a:ea typeface="Quattrocento Sans"/>
                <a:cs typeface="Quattrocento Sans"/>
                <a:sym typeface="Quattrocento Sans"/>
              </a:rPr>
              <a:t>THE FEDERALIST PAPERS</a:t>
            </a:r>
            <a:endParaRPr/>
          </a:p>
        </p:txBody>
      </p:sp>
      <p:pic>
        <p:nvPicPr>
          <p:cNvPr id="498" name="Google Shape;498;p58"/>
          <p:cNvPicPr preferRelativeResize="0"/>
          <p:nvPr/>
        </p:nvPicPr>
        <p:blipFill rotWithShape="1">
          <a:blip r:embed="rId3">
            <a:alphaModFix/>
          </a:blip>
          <a:srcRect b="43931" l="0" r="4997" t="2192"/>
          <a:stretch/>
        </p:blipFill>
        <p:spPr>
          <a:xfrm>
            <a:off x="9328680" y="371121"/>
            <a:ext cx="2638530" cy="2424571"/>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8"/>
          <p:cNvSpPr txBox="1"/>
          <p:nvPr>
            <p:ph type="title"/>
          </p:nvPr>
        </p:nvSpPr>
        <p:spPr>
          <a:xfrm>
            <a:off x="1447836" y="1074920"/>
            <a:ext cx="6195922" cy="1107174"/>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400"/>
              <a:buFont typeface="Quattrocento Sans"/>
              <a:buNone/>
            </a:pPr>
            <a:r>
              <a:rPr b="1" lang="en-US" cap="none">
                <a:solidFill>
                  <a:schemeClr val="lt1"/>
                </a:solidFill>
                <a:latin typeface="Quattrocento Sans"/>
                <a:ea typeface="Quattrocento Sans"/>
                <a:cs typeface="Quattrocento Sans"/>
                <a:sym typeface="Quattrocento Sans"/>
              </a:rPr>
              <a:t>RATIFICATION </a:t>
            </a:r>
            <a:endParaRPr/>
          </a:p>
        </p:txBody>
      </p:sp>
      <p:pic>
        <p:nvPicPr>
          <p:cNvPr id="187" name="Google Shape;187;p28"/>
          <p:cNvPicPr preferRelativeResize="0"/>
          <p:nvPr/>
        </p:nvPicPr>
        <p:blipFill rotWithShape="1">
          <a:blip r:embed="rId3">
            <a:alphaModFix/>
          </a:blip>
          <a:srcRect b="0" l="0" r="74360" t="0"/>
          <a:stretch/>
        </p:blipFill>
        <p:spPr>
          <a:xfrm>
            <a:off x="9066029" y="0"/>
            <a:ext cx="3125971" cy="6858000"/>
          </a:xfrm>
          <a:prstGeom prst="rect">
            <a:avLst/>
          </a:prstGeom>
          <a:noFill/>
          <a:ln>
            <a:noFill/>
          </a:ln>
        </p:spPr>
      </p:pic>
      <p:sp>
        <p:nvSpPr>
          <p:cNvPr id="188" name="Google Shape;188;p28"/>
          <p:cNvSpPr/>
          <p:nvPr/>
        </p:nvSpPr>
        <p:spPr>
          <a:xfrm>
            <a:off x="930442" y="2672698"/>
            <a:ext cx="7555831" cy="212365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4400" u="none" cap="none" strike="noStrike">
                <a:solidFill>
                  <a:srgbClr val="252F66"/>
                </a:solidFill>
                <a:latin typeface="Calibri"/>
                <a:ea typeface="Calibri"/>
                <a:cs typeface="Calibri"/>
                <a:sym typeface="Calibri"/>
              </a:rPr>
              <a:t>The battle over whether to say “yes” or “no” to the new Constitution.</a:t>
            </a:r>
            <a:endParaRPr/>
          </a:p>
        </p:txBody>
      </p:sp>
      <p:sp>
        <p:nvSpPr>
          <p:cNvPr id="189" name="Google Shape;189;p28"/>
          <p:cNvSpPr txBox="1"/>
          <p:nvPr/>
        </p:nvSpPr>
        <p:spPr>
          <a:xfrm>
            <a:off x="9103891" y="3166813"/>
            <a:ext cx="3088109" cy="1183592"/>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900"/>
              <a:buFont typeface="Quattrocento Sans"/>
              <a:buNone/>
            </a:pPr>
            <a:r>
              <a:rPr b="1" lang="en-US" sz="1900" u="none" cap="none">
                <a:solidFill>
                  <a:schemeClr val="lt1"/>
                </a:solidFill>
                <a:latin typeface="Quattrocento Sans"/>
                <a:ea typeface="Quattrocento Sans"/>
                <a:cs typeface="Quattrocento Sans"/>
                <a:sym typeface="Quattrocento Sans"/>
              </a:rPr>
              <a:t>RATIFICATION AND </a:t>
            </a:r>
            <a:br>
              <a:rPr b="1" lang="en-US" sz="1900" u="none" cap="none">
                <a:solidFill>
                  <a:schemeClr val="lt1"/>
                </a:solidFill>
                <a:latin typeface="Quattrocento Sans"/>
                <a:ea typeface="Quattrocento Sans"/>
                <a:cs typeface="Quattrocento Sans"/>
                <a:sym typeface="Quattrocento Sans"/>
              </a:rPr>
            </a:br>
            <a:r>
              <a:rPr b="1" lang="en-US" sz="1900" u="none" cap="none">
                <a:solidFill>
                  <a:schemeClr val="lt1"/>
                </a:solidFill>
                <a:latin typeface="Quattrocento Sans"/>
                <a:ea typeface="Quattrocento Sans"/>
                <a:cs typeface="Quattrocento Sans"/>
                <a:sym typeface="Quattrocento Sans"/>
              </a:rPr>
              <a:t>THE FEDERALIST PAPERS</a:t>
            </a:r>
            <a:endParaRPr/>
          </a:p>
        </p:txBody>
      </p:sp>
      <p:pic>
        <p:nvPicPr>
          <p:cNvPr id="190" name="Google Shape;190;p28"/>
          <p:cNvPicPr preferRelativeResize="0"/>
          <p:nvPr/>
        </p:nvPicPr>
        <p:blipFill rotWithShape="1">
          <a:blip r:embed="rId4">
            <a:alphaModFix/>
          </a:blip>
          <a:srcRect b="43931" l="0" r="4997" t="2192"/>
          <a:stretch/>
        </p:blipFill>
        <p:spPr>
          <a:xfrm>
            <a:off x="9328680" y="371121"/>
            <a:ext cx="2638530" cy="2424571"/>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9"/>
          <p:cNvSpPr txBox="1"/>
          <p:nvPr>
            <p:ph type="title"/>
          </p:nvPr>
        </p:nvSpPr>
        <p:spPr>
          <a:xfrm>
            <a:off x="930442" y="593655"/>
            <a:ext cx="6713316" cy="1379523"/>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400"/>
              <a:buFont typeface="Quattrocento Sans"/>
              <a:buNone/>
            </a:pPr>
            <a:r>
              <a:rPr b="1" lang="en-US" cap="none">
                <a:solidFill>
                  <a:schemeClr val="lt1"/>
                </a:solidFill>
                <a:latin typeface="Quattrocento Sans"/>
                <a:ea typeface="Quattrocento Sans"/>
                <a:cs typeface="Quattrocento Sans"/>
                <a:sym typeface="Quattrocento Sans"/>
              </a:rPr>
              <a:t>BATTLE OVER RATIFICATION </a:t>
            </a:r>
            <a:endParaRPr/>
          </a:p>
        </p:txBody>
      </p:sp>
      <p:pic>
        <p:nvPicPr>
          <p:cNvPr id="196" name="Google Shape;196;p29"/>
          <p:cNvPicPr preferRelativeResize="0"/>
          <p:nvPr/>
        </p:nvPicPr>
        <p:blipFill rotWithShape="1">
          <a:blip r:embed="rId3">
            <a:alphaModFix/>
          </a:blip>
          <a:srcRect b="0" l="0" r="74360" t="0"/>
          <a:stretch/>
        </p:blipFill>
        <p:spPr>
          <a:xfrm>
            <a:off x="9066029" y="0"/>
            <a:ext cx="3125971" cy="6858000"/>
          </a:xfrm>
          <a:prstGeom prst="rect">
            <a:avLst/>
          </a:prstGeom>
          <a:noFill/>
          <a:ln>
            <a:noFill/>
          </a:ln>
        </p:spPr>
      </p:pic>
      <p:sp>
        <p:nvSpPr>
          <p:cNvPr id="197" name="Google Shape;197;p29"/>
          <p:cNvSpPr/>
          <p:nvPr/>
        </p:nvSpPr>
        <p:spPr>
          <a:xfrm>
            <a:off x="799062" y="2367898"/>
            <a:ext cx="7555831" cy="34778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400">
                <a:solidFill>
                  <a:srgbClr val="252F66"/>
                </a:solidFill>
                <a:latin typeface="Calibri"/>
                <a:ea typeface="Calibri"/>
                <a:cs typeface="Calibri"/>
                <a:sym typeface="Calibri"/>
              </a:rPr>
              <a:t>Federalists: </a:t>
            </a:r>
            <a:r>
              <a:rPr lang="en-US" sz="4400">
                <a:solidFill>
                  <a:srgbClr val="252F66"/>
                </a:solidFill>
                <a:latin typeface="Calibri"/>
                <a:ea typeface="Calibri"/>
                <a:cs typeface="Calibri"/>
                <a:sym typeface="Calibri"/>
              </a:rPr>
              <a:t>Supporters of the Constitution </a:t>
            </a:r>
            <a:endParaRPr/>
          </a:p>
          <a:p>
            <a:pPr indent="0" lvl="0" marL="0" marR="0" rtl="0" algn="l">
              <a:spcBef>
                <a:spcPts val="0"/>
              </a:spcBef>
              <a:spcAft>
                <a:spcPts val="0"/>
              </a:spcAft>
              <a:buNone/>
            </a:pPr>
            <a:r>
              <a:t/>
            </a:r>
            <a:endParaRPr sz="4400">
              <a:solidFill>
                <a:srgbClr val="252F66"/>
              </a:solidFill>
              <a:latin typeface="Calibri"/>
              <a:ea typeface="Calibri"/>
              <a:cs typeface="Calibri"/>
              <a:sym typeface="Calibri"/>
            </a:endParaRPr>
          </a:p>
          <a:p>
            <a:pPr indent="0" lvl="0" marL="0" marR="0" rtl="0" algn="l">
              <a:spcBef>
                <a:spcPts val="0"/>
              </a:spcBef>
              <a:spcAft>
                <a:spcPts val="0"/>
              </a:spcAft>
              <a:buNone/>
            </a:pPr>
            <a:r>
              <a:rPr b="1" lang="en-US" sz="4400">
                <a:solidFill>
                  <a:srgbClr val="252F66"/>
                </a:solidFill>
                <a:latin typeface="Calibri"/>
                <a:ea typeface="Calibri"/>
                <a:cs typeface="Calibri"/>
                <a:sym typeface="Calibri"/>
              </a:rPr>
              <a:t>Anti-Federalists: O</a:t>
            </a:r>
            <a:r>
              <a:rPr lang="en-US" sz="4400">
                <a:solidFill>
                  <a:srgbClr val="252F66"/>
                </a:solidFill>
                <a:latin typeface="Calibri"/>
                <a:ea typeface="Calibri"/>
                <a:cs typeface="Calibri"/>
                <a:sym typeface="Calibri"/>
              </a:rPr>
              <a:t>pposed the Constitution</a:t>
            </a:r>
            <a:endParaRPr/>
          </a:p>
        </p:txBody>
      </p:sp>
      <p:sp>
        <p:nvSpPr>
          <p:cNvPr id="198" name="Google Shape;198;p29"/>
          <p:cNvSpPr txBox="1"/>
          <p:nvPr/>
        </p:nvSpPr>
        <p:spPr>
          <a:xfrm>
            <a:off x="9103891" y="3166813"/>
            <a:ext cx="3088109" cy="1183592"/>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900"/>
              <a:buFont typeface="Quattrocento Sans"/>
              <a:buNone/>
            </a:pPr>
            <a:r>
              <a:rPr b="1" lang="en-US" sz="1900" cap="none">
                <a:solidFill>
                  <a:schemeClr val="lt1"/>
                </a:solidFill>
                <a:latin typeface="Quattrocento Sans"/>
                <a:ea typeface="Quattrocento Sans"/>
                <a:cs typeface="Quattrocento Sans"/>
                <a:sym typeface="Quattrocento Sans"/>
              </a:rPr>
              <a:t>RATIFICATION AND </a:t>
            </a:r>
            <a:br>
              <a:rPr b="1" lang="en-US" sz="1900" cap="none">
                <a:solidFill>
                  <a:schemeClr val="lt1"/>
                </a:solidFill>
                <a:latin typeface="Quattrocento Sans"/>
                <a:ea typeface="Quattrocento Sans"/>
                <a:cs typeface="Quattrocento Sans"/>
                <a:sym typeface="Quattrocento Sans"/>
              </a:rPr>
            </a:br>
            <a:r>
              <a:rPr b="1" lang="en-US" sz="1900" cap="none">
                <a:solidFill>
                  <a:schemeClr val="lt1"/>
                </a:solidFill>
                <a:latin typeface="Quattrocento Sans"/>
                <a:ea typeface="Quattrocento Sans"/>
                <a:cs typeface="Quattrocento Sans"/>
                <a:sym typeface="Quattrocento Sans"/>
              </a:rPr>
              <a:t>THE FEDERALIST PAPERS</a:t>
            </a:r>
            <a:endParaRPr/>
          </a:p>
        </p:txBody>
      </p:sp>
      <p:pic>
        <p:nvPicPr>
          <p:cNvPr id="199" name="Google Shape;199;p29"/>
          <p:cNvPicPr preferRelativeResize="0"/>
          <p:nvPr/>
        </p:nvPicPr>
        <p:blipFill rotWithShape="1">
          <a:blip r:embed="rId4">
            <a:alphaModFix/>
          </a:blip>
          <a:srcRect b="43931" l="0" r="4997" t="2192"/>
          <a:stretch/>
        </p:blipFill>
        <p:spPr>
          <a:xfrm>
            <a:off x="9328680" y="371121"/>
            <a:ext cx="2638530" cy="2424571"/>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0"/>
          <p:cNvSpPr txBox="1"/>
          <p:nvPr>
            <p:ph type="title"/>
          </p:nvPr>
        </p:nvSpPr>
        <p:spPr>
          <a:xfrm>
            <a:off x="838236" y="691116"/>
            <a:ext cx="6195922" cy="1107174"/>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2800"/>
              <a:buFont typeface="Quattrocento Sans"/>
              <a:buNone/>
            </a:pPr>
            <a:r>
              <a:rPr b="1" lang="en-US" sz="2800" cap="none">
                <a:solidFill>
                  <a:schemeClr val="lt1"/>
                </a:solidFill>
                <a:latin typeface="Quattrocento Sans"/>
                <a:ea typeface="Quattrocento Sans"/>
                <a:cs typeface="Quattrocento Sans"/>
                <a:sym typeface="Quattrocento Sans"/>
              </a:rPr>
              <a:t>WHO WERE THE</a:t>
            </a:r>
            <a:br>
              <a:rPr b="1" lang="en-US" sz="2800" cap="none">
                <a:solidFill>
                  <a:schemeClr val="lt1"/>
                </a:solidFill>
                <a:latin typeface="Quattrocento Sans"/>
                <a:ea typeface="Quattrocento Sans"/>
                <a:cs typeface="Quattrocento Sans"/>
                <a:sym typeface="Quattrocento Sans"/>
              </a:rPr>
            </a:br>
            <a:r>
              <a:rPr b="1" lang="en-US" sz="2800" cap="none">
                <a:solidFill>
                  <a:schemeClr val="lt1"/>
                </a:solidFill>
                <a:latin typeface="Quattrocento Sans"/>
                <a:ea typeface="Quattrocento Sans"/>
                <a:cs typeface="Quattrocento Sans"/>
                <a:sym typeface="Quattrocento Sans"/>
              </a:rPr>
              <a:t>FEDERALISTS </a:t>
            </a:r>
            <a:endParaRPr/>
          </a:p>
        </p:txBody>
      </p:sp>
      <p:pic>
        <p:nvPicPr>
          <p:cNvPr id="205" name="Google Shape;205;p30"/>
          <p:cNvPicPr preferRelativeResize="0"/>
          <p:nvPr/>
        </p:nvPicPr>
        <p:blipFill rotWithShape="1">
          <a:blip r:embed="rId3">
            <a:alphaModFix/>
          </a:blip>
          <a:srcRect b="0" l="0" r="74360" t="0"/>
          <a:stretch/>
        </p:blipFill>
        <p:spPr>
          <a:xfrm>
            <a:off x="9066029" y="0"/>
            <a:ext cx="3125971" cy="6858000"/>
          </a:xfrm>
          <a:prstGeom prst="rect">
            <a:avLst/>
          </a:prstGeom>
          <a:noFill/>
          <a:ln>
            <a:noFill/>
          </a:ln>
        </p:spPr>
      </p:pic>
      <p:sp>
        <p:nvSpPr>
          <p:cNvPr id="206" name="Google Shape;206;p30"/>
          <p:cNvSpPr/>
          <p:nvPr/>
        </p:nvSpPr>
        <p:spPr>
          <a:xfrm>
            <a:off x="170120" y="2169268"/>
            <a:ext cx="8056243" cy="4154984"/>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252F66"/>
              </a:buClr>
              <a:buSzPts val="2400"/>
              <a:buFont typeface="Arial"/>
              <a:buChar char="•"/>
            </a:pPr>
            <a:r>
              <a:rPr lang="en-US" sz="2400">
                <a:solidFill>
                  <a:srgbClr val="252F66"/>
                </a:solidFill>
                <a:latin typeface="Calibri"/>
                <a:ea typeface="Calibri"/>
                <a:cs typeface="Calibri"/>
                <a:sym typeface="Calibri"/>
              </a:rPr>
              <a:t>Two of America’s most beloved figures</a:t>
            </a:r>
            <a:r>
              <a:rPr b="1" lang="en-US" sz="2400">
                <a:solidFill>
                  <a:srgbClr val="252F66"/>
                </a:solidFill>
                <a:latin typeface="Calibri"/>
                <a:ea typeface="Calibri"/>
                <a:cs typeface="Calibri"/>
                <a:sym typeface="Calibri"/>
              </a:rPr>
              <a:t>: George Washington </a:t>
            </a:r>
            <a:r>
              <a:rPr lang="en-US" sz="2400">
                <a:solidFill>
                  <a:srgbClr val="252F66"/>
                </a:solidFill>
                <a:latin typeface="Calibri"/>
                <a:ea typeface="Calibri"/>
                <a:cs typeface="Calibri"/>
                <a:sym typeface="Calibri"/>
              </a:rPr>
              <a:t>and </a:t>
            </a:r>
            <a:r>
              <a:rPr b="1" lang="en-US" sz="2400">
                <a:solidFill>
                  <a:srgbClr val="252F66"/>
                </a:solidFill>
                <a:latin typeface="Calibri"/>
                <a:ea typeface="Calibri"/>
                <a:cs typeface="Calibri"/>
                <a:sym typeface="Calibri"/>
              </a:rPr>
              <a:t>Benjamin Franklin</a:t>
            </a:r>
            <a:r>
              <a:rPr lang="en-US" sz="2400">
                <a:solidFill>
                  <a:srgbClr val="252F66"/>
                </a:solidFill>
                <a:latin typeface="Calibri"/>
                <a:ea typeface="Calibri"/>
                <a:cs typeface="Calibri"/>
                <a:sym typeface="Calibri"/>
              </a:rPr>
              <a:t>. And some of the nation’s most gifted political leaders (and thinkers), including </a:t>
            </a:r>
            <a:r>
              <a:rPr b="1" lang="en-US" sz="2400">
                <a:solidFill>
                  <a:srgbClr val="252F66"/>
                </a:solidFill>
                <a:latin typeface="Calibri"/>
                <a:ea typeface="Calibri"/>
                <a:cs typeface="Calibri"/>
                <a:sym typeface="Calibri"/>
              </a:rPr>
              <a:t>James Madison, Alexander Hamilton, John Jay, John Dickinson, James Wilson, </a:t>
            </a:r>
            <a:r>
              <a:rPr lang="en-US" sz="2400">
                <a:solidFill>
                  <a:srgbClr val="252F66"/>
                </a:solidFill>
                <a:latin typeface="Calibri"/>
                <a:ea typeface="Calibri"/>
                <a:cs typeface="Calibri"/>
                <a:sym typeface="Calibri"/>
              </a:rPr>
              <a:t>and </a:t>
            </a:r>
            <a:r>
              <a:rPr b="1" lang="en-US" sz="2400">
                <a:solidFill>
                  <a:srgbClr val="252F66"/>
                </a:solidFill>
                <a:latin typeface="Calibri"/>
                <a:ea typeface="Calibri"/>
                <a:cs typeface="Calibri"/>
                <a:sym typeface="Calibri"/>
              </a:rPr>
              <a:t>Gouverneur Morris</a:t>
            </a:r>
            <a:r>
              <a:rPr lang="en-US" sz="2400">
                <a:solidFill>
                  <a:srgbClr val="252F66"/>
                </a:solidFill>
                <a:latin typeface="Calibri"/>
                <a:ea typeface="Calibri"/>
                <a:cs typeface="Calibri"/>
                <a:sym typeface="Calibri"/>
              </a:rPr>
              <a:t>.</a:t>
            </a:r>
            <a:endParaRPr/>
          </a:p>
          <a:p>
            <a:pPr indent="-190500" lvl="0" marL="342900" marR="0" rtl="0" algn="l">
              <a:spcBef>
                <a:spcPts val="0"/>
              </a:spcBef>
              <a:spcAft>
                <a:spcPts val="0"/>
              </a:spcAft>
              <a:buClr>
                <a:schemeClr val="dk1"/>
              </a:buClr>
              <a:buSzPts val="2400"/>
              <a:buFont typeface="Arial"/>
              <a:buNone/>
            </a:pPr>
            <a:r>
              <a:t/>
            </a:r>
            <a:endParaRPr sz="2400">
              <a:solidFill>
                <a:srgbClr val="252F66"/>
              </a:solidFill>
              <a:latin typeface="Calibri"/>
              <a:ea typeface="Calibri"/>
              <a:cs typeface="Calibri"/>
              <a:sym typeface="Calibri"/>
            </a:endParaRPr>
          </a:p>
          <a:p>
            <a:pPr indent="-342900" lvl="0" marL="342900" marR="0" rtl="0" algn="l">
              <a:spcBef>
                <a:spcPts val="0"/>
              </a:spcBef>
              <a:spcAft>
                <a:spcPts val="0"/>
              </a:spcAft>
              <a:buClr>
                <a:srgbClr val="252F66"/>
              </a:buClr>
              <a:buSzPts val="2400"/>
              <a:buFont typeface="Arial"/>
              <a:buChar char="•"/>
            </a:pPr>
            <a:r>
              <a:rPr lang="en-US" sz="2400">
                <a:solidFill>
                  <a:srgbClr val="252F66"/>
                </a:solidFill>
                <a:latin typeface="Calibri"/>
                <a:ea typeface="Calibri"/>
                <a:cs typeface="Calibri"/>
                <a:sym typeface="Calibri"/>
              </a:rPr>
              <a:t>Overall, they tended to be better educated than the Anti-Federalists.</a:t>
            </a:r>
            <a:endParaRPr/>
          </a:p>
          <a:p>
            <a:pPr indent="-190500" lvl="0" marL="342900" marR="0" rtl="0" algn="l">
              <a:spcBef>
                <a:spcPts val="0"/>
              </a:spcBef>
              <a:spcAft>
                <a:spcPts val="0"/>
              </a:spcAft>
              <a:buClr>
                <a:schemeClr val="dk1"/>
              </a:buClr>
              <a:buSzPts val="2400"/>
              <a:buFont typeface="Arial"/>
              <a:buNone/>
            </a:pPr>
            <a:r>
              <a:t/>
            </a:r>
            <a:endParaRPr sz="2400">
              <a:solidFill>
                <a:srgbClr val="252F66"/>
              </a:solidFill>
              <a:latin typeface="Calibri"/>
              <a:ea typeface="Calibri"/>
              <a:cs typeface="Calibri"/>
              <a:sym typeface="Calibri"/>
            </a:endParaRPr>
          </a:p>
          <a:p>
            <a:pPr indent="-342900" lvl="0" marL="342900" marR="0" rtl="0" algn="l">
              <a:spcBef>
                <a:spcPts val="0"/>
              </a:spcBef>
              <a:spcAft>
                <a:spcPts val="0"/>
              </a:spcAft>
              <a:buClr>
                <a:srgbClr val="252F66"/>
              </a:buClr>
              <a:buSzPts val="2400"/>
              <a:buFont typeface="Arial"/>
              <a:buChar char="•"/>
            </a:pPr>
            <a:r>
              <a:rPr lang="en-US" sz="2400">
                <a:solidFill>
                  <a:srgbClr val="252F66"/>
                </a:solidFill>
                <a:latin typeface="Calibri"/>
                <a:ea typeface="Calibri"/>
                <a:cs typeface="Calibri"/>
                <a:sym typeface="Calibri"/>
              </a:rPr>
              <a:t>And they were more likely to be wealthy and to live in cities.</a:t>
            </a:r>
            <a:endParaRPr/>
          </a:p>
          <a:p>
            <a:pPr indent="-190500" lvl="0" marL="342900" marR="0" rtl="0" algn="l">
              <a:spcBef>
                <a:spcPts val="0"/>
              </a:spcBef>
              <a:spcAft>
                <a:spcPts val="0"/>
              </a:spcAft>
              <a:buClr>
                <a:schemeClr val="dk1"/>
              </a:buClr>
              <a:buSzPts val="2400"/>
              <a:buFont typeface="Arial"/>
              <a:buNone/>
            </a:pPr>
            <a:r>
              <a:t/>
            </a:r>
            <a:endParaRPr sz="2400">
              <a:solidFill>
                <a:srgbClr val="252F66"/>
              </a:solidFill>
              <a:latin typeface="Calibri"/>
              <a:ea typeface="Calibri"/>
              <a:cs typeface="Calibri"/>
              <a:sym typeface="Calibri"/>
            </a:endParaRPr>
          </a:p>
        </p:txBody>
      </p:sp>
      <p:sp>
        <p:nvSpPr>
          <p:cNvPr id="207" name="Google Shape;207;p30"/>
          <p:cNvSpPr txBox="1"/>
          <p:nvPr/>
        </p:nvSpPr>
        <p:spPr>
          <a:xfrm>
            <a:off x="9103891" y="3166813"/>
            <a:ext cx="3088109" cy="1183592"/>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900"/>
              <a:buFont typeface="Quattrocento Sans"/>
              <a:buNone/>
            </a:pPr>
            <a:r>
              <a:rPr b="1" lang="en-US" sz="1900" cap="none">
                <a:solidFill>
                  <a:schemeClr val="lt1"/>
                </a:solidFill>
                <a:latin typeface="Quattrocento Sans"/>
                <a:ea typeface="Quattrocento Sans"/>
                <a:cs typeface="Quattrocento Sans"/>
                <a:sym typeface="Quattrocento Sans"/>
              </a:rPr>
              <a:t>RATIFICATION AND </a:t>
            </a:r>
            <a:br>
              <a:rPr b="1" lang="en-US" sz="1900" cap="none">
                <a:solidFill>
                  <a:schemeClr val="lt1"/>
                </a:solidFill>
                <a:latin typeface="Quattrocento Sans"/>
                <a:ea typeface="Quattrocento Sans"/>
                <a:cs typeface="Quattrocento Sans"/>
                <a:sym typeface="Quattrocento Sans"/>
              </a:rPr>
            </a:br>
            <a:r>
              <a:rPr b="1" lang="en-US" sz="1900" cap="none">
                <a:solidFill>
                  <a:schemeClr val="lt1"/>
                </a:solidFill>
                <a:latin typeface="Quattrocento Sans"/>
                <a:ea typeface="Quattrocento Sans"/>
                <a:cs typeface="Quattrocento Sans"/>
                <a:sym typeface="Quattrocento Sans"/>
              </a:rPr>
              <a:t>THE FEDERALIST PAPERS</a:t>
            </a:r>
            <a:endParaRPr/>
          </a:p>
        </p:txBody>
      </p:sp>
      <p:pic>
        <p:nvPicPr>
          <p:cNvPr id="208" name="Google Shape;208;p30"/>
          <p:cNvPicPr preferRelativeResize="0"/>
          <p:nvPr/>
        </p:nvPicPr>
        <p:blipFill rotWithShape="1">
          <a:blip r:embed="rId4">
            <a:alphaModFix/>
          </a:blip>
          <a:srcRect b="43931" l="0" r="4997" t="2192"/>
          <a:stretch/>
        </p:blipFill>
        <p:spPr>
          <a:xfrm>
            <a:off x="9328680" y="371121"/>
            <a:ext cx="2638530" cy="2424571"/>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1"/>
          <p:cNvSpPr txBox="1"/>
          <p:nvPr>
            <p:ph type="title"/>
          </p:nvPr>
        </p:nvSpPr>
        <p:spPr>
          <a:xfrm>
            <a:off x="1439829" y="651360"/>
            <a:ext cx="6195922" cy="1107174"/>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2800"/>
              <a:buFont typeface="Quattrocento Sans"/>
              <a:buNone/>
            </a:pPr>
            <a:r>
              <a:rPr b="1" lang="en-US" sz="2800" cap="none">
                <a:solidFill>
                  <a:schemeClr val="lt1"/>
                </a:solidFill>
                <a:latin typeface="Quattrocento Sans"/>
                <a:ea typeface="Quattrocento Sans"/>
                <a:cs typeface="Quattrocento Sans"/>
                <a:sym typeface="Quattrocento Sans"/>
              </a:rPr>
              <a:t>THE FEDERALISTS’ PERSPECTIVE </a:t>
            </a:r>
            <a:endParaRPr/>
          </a:p>
        </p:txBody>
      </p:sp>
      <p:pic>
        <p:nvPicPr>
          <p:cNvPr id="214" name="Google Shape;214;p31"/>
          <p:cNvPicPr preferRelativeResize="0"/>
          <p:nvPr/>
        </p:nvPicPr>
        <p:blipFill rotWithShape="1">
          <a:blip r:embed="rId3">
            <a:alphaModFix/>
          </a:blip>
          <a:srcRect b="0" l="0" r="74360" t="0"/>
          <a:stretch/>
        </p:blipFill>
        <p:spPr>
          <a:xfrm>
            <a:off x="9066029" y="0"/>
            <a:ext cx="3125971" cy="6858000"/>
          </a:xfrm>
          <a:prstGeom prst="rect">
            <a:avLst/>
          </a:prstGeom>
          <a:noFill/>
          <a:ln>
            <a:noFill/>
          </a:ln>
        </p:spPr>
      </p:pic>
      <p:sp>
        <p:nvSpPr>
          <p:cNvPr id="215" name="Google Shape;215;p31"/>
          <p:cNvSpPr/>
          <p:nvPr/>
        </p:nvSpPr>
        <p:spPr>
          <a:xfrm>
            <a:off x="289389" y="2088247"/>
            <a:ext cx="8496802" cy="440120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rgbClr val="252F66"/>
                </a:solidFill>
                <a:latin typeface="Calibri"/>
                <a:ea typeface="Calibri"/>
                <a:cs typeface="Calibri"/>
                <a:sym typeface="Calibri"/>
              </a:rPr>
              <a:t>Federalists generally wanted a stronger national government</a:t>
            </a:r>
            <a:endParaRPr/>
          </a:p>
          <a:p>
            <a:pPr indent="0" lvl="0" marL="0" marR="0" rtl="0" algn="l">
              <a:spcBef>
                <a:spcPts val="0"/>
              </a:spcBef>
              <a:spcAft>
                <a:spcPts val="0"/>
              </a:spcAft>
              <a:buNone/>
            </a:pPr>
            <a:r>
              <a:t/>
            </a:r>
            <a:endParaRPr sz="2800">
              <a:solidFill>
                <a:srgbClr val="252F66"/>
              </a:solidFill>
              <a:latin typeface="Calibri"/>
              <a:ea typeface="Calibri"/>
              <a:cs typeface="Calibri"/>
              <a:sym typeface="Calibri"/>
            </a:endParaRPr>
          </a:p>
          <a:p>
            <a:pPr indent="0" lvl="0" marL="0" marR="0" rtl="0" algn="l">
              <a:spcBef>
                <a:spcPts val="0"/>
              </a:spcBef>
              <a:spcAft>
                <a:spcPts val="0"/>
              </a:spcAft>
              <a:buNone/>
            </a:pPr>
            <a:r>
              <a:rPr lang="en-US" sz="2800">
                <a:solidFill>
                  <a:srgbClr val="252F66"/>
                </a:solidFill>
                <a:latin typeface="Calibri"/>
                <a:ea typeface="Calibri"/>
                <a:cs typeface="Calibri"/>
                <a:sym typeface="Calibri"/>
              </a:rPr>
              <a:t>In the Federalists’ view, America’s national government must have the sorts of powers that national governments—for instance, those in Europe—usually had: The power to raise an army, tax, regulate commerce and trade with other nations and between the American states, shape the nation’s foreign policy, and the power to declare war.</a:t>
            </a:r>
            <a:endParaRPr/>
          </a:p>
        </p:txBody>
      </p:sp>
      <p:sp>
        <p:nvSpPr>
          <p:cNvPr id="216" name="Google Shape;216;p31"/>
          <p:cNvSpPr txBox="1"/>
          <p:nvPr/>
        </p:nvSpPr>
        <p:spPr>
          <a:xfrm>
            <a:off x="9103891" y="3166813"/>
            <a:ext cx="3088109" cy="1183592"/>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900"/>
              <a:buFont typeface="Quattrocento Sans"/>
              <a:buNone/>
            </a:pPr>
            <a:r>
              <a:rPr b="1" lang="en-US" sz="1900" cap="none">
                <a:solidFill>
                  <a:schemeClr val="lt1"/>
                </a:solidFill>
                <a:latin typeface="Quattrocento Sans"/>
                <a:ea typeface="Quattrocento Sans"/>
                <a:cs typeface="Quattrocento Sans"/>
                <a:sym typeface="Quattrocento Sans"/>
              </a:rPr>
              <a:t>RATIFICATION AND </a:t>
            </a:r>
            <a:br>
              <a:rPr b="1" lang="en-US" sz="1900" cap="none">
                <a:solidFill>
                  <a:schemeClr val="lt1"/>
                </a:solidFill>
                <a:latin typeface="Quattrocento Sans"/>
                <a:ea typeface="Quattrocento Sans"/>
                <a:cs typeface="Quattrocento Sans"/>
                <a:sym typeface="Quattrocento Sans"/>
              </a:rPr>
            </a:br>
            <a:r>
              <a:rPr b="1" lang="en-US" sz="1900" cap="none">
                <a:solidFill>
                  <a:schemeClr val="lt1"/>
                </a:solidFill>
                <a:latin typeface="Quattrocento Sans"/>
                <a:ea typeface="Quattrocento Sans"/>
                <a:cs typeface="Quattrocento Sans"/>
                <a:sym typeface="Quattrocento Sans"/>
              </a:rPr>
              <a:t>THE FEDERALIST PAPERS</a:t>
            </a:r>
            <a:endParaRPr/>
          </a:p>
        </p:txBody>
      </p:sp>
      <p:pic>
        <p:nvPicPr>
          <p:cNvPr id="217" name="Google Shape;217;p31"/>
          <p:cNvPicPr preferRelativeResize="0"/>
          <p:nvPr/>
        </p:nvPicPr>
        <p:blipFill rotWithShape="1">
          <a:blip r:embed="rId4">
            <a:alphaModFix/>
          </a:blip>
          <a:srcRect b="43931" l="0" r="4997" t="2192"/>
          <a:stretch/>
        </p:blipFill>
        <p:spPr>
          <a:xfrm>
            <a:off x="9328680" y="371121"/>
            <a:ext cx="2638530" cy="2424571"/>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2"/>
          <p:cNvSpPr txBox="1"/>
          <p:nvPr/>
        </p:nvSpPr>
        <p:spPr>
          <a:xfrm>
            <a:off x="4742481" y="935612"/>
            <a:ext cx="3785556" cy="1077218"/>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2800"/>
              <a:buFont typeface="Quattrocento Sans"/>
              <a:buNone/>
            </a:pPr>
            <a:r>
              <a:rPr b="1" lang="en-US" sz="2800" cap="none">
                <a:solidFill>
                  <a:schemeClr val="lt1"/>
                </a:solidFill>
                <a:latin typeface="Quattrocento Sans"/>
                <a:ea typeface="Quattrocento Sans"/>
                <a:cs typeface="Quattrocento Sans"/>
                <a:sym typeface="Quattrocento Sans"/>
              </a:rPr>
              <a:t>THE FEDERALIST PAPERS</a:t>
            </a:r>
            <a:endParaRPr/>
          </a:p>
        </p:txBody>
      </p:sp>
      <p:pic>
        <p:nvPicPr>
          <p:cNvPr id="223" name="Google Shape;223;p32"/>
          <p:cNvPicPr preferRelativeResize="0"/>
          <p:nvPr/>
        </p:nvPicPr>
        <p:blipFill rotWithShape="1">
          <a:blip r:embed="rId3">
            <a:alphaModFix/>
          </a:blip>
          <a:srcRect b="4474" l="0" r="4997" t="2192"/>
          <a:stretch/>
        </p:blipFill>
        <p:spPr>
          <a:xfrm>
            <a:off x="377631" y="520647"/>
            <a:ext cx="3785555" cy="6026128"/>
          </a:xfrm>
          <a:prstGeom prst="rect">
            <a:avLst/>
          </a:prstGeom>
          <a:noFill/>
          <a:ln>
            <a:noFill/>
          </a:ln>
          <a:effectLst>
            <a:outerShdw blurRad="292100" rotWithShape="0" algn="tl" dir="2700000" dist="139700">
              <a:srgbClr val="333333">
                <a:alpha val="64705"/>
              </a:srgbClr>
            </a:outerShdw>
          </a:effectLst>
        </p:spPr>
      </p:pic>
      <p:pic>
        <p:nvPicPr>
          <p:cNvPr id="224" name="Google Shape;224;p32"/>
          <p:cNvPicPr preferRelativeResize="0"/>
          <p:nvPr/>
        </p:nvPicPr>
        <p:blipFill rotWithShape="1">
          <a:blip r:embed="rId4">
            <a:alphaModFix/>
          </a:blip>
          <a:srcRect b="0" l="0" r="74360" t="0"/>
          <a:stretch/>
        </p:blipFill>
        <p:spPr>
          <a:xfrm>
            <a:off x="9066029" y="0"/>
            <a:ext cx="3125971" cy="6858000"/>
          </a:xfrm>
          <a:prstGeom prst="rect">
            <a:avLst/>
          </a:prstGeom>
          <a:noFill/>
          <a:ln>
            <a:noFill/>
          </a:ln>
        </p:spPr>
      </p:pic>
      <p:sp>
        <p:nvSpPr>
          <p:cNvPr id="225" name="Google Shape;225;p32"/>
          <p:cNvSpPr/>
          <p:nvPr/>
        </p:nvSpPr>
        <p:spPr>
          <a:xfrm>
            <a:off x="4809871" y="2453988"/>
            <a:ext cx="3481137" cy="267765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252F66"/>
                </a:solidFill>
                <a:latin typeface="Calibri"/>
                <a:ea typeface="Calibri"/>
                <a:cs typeface="Calibri"/>
                <a:sym typeface="Calibri"/>
              </a:rPr>
              <a:t>The Federalist Papers were a series of 85 essays printed in newspapers to persuade critics of the Constitution and those on the fence to support ratification. </a:t>
            </a:r>
            <a:endParaRPr/>
          </a:p>
        </p:txBody>
      </p:sp>
      <p:sp>
        <p:nvSpPr>
          <p:cNvPr id="226" name="Google Shape;226;p32"/>
          <p:cNvSpPr txBox="1"/>
          <p:nvPr/>
        </p:nvSpPr>
        <p:spPr>
          <a:xfrm>
            <a:off x="9103891" y="3166813"/>
            <a:ext cx="3088109" cy="1183592"/>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900"/>
              <a:buFont typeface="Quattrocento Sans"/>
              <a:buNone/>
            </a:pPr>
            <a:r>
              <a:rPr b="1" lang="en-US" sz="1900" cap="none">
                <a:solidFill>
                  <a:schemeClr val="lt1"/>
                </a:solidFill>
                <a:latin typeface="Quattrocento Sans"/>
                <a:ea typeface="Quattrocento Sans"/>
                <a:cs typeface="Quattrocento Sans"/>
                <a:sym typeface="Quattrocento Sans"/>
              </a:rPr>
              <a:t>RATIFICATION AND </a:t>
            </a:r>
            <a:br>
              <a:rPr b="1" lang="en-US" sz="1900" cap="none">
                <a:solidFill>
                  <a:schemeClr val="lt1"/>
                </a:solidFill>
                <a:latin typeface="Quattrocento Sans"/>
                <a:ea typeface="Quattrocento Sans"/>
                <a:cs typeface="Quattrocento Sans"/>
                <a:sym typeface="Quattrocento Sans"/>
              </a:rPr>
            </a:br>
            <a:r>
              <a:rPr b="1" lang="en-US" sz="1900" cap="none">
                <a:solidFill>
                  <a:schemeClr val="lt1"/>
                </a:solidFill>
                <a:latin typeface="Quattrocento Sans"/>
                <a:ea typeface="Quattrocento Sans"/>
                <a:cs typeface="Quattrocento Sans"/>
                <a:sym typeface="Quattrocento Sans"/>
              </a:rPr>
              <a:t>THE FEDERALIST PAPERS</a:t>
            </a:r>
            <a:endParaRPr/>
          </a:p>
        </p:txBody>
      </p:sp>
      <p:pic>
        <p:nvPicPr>
          <p:cNvPr id="227" name="Google Shape;227;p32"/>
          <p:cNvPicPr preferRelativeResize="0"/>
          <p:nvPr/>
        </p:nvPicPr>
        <p:blipFill rotWithShape="1">
          <a:blip r:embed="rId3">
            <a:alphaModFix/>
          </a:blip>
          <a:srcRect b="43931" l="0" r="4997" t="2192"/>
          <a:stretch/>
        </p:blipFill>
        <p:spPr>
          <a:xfrm>
            <a:off x="9328680" y="371121"/>
            <a:ext cx="2638530" cy="2424571"/>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id="232" name="Google Shape;232;p33"/>
          <p:cNvPicPr preferRelativeResize="0"/>
          <p:nvPr/>
        </p:nvPicPr>
        <p:blipFill rotWithShape="1">
          <a:blip r:embed="rId3">
            <a:alphaModFix/>
          </a:blip>
          <a:srcRect b="0" l="0" r="74360" t="0"/>
          <a:stretch/>
        </p:blipFill>
        <p:spPr>
          <a:xfrm>
            <a:off x="9066029" y="0"/>
            <a:ext cx="3125971" cy="6858000"/>
          </a:xfrm>
          <a:prstGeom prst="rect">
            <a:avLst/>
          </a:prstGeom>
          <a:noFill/>
          <a:ln>
            <a:noFill/>
          </a:ln>
        </p:spPr>
      </p:pic>
      <p:sp>
        <p:nvSpPr>
          <p:cNvPr id="233" name="Google Shape;233;p33"/>
          <p:cNvSpPr txBox="1"/>
          <p:nvPr>
            <p:ph type="title"/>
          </p:nvPr>
        </p:nvSpPr>
        <p:spPr>
          <a:xfrm>
            <a:off x="1355559" y="581044"/>
            <a:ext cx="6000750" cy="842963"/>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200"/>
              <a:buFont typeface="Quattrocento Sans"/>
              <a:buNone/>
            </a:pPr>
            <a:r>
              <a:rPr b="1" lang="en-US" sz="3200" cap="none">
                <a:solidFill>
                  <a:schemeClr val="lt1"/>
                </a:solidFill>
                <a:latin typeface="Quattrocento Sans"/>
                <a:ea typeface="Quattrocento Sans"/>
                <a:cs typeface="Quattrocento Sans"/>
                <a:sym typeface="Quattrocento Sans"/>
              </a:rPr>
              <a:t>THE FEDERALIST PAPERS</a:t>
            </a:r>
            <a:endParaRPr sz="4000">
              <a:solidFill>
                <a:schemeClr val="lt1"/>
              </a:solidFill>
              <a:latin typeface="Quattrocento Sans"/>
              <a:ea typeface="Quattrocento Sans"/>
              <a:cs typeface="Quattrocento Sans"/>
              <a:sym typeface="Quattrocento Sans"/>
            </a:endParaRPr>
          </a:p>
        </p:txBody>
      </p:sp>
      <p:pic>
        <p:nvPicPr>
          <p:cNvPr descr="https://upload.wikimedia.org/wikipedia/commons/thumb/0/05/Alexander_Hamilton_portrait_by_John_Trumbull_1806.jpg/800px-Alexander_Hamilton_portrait_by_John_Trumbull_1806.jpg" id="234" name="Google Shape;234;p33"/>
          <p:cNvPicPr preferRelativeResize="0"/>
          <p:nvPr/>
        </p:nvPicPr>
        <p:blipFill rotWithShape="1">
          <a:blip r:embed="rId4">
            <a:alphaModFix/>
          </a:blip>
          <a:srcRect b="0" l="2605" r="2606" t="0"/>
          <a:stretch/>
        </p:blipFill>
        <p:spPr>
          <a:xfrm>
            <a:off x="548969" y="1828647"/>
            <a:ext cx="2434672" cy="3043340"/>
          </a:xfrm>
          <a:prstGeom prst="rect">
            <a:avLst/>
          </a:prstGeom>
          <a:noFill/>
          <a:ln>
            <a:noFill/>
          </a:ln>
        </p:spPr>
      </p:pic>
      <p:pic>
        <p:nvPicPr>
          <p:cNvPr descr="https://upload.wikimedia.org/wikipedia/commons/thumb/1/1d/James_Madison.jpg/800px-James_Madison.jpg" id="235" name="Google Shape;235;p33"/>
          <p:cNvPicPr preferRelativeResize="0"/>
          <p:nvPr/>
        </p:nvPicPr>
        <p:blipFill rotWithShape="1">
          <a:blip r:embed="rId5">
            <a:alphaModFix/>
          </a:blip>
          <a:srcRect b="0" l="1351" r="1350" t="0"/>
          <a:stretch/>
        </p:blipFill>
        <p:spPr>
          <a:xfrm>
            <a:off x="3443665" y="1845152"/>
            <a:ext cx="2434672" cy="3043340"/>
          </a:xfrm>
          <a:prstGeom prst="rect">
            <a:avLst/>
          </a:prstGeom>
          <a:noFill/>
          <a:ln>
            <a:noFill/>
          </a:ln>
        </p:spPr>
      </p:pic>
      <p:pic>
        <p:nvPicPr>
          <p:cNvPr descr="John Jay (Gilbert Stuart portrait).jpg" id="236" name="Google Shape;236;p33"/>
          <p:cNvPicPr preferRelativeResize="0"/>
          <p:nvPr/>
        </p:nvPicPr>
        <p:blipFill rotWithShape="1">
          <a:blip r:embed="rId6">
            <a:alphaModFix/>
          </a:blip>
          <a:srcRect b="18763" l="13869" r="16579" t="14041"/>
          <a:stretch/>
        </p:blipFill>
        <p:spPr>
          <a:xfrm>
            <a:off x="6338361" y="1845152"/>
            <a:ext cx="2434672" cy="3043340"/>
          </a:xfrm>
          <a:prstGeom prst="rect">
            <a:avLst/>
          </a:prstGeom>
          <a:noFill/>
          <a:ln>
            <a:noFill/>
          </a:ln>
        </p:spPr>
      </p:pic>
      <p:sp>
        <p:nvSpPr>
          <p:cNvPr id="237" name="Google Shape;237;p33"/>
          <p:cNvSpPr/>
          <p:nvPr/>
        </p:nvSpPr>
        <p:spPr>
          <a:xfrm>
            <a:off x="6350807" y="4984645"/>
            <a:ext cx="1069716"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002060"/>
                </a:solidFill>
                <a:latin typeface="Calibri"/>
                <a:ea typeface="Calibri"/>
                <a:cs typeface="Calibri"/>
                <a:sym typeface="Calibri"/>
              </a:rPr>
              <a:t>John Jay</a:t>
            </a:r>
            <a:endParaRPr/>
          </a:p>
        </p:txBody>
      </p:sp>
      <p:sp>
        <p:nvSpPr>
          <p:cNvPr id="238" name="Google Shape;238;p33"/>
          <p:cNvSpPr/>
          <p:nvPr/>
        </p:nvSpPr>
        <p:spPr>
          <a:xfrm>
            <a:off x="3443665" y="4984645"/>
            <a:ext cx="1824538"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002060"/>
                </a:solidFill>
                <a:latin typeface="Calibri"/>
                <a:ea typeface="Calibri"/>
                <a:cs typeface="Calibri"/>
                <a:sym typeface="Calibri"/>
              </a:rPr>
              <a:t>James Madison</a:t>
            </a:r>
            <a:endParaRPr/>
          </a:p>
        </p:txBody>
      </p:sp>
      <p:sp>
        <p:nvSpPr>
          <p:cNvPr id="239" name="Google Shape;239;p33"/>
          <p:cNvSpPr/>
          <p:nvPr/>
        </p:nvSpPr>
        <p:spPr>
          <a:xfrm>
            <a:off x="536539" y="4984645"/>
            <a:ext cx="2434671"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002060"/>
                </a:solidFill>
                <a:latin typeface="Calibri"/>
                <a:ea typeface="Calibri"/>
                <a:cs typeface="Calibri"/>
                <a:sym typeface="Calibri"/>
              </a:rPr>
              <a:t>Alexander Hamilton</a:t>
            </a:r>
            <a:endParaRPr/>
          </a:p>
        </p:txBody>
      </p:sp>
      <p:sp>
        <p:nvSpPr>
          <p:cNvPr id="240" name="Google Shape;240;p33"/>
          <p:cNvSpPr/>
          <p:nvPr/>
        </p:nvSpPr>
        <p:spPr>
          <a:xfrm>
            <a:off x="446679" y="5673875"/>
            <a:ext cx="8110156"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rgbClr val="252F66"/>
                </a:solidFill>
                <a:latin typeface="Calibri"/>
                <a:ea typeface="Calibri"/>
                <a:cs typeface="Calibri"/>
                <a:sym typeface="Calibri"/>
              </a:rPr>
              <a:t>All three authors wrote under the same famous pen name</a:t>
            </a:r>
            <a:r>
              <a:rPr b="1" lang="en-US" sz="2400">
                <a:solidFill>
                  <a:srgbClr val="252F66"/>
                </a:solidFill>
                <a:latin typeface="Calibri"/>
                <a:ea typeface="Calibri"/>
                <a:cs typeface="Calibri"/>
                <a:sym typeface="Calibri"/>
              </a:rPr>
              <a:t>—“Publius.”</a:t>
            </a:r>
            <a:endParaRPr/>
          </a:p>
        </p:txBody>
      </p:sp>
      <p:sp>
        <p:nvSpPr>
          <p:cNvPr id="241" name="Google Shape;241;p33"/>
          <p:cNvSpPr txBox="1"/>
          <p:nvPr/>
        </p:nvSpPr>
        <p:spPr>
          <a:xfrm>
            <a:off x="9103891" y="3166813"/>
            <a:ext cx="3088109" cy="1183592"/>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900"/>
              <a:buFont typeface="Quattrocento Sans"/>
              <a:buNone/>
            </a:pPr>
            <a:r>
              <a:rPr b="1" lang="en-US" sz="1900" cap="none">
                <a:solidFill>
                  <a:schemeClr val="lt1"/>
                </a:solidFill>
                <a:latin typeface="Quattrocento Sans"/>
                <a:ea typeface="Quattrocento Sans"/>
                <a:cs typeface="Quattrocento Sans"/>
                <a:sym typeface="Quattrocento Sans"/>
              </a:rPr>
              <a:t>RATIFICATION AND </a:t>
            </a:r>
            <a:br>
              <a:rPr b="1" lang="en-US" sz="1900" cap="none">
                <a:solidFill>
                  <a:schemeClr val="lt1"/>
                </a:solidFill>
                <a:latin typeface="Quattrocento Sans"/>
                <a:ea typeface="Quattrocento Sans"/>
                <a:cs typeface="Quattrocento Sans"/>
                <a:sym typeface="Quattrocento Sans"/>
              </a:rPr>
            </a:br>
            <a:r>
              <a:rPr b="1" lang="en-US" sz="1900" cap="none">
                <a:solidFill>
                  <a:schemeClr val="lt1"/>
                </a:solidFill>
                <a:latin typeface="Quattrocento Sans"/>
                <a:ea typeface="Quattrocento Sans"/>
                <a:cs typeface="Quattrocento Sans"/>
                <a:sym typeface="Quattrocento Sans"/>
              </a:rPr>
              <a:t>THE FEDERALIST PAPERS</a:t>
            </a:r>
            <a:endParaRPr/>
          </a:p>
        </p:txBody>
      </p:sp>
      <p:pic>
        <p:nvPicPr>
          <p:cNvPr id="242" name="Google Shape;242;p33"/>
          <p:cNvPicPr preferRelativeResize="0"/>
          <p:nvPr/>
        </p:nvPicPr>
        <p:blipFill rotWithShape="1">
          <a:blip r:embed="rId7">
            <a:alphaModFix/>
          </a:blip>
          <a:srcRect b="43931" l="0" r="4997" t="2192"/>
          <a:stretch/>
        </p:blipFill>
        <p:spPr>
          <a:xfrm>
            <a:off x="9328680" y="371121"/>
            <a:ext cx="2638530" cy="2424571"/>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