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1" r:id="rId5"/>
    <p:sldMasterId id="2147483673" r:id="rId6"/>
    <p:sldMasterId id="2147483685" r:id="rId7"/>
    <p:sldMasterId id="2147483697" r:id="rId8"/>
  </p:sldMasterIdLst>
  <p:notesMasterIdLst>
    <p:notesMasterId r:id="rId80"/>
  </p:notesMasterIdLst>
  <p:sldIdLst>
    <p:sldId id="256" r:id="rId9"/>
    <p:sldId id="415" r:id="rId10"/>
    <p:sldId id="428" r:id="rId11"/>
    <p:sldId id="318" r:id="rId12"/>
    <p:sldId id="259" r:id="rId13"/>
    <p:sldId id="429" r:id="rId14"/>
    <p:sldId id="416" r:id="rId15"/>
    <p:sldId id="401" r:id="rId16"/>
    <p:sldId id="273" r:id="rId17"/>
    <p:sldId id="274" r:id="rId18"/>
    <p:sldId id="430" r:id="rId19"/>
    <p:sldId id="403" r:id="rId20"/>
    <p:sldId id="413" r:id="rId21"/>
    <p:sldId id="431" r:id="rId22"/>
    <p:sldId id="408" r:id="rId23"/>
    <p:sldId id="417" r:id="rId24"/>
    <p:sldId id="432" r:id="rId25"/>
    <p:sldId id="433" r:id="rId26"/>
    <p:sldId id="434" r:id="rId27"/>
    <p:sldId id="491" r:id="rId28"/>
    <p:sldId id="492" r:id="rId29"/>
    <p:sldId id="493" r:id="rId30"/>
    <p:sldId id="494" r:id="rId31"/>
    <p:sldId id="495" r:id="rId32"/>
    <p:sldId id="496" r:id="rId33"/>
    <p:sldId id="497" r:id="rId34"/>
    <p:sldId id="498" r:id="rId35"/>
    <p:sldId id="499" r:id="rId36"/>
    <p:sldId id="500" r:id="rId37"/>
    <p:sldId id="501" r:id="rId38"/>
    <p:sldId id="502" r:id="rId39"/>
    <p:sldId id="406" r:id="rId40"/>
    <p:sldId id="420" r:id="rId41"/>
    <p:sldId id="422" r:id="rId42"/>
    <p:sldId id="476" r:id="rId43"/>
    <p:sldId id="477" r:id="rId44"/>
    <p:sldId id="412" r:id="rId45"/>
    <p:sldId id="410" r:id="rId46"/>
    <p:sldId id="267" r:id="rId47"/>
    <p:sldId id="414" r:id="rId48"/>
    <p:sldId id="478" r:id="rId49"/>
    <p:sldId id="391" r:id="rId50"/>
    <p:sldId id="470" r:id="rId51"/>
    <p:sldId id="471" r:id="rId52"/>
    <p:sldId id="472" r:id="rId53"/>
    <p:sldId id="473" r:id="rId54"/>
    <p:sldId id="474" r:id="rId55"/>
    <p:sldId id="475" r:id="rId56"/>
    <p:sldId id="503" r:id="rId57"/>
    <p:sldId id="504" r:id="rId58"/>
    <p:sldId id="505" r:id="rId59"/>
    <p:sldId id="506" r:id="rId60"/>
    <p:sldId id="507" r:id="rId61"/>
    <p:sldId id="272" r:id="rId62"/>
    <p:sldId id="479" r:id="rId63"/>
    <p:sldId id="481" r:id="rId64"/>
    <p:sldId id="482" r:id="rId65"/>
    <p:sldId id="480" r:id="rId66"/>
    <p:sldId id="486" r:id="rId67"/>
    <p:sldId id="483" r:id="rId68"/>
    <p:sldId id="484" r:id="rId69"/>
    <p:sldId id="485" r:id="rId70"/>
    <p:sldId id="400" r:id="rId71"/>
    <p:sldId id="487" r:id="rId72"/>
    <p:sldId id="488" r:id="rId73"/>
    <p:sldId id="489" r:id="rId74"/>
    <p:sldId id="396" r:id="rId75"/>
    <p:sldId id="490" r:id="rId76"/>
    <p:sldId id="398" r:id="rId77"/>
    <p:sldId id="397" r:id="rId78"/>
    <p:sldId id="407" r:id="rId79"/>
  </p:sldIdLst>
  <p:sldSz cx="9144000" cy="5143500" type="screen16x9"/>
  <p:notesSz cx="6858000" cy="9144000"/>
  <p:embeddedFontLst>
    <p:embeddedFont>
      <p:font typeface="Calibri" panose="020F0502020204030204" pitchFamily="34" charset="0"/>
      <p:regular r:id="rId81"/>
      <p:bold r:id="rId82"/>
      <p:italic r:id="rId83"/>
      <p:boldItalic r:id="rId84"/>
    </p:embeddedFont>
    <p:embeddedFont>
      <p:font typeface="Calibri Light" panose="020F0302020204030204" pitchFamily="34" charset="0"/>
      <p:regular r:id="rId85"/>
      <p:italic r:id="rId86"/>
    </p:embeddedFont>
    <p:embeddedFont>
      <p:font typeface="Segoe UI Black" panose="020B0A02040204020203" pitchFamily="34" charset="0"/>
      <p:bold r:id="rId87"/>
      <p:boldItalic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F66"/>
    <a:srgbClr val="FFFFCC"/>
    <a:srgbClr val="203864"/>
    <a:srgbClr val="D5EE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34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font" Target="fonts/font4.fntdata"/><Relationship Id="rId89"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font" Target="fonts/font7.fntdata"/><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font" Target="fonts/font2.fntdata"/><Relationship Id="rId90"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notesMaster" Target="notesMasters/notesMaster1.xml"/><Relationship Id="rId85"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font" Target="fonts/font1.fntdata"/><Relationship Id="rId86"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646139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ebsfoundation.org/index.php/landing/debs-biography/"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ebsfoundation.org/index.php/landing/debs-biography/"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ebsfoundation.org/index.php/landing/debs-biography/"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b10ffbc317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0" name="Google Shape;60;gb10ffbc317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9375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10ffbc317_1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gb10ffbc317_1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3876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b10ffbc317_1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8" name="Google Shape;178;gb10ffbc317_1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5134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10ffbc317_1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gb10ffbc317_1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5673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135da95df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https://www.archives.gov/historical-docs/todays-doc/index.html?dod-date=706</a:t>
            </a:r>
            <a:endParaRPr dirty="0"/>
          </a:p>
        </p:txBody>
      </p:sp>
      <p:sp>
        <p:nvSpPr>
          <p:cNvPr id="111" name="Google Shape;111;gb135da95d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2943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135da95df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https://www.archives.gov/historical-docs/todays-doc/index.html?dod-date=706</a:t>
            </a:r>
            <a:endParaRPr dirty="0"/>
          </a:p>
        </p:txBody>
      </p:sp>
      <p:sp>
        <p:nvSpPr>
          <p:cNvPr id="111" name="Google Shape;111;gb135da95d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4625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135da95df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https://www.archives.gov/historical-docs/todays-doc/index.html?dod-date=706</a:t>
            </a:r>
            <a:endParaRPr dirty="0"/>
          </a:p>
        </p:txBody>
      </p:sp>
      <p:sp>
        <p:nvSpPr>
          <p:cNvPr id="111" name="Google Shape;111;gb135da95d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8397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b135da95df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https://archive.org/details/resolutionsofvir00madi/page/n5/mode/2up</a:t>
            </a:r>
            <a:endParaRPr dirty="0"/>
          </a:p>
        </p:txBody>
      </p:sp>
      <p:sp>
        <p:nvSpPr>
          <p:cNvPr id="122" name="Google Shape;122;gb135da95df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285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b135da95df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https://archive.org/details/resolutionsofvir00madi/page/n5/mode/2up</a:t>
            </a:r>
            <a:endParaRPr dirty="0"/>
          </a:p>
        </p:txBody>
      </p:sp>
      <p:sp>
        <p:nvSpPr>
          <p:cNvPr id="122" name="Google Shape;122;gb135da95df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6342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135da95df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http://recordsofrights.org/records/145/espionage-act</a:t>
            </a:r>
            <a:endParaRPr dirty="0"/>
          </a:p>
        </p:txBody>
      </p:sp>
      <p:sp>
        <p:nvSpPr>
          <p:cNvPr id="133" name="Google Shape;133;gb135da95d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1930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135da95df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http://recordsofrights.org/records/145/espionage-act</a:t>
            </a:r>
            <a:endParaRPr dirty="0"/>
          </a:p>
        </p:txBody>
      </p:sp>
      <p:sp>
        <p:nvSpPr>
          <p:cNvPr id="133" name="Google Shape;133;gb135da95d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3188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b10ffbc317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0" name="Google Shape;60;gb10ffbc317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7653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135da95df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http://recordsofrights.org/records/145/espionage-act</a:t>
            </a:r>
            <a:endParaRPr dirty="0"/>
          </a:p>
        </p:txBody>
      </p:sp>
      <p:sp>
        <p:nvSpPr>
          <p:cNvPr id="133" name="Google Shape;133;gb135da95d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6950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135da95df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http://recordsofrights.org/records/145/espionage-act</a:t>
            </a:r>
            <a:endParaRPr dirty="0"/>
          </a:p>
        </p:txBody>
      </p:sp>
      <p:sp>
        <p:nvSpPr>
          <p:cNvPr id="133" name="Google Shape;133;gb135da95d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4364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135da95df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http://recordsofrights.org/records/145/espionage-act</a:t>
            </a:r>
            <a:endParaRPr dirty="0"/>
          </a:p>
        </p:txBody>
      </p:sp>
      <p:sp>
        <p:nvSpPr>
          <p:cNvPr id="133" name="Google Shape;133;gb135da95d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5826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135da95df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http://recordsofrights.org/records/145/espionage-act</a:t>
            </a:r>
            <a:endParaRPr dirty="0"/>
          </a:p>
        </p:txBody>
      </p:sp>
      <p:sp>
        <p:nvSpPr>
          <p:cNvPr id="133" name="Google Shape;133;gb135da95d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7466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135da95df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http://recordsofrights.org/records/145/espionage-act</a:t>
            </a:r>
            <a:endParaRPr dirty="0"/>
          </a:p>
        </p:txBody>
      </p:sp>
      <p:sp>
        <p:nvSpPr>
          <p:cNvPr id="133" name="Google Shape;133;gb135da95d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6587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135da95df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http://recordsofrights.org/records/145/espionage-act</a:t>
            </a:r>
            <a:endParaRPr dirty="0"/>
          </a:p>
        </p:txBody>
      </p:sp>
      <p:sp>
        <p:nvSpPr>
          <p:cNvPr id="133" name="Google Shape;133;gb135da95d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5525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135da95df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http://recordsofrights.org/records/145/espionage-act</a:t>
            </a:r>
            <a:endParaRPr dirty="0"/>
          </a:p>
        </p:txBody>
      </p:sp>
      <p:sp>
        <p:nvSpPr>
          <p:cNvPr id="133" name="Google Shape;133;gb135da95d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8685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135da95df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http://recordsofrights.org/records/145/espionage-act</a:t>
            </a:r>
            <a:endParaRPr dirty="0"/>
          </a:p>
        </p:txBody>
      </p:sp>
      <p:sp>
        <p:nvSpPr>
          <p:cNvPr id="133" name="Google Shape;133;gb135da95d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9018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135da95df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http://recordsofrights.org/records/145/espionage-act</a:t>
            </a:r>
            <a:endParaRPr dirty="0"/>
          </a:p>
        </p:txBody>
      </p:sp>
      <p:sp>
        <p:nvSpPr>
          <p:cNvPr id="133" name="Google Shape;133;gb135da95d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5038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135da95df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http://recordsofrights.org/records/145/espionage-act</a:t>
            </a:r>
            <a:endParaRPr dirty="0"/>
          </a:p>
        </p:txBody>
      </p:sp>
      <p:sp>
        <p:nvSpPr>
          <p:cNvPr id="133" name="Google Shape;133;gb135da95d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043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10ffbc317_1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gb10ffbc317_1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0973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135da95df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u="sng">
                <a:solidFill>
                  <a:schemeClr val="hlink"/>
                </a:solidFill>
                <a:hlinkClick r:id="rId3"/>
              </a:rPr>
              <a:t>https://debsfoundation.org/index.php/landing/debs-biography/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a:t>http://recordsofrights.org/records/145/espionage-act</a:t>
            </a:r>
            <a:endParaRPr dirty="0"/>
          </a:p>
        </p:txBody>
      </p:sp>
      <p:sp>
        <p:nvSpPr>
          <p:cNvPr id="133" name="Google Shape;133;gb135da95d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8614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135da95df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u="sng">
                <a:solidFill>
                  <a:schemeClr val="hlink"/>
                </a:solidFill>
                <a:hlinkClick r:id="rId3"/>
              </a:rPr>
              <a:t>https://debsfoundation.org/index.php/landing/debs-biography/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a:t>http://recordsofrights.org/records/145/espionage-act</a:t>
            </a:r>
            <a:endParaRPr dirty="0"/>
          </a:p>
        </p:txBody>
      </p:sp>
      <p:sp>
        <p:nvSpPr>
          <p:cNvPr id="133" name="Google Shape;133;gb135da95d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2578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10ffbc317_1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6" name="Google Shape;156;gb10ffbc317_1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6187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10ffbc317_1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6" name="Google Shape;156;gb10ffbc317_1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9276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10ffbc317_1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6" name="Google Shape;156;gb10ffbc317_1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2221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135da95df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u="sng">
                <a:solidFill>
                  <a:schemeClr val="hlink"/>
                </a:solidFill>
                <a:hlinkClick r:id="rId3"/>
              </a:rPr>
              <a:t>https://debsfoundation.org/index.php/landing/debs-biography/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a:t>http://recordsofrights.org/records/145/espionage-act</a:t>
            </a:r>
            <a:endParaRPr dirty="0"/>
          </a:p>
        </p:txBody>
      </p:sp>
      <p:sp>
        <p:nvSpPr>
          <p:cNvPr id="133" name="Google Shape;133;gb135da95d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9937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10ffbc317_1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7" name="Google Shape;167;gb10ffbc317_1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10ffbc317_1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7" name="Google Shape;167;gb10ffbc317_1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772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10ffbc317_1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7" name="Google Shape;167;gb10ffbc317_1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78937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10ffbc317_1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gb10ffbc317_1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736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10ffbc317_1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gb10ffbc317_1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b10ffbc317_1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8" name="Google Shape;178;gb10ffbc317_1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5690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10ffbc317_1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gb10ffbc317_1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8276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10ffbc317_1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gb10ffbc317_1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6088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10ffbc317_1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gb10ffbc317_1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559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10ffbc317_1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gb10ffbc317_1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824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10ffbc317_1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gb10ffbc317_1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690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B415-A278-4494-A07A-6485CBC31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FBEC7D-2B73-43B5-9B26-DBFEA1396A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92431-1133-4407-ADAA-2449033562E5}"/>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5" name="Footer Placeholder 4">
            <a:extLst>
              <a:ext uri="{FF2B5EF4-FFF2-40B4-BE49-F238E27FC236}">
                <a16:creationId xmlns:a16="http://schemas.microsoft.com/office/drawing/2014/main" id="{56B5AC5C-9DDA-40F9-87B7-739009A3E5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17BE66-F08F-43AB-ABDB-3024EAA064C6}"/>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2218464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5FC2-C06C-4E20-941A-4C96ECF2E64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7E19F19-F6B0-45A2-94AE-D1D25AF11A0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FA946DE-B5F9-413A-9597-F2D2864EC019}"/>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5" name="Footer Placeholder 4">
            <a:extLst>
              <a:ext uri="{FF2B5EF4-FFF2-40B4-BE49-F238E27FC236}">
                <a16:creationId xmlns:a16="http://schemas.microsoft.com/office/drawing/2014/main" id="{87EC12D9-C30F-4BE2-9F7A-9ADF2856F5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6B497-24CA-44AB-9767-19AB26F765AF}"/>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192172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B415-A278-4494-A07A-6485CBC31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FBEC7D-2B73-43B5-9B26-DBFEA1396A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92431-1133-4407-ADAA-2449033562E5}"/>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5" name="Footer Placeholder 4">
            <a:extLst>
              <a:ext uri="{FF2B5EF4-FFF2-40B4-BE49-F238E27FC236}">
                <a16:creationId xmlns:a16="http://schemas.microsoft.com/office/drawing/2014/main" id="{56B5AC5C-9DDA-40F9-87B7-739009A3E5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17BE66-F08F-43AB-ABDB-3024EAA064C6}"/>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204194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D810C-AC19-453F-84AD-CE0A18D7C2B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D55423A-C92D-41A3-8288-D163D9F5EAC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29BE803-0A0E-4A42-AD71-8D94AC1A70C8}"/>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5" name="Footer Placeholder 4">
            <a:extLst>
              <a:ext uri="{FF2B5EF4-FFF2-40B4-BE49-F238E27FC236}">
                <a16:creationId xmlns:a16="http://schemas.microsoft.com/office/drawing/2014/main" id="{09068DA8-E29A-48D8-8901-9F3571EF46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81D894-8F90-4FDB-94A2-FB9E17349D5D}"/>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883719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9691-CFE0-4414-A2DF-E295098B56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1136C-D9C2-4C1E-BEEA-AE29F0185DA8}"/>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CC38EF-404C-409C-A032-53F94ECD91FC}"/>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B841AF-0120-40FA-AA65-9C9E00D0F8D6}"/>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6" name="Footer Placeholder 5">
            <a:extLst>
              <a:ext uri="{FF2B5EF4-FFF2-40B4-BE49-F238E27FC236}">
                <a16:creationId xmlns:a16="http://schemas.microsoft.com/office/drawing/2014/main" id="{18778039-8CBE-4D13-B516-998918617C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F61C69-B8B1-4296-A0BC-80CF5D7F11B5}"/>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2694056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F4D1-AE47-4E76-BF6E-CD4DD4443F7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B2D18E-9827-4C5B-B8FE-D2184A113D9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9F64403-CF86-44A3-87E5-190BECE50E21}"/>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102670-70D9-4DBC-86BE-E32FCD293D8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3420C2F-A452-4A5C-BCBD-4056BCA61FB4}"/>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3471B-34CD-4066-933E-11E80C355D7B}"/>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8" name="Footer Placeholder 7">
            <a:extLst>
              <a:ext uri="{FF2B5EF4-FFF2-40B4-BE49-F238E27FC236}">
                <a16:creationId xmlns:a16="http://schemas.microsoft.com/office/drawing/2014/main" id="{8F7CF6C0-45FF-4A67-8069-369097147A6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84684E0-FCF0-46C2-A1FC-EC31E359B14D}"/>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1350904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E321-E0D3-43E9-9D51-109789301B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54C10B-0DD4-42E1-B33A-3D1554E1348C}"/>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4" name="Footer Placeholder 3">
            <a:extLst>
              <a:ext uri="{FF2B5EF4-FFF2-40B4-BE49-F238E27FC236}">
                <a16:creationId xmlns:a16="http://schemas.microsoft.com/office/drawing/2014/main" id="{16693286-5947-463F-8810-E7C419C5605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0C61E4-7041-4DA4-B1AA-70E75B640231}"/>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1021709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174108-6497-46AA-A6CD-94765616A3A8}"/>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3" name="Footer Placeholder 2">
            <a:extLst>
              <a:ext uri="{FF2B5EF4-FFF2-40B4-BE49-F238E27FC236}">
                <a16:creationId xmlns:a16="http://schemas.microsoft.com/office/drawing/2014/main" id="{87F37230-9C44-449E-8C24-2DB8EE10FC6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436AA44-C1E5-4B98-8BEF-7EC590BD37F8}"/>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3960376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E2E3-53D9-4E97-81C2-786C9D0533C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5013A3B-CF00-471E-B2D9-64B15D248CF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A215D6-2F95-42F5-AC2D-638FC223950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C2F0868-2674-463E-BDF3-0AEE7A5909ED}"/>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6" name="Footer Placeholder 5">
            <a:extLst>
              <a:ext uri="{FF2B5EF4-FFF2-40B4-BE49-F238E27FC236}">
                <a16:creationId xmlns:a16="http://schemas.microsoft.com/office/drawing/2014/main" id="{0349848B-AB50-431D-BB34-CC8699B8F8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090F1D-10E1-4C95-9CEC-D352E31272B3}"/>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313597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F393F-8611-48FE-9FC9-D990E760995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CE50406-347C-43D0-BA45-89F8F1D745C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509CC941-72DD-47DE-A7D7-1EC2D1BF1A0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1CA66D2-3B59-4D4A-A052-8C975A7EC92A}"/>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6" name="Footer Placeholder 5">
            <a:extLst>
              <a:ext uri="{FF2B5EF4-FFF2-40B4-BE49-F238E27FC236}">
                <a16:creationId xmlns:a16="http://schemas.microsoft.com/office/drawing/2014/main" id="{E695BF9C-1799-4094-B607-2B55C693A5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96F0BB-46B2-40A4-94D3-3446ACC0061B}"/>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956383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AB3AB-E3A0-4664-AC35-0BA9C36E30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269EA0-992C-47B1-A81C-DAA2F5D68A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D8BD8-5238-449D-A90A-E80495CCDC9D}"/>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5" name="Footer Placeholder 4">
            <a:extLst>
              <a:ext uri="{FF2B5EF4-FFF2-40B4-BE49-F238E27FC236}">
                <a16:creationId xmlns:a16="http://schemas.microsoft.com/office/drawing/2014/main" id="{064BE123-33CC-4929-A900-2B758BB957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64F5A8-3E2E-4E1E-8195-8E537D49BEC9}"/>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299963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D78767-B8A2-4918-8866-661E2E9CDACA}"/>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B4A5D7-1FD5-4730-A498-00B5543CDF66}"/>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14A71-775C-4F43-AD67-8FF26597C6F2}"/>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5" name="Footer Placeholder 4">
            <a:extLst>
              <a:ext uri="{FF2B5EF4-FFF2-40B4-BE49-F238E27FC236}">
                <a16:creationId xmlns:a16="http://schemas.microsoft.com/office/drawing/2014/main" id="{D57A6371-8000-429D-A430-340966569C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665BFE-92F1-41C5-9CF7-4F50FE439326}"/>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304027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5FC2-C06C-4E20-941A-4C96ECF2E64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7E19F19-F6B0-45A2-94AE-D1D25AF11A0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FA946DE-B5F9-413A-9597-F2D2864EC019}"/>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5" name="Footer Placeholder 4">
            <a:extLst>
              <a:ext uri="{FF2B5EF4-FFF2-40B4-BE49-F238E27FC236}">
                <a16:creationId xmlns:a16="http://schemas.microsoft.com/office/drawing/2014/main" id="{87EC12D9-C30F-4BE2-9F7A-9ADF2856F5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6B497-24CA-44AB-9767-19AB26F765AF}"/>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2707725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B415-A278-4494-A07A-6485CBC31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FBEC7D-2B73-43B5-9B26-DBFEA1396A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92431-1133-4407-ADAA-2449033562E5}"/>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5" name="Footer Placeholder 4">
            <a:extLst>
              <a:ext uri="{FF2B5EF4-FFF2-40B4-BE49-F238E27FC236}">
                <a16:creationId xmlns:a16="http://schemas.microsoft.com/office/drawing/2014/main" id="{56B5AC5C-9DDA-40F9-87B7-739009A3E5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17BE66-F08F-43AB-ABDB-3024EAA064C6}"/>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1825285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D810C-AC19-453F-84AD-CE0A18D7C2B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D55423A-C92D-41A3-8288-D163D9F5EAC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29BE803-0A0E-4A42-AD71-8D94AC1A70C8}"/>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5" name="Footer Placeholder 4">
            <a:extLst>
              <a:ext uri="{FF2B5EF4-FFF2-40B4-BE49-F238E27FC236}">
                <a16:creationId xmlns:a16="http://schemas.microsoft.com/office/drawing/2014/main" id="{09068DA8-E29A-48D8-8901-9F3571EF46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81D894-8F90-4FDB-94A2-FB9E17349D5D}"/>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2949504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9691-CFE0-4414-A2DF-E295098B56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1136C-D9C2-4C1E-BEEA-AE29F0185DA8}"/>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CC38EF-404C-409C-A032-53F94ECD91FC}"/>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B841AF-0120-40FA-AA65-9C9E00D0F8D6}"/>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6" name="Footer Placeholder 5">
            <a:extLst>
              <a:ext uri="{FF2B5EF4-FFF2-40B4-BE49-F238E27FC236}">
                <a16:creationId xmlns:a16="http://schemas.microsoft.com/office/drawing/2014/main" id="{18778039-8CBE-4D13-B516-998918617C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F61C69-B8B1-4296-A0BC-80CF5D7F11B5}"/>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3479489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F4D1-AE47-4E76-BF6E-CD4DD4443F7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B2D18E-9827-4C5B-B8FE-D2184A113D9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9F64403-CF86-44A3-87E5-190BECE50E21}"/>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102670-70D9-4DBC-86BE-E32FCD293D8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3420C2F-A452-4A5C-BCBD-4056BCA61FB4}"/>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3471B-34CD-4066-933E-11E80C355D7B}"/>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8" name="Footer Placeholder 7">
            <a:extLst>
              <a:ext uri="{FF2B5EF4-FFF2-40B4-BE49-F238E27FC236}">
                <a16:creationId xmlns:a16="http://schemas.microsoft.com/office/drawing/2014/main" id="{8F7CF6C0-45FF-4A67-8069-369097147A6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84684E0-FCF0-46C2-A1FC-EC31E359B14D}"/>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3750727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E321-E0D3-43E9-9D51-109789301B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54C10B-0DD4-42E1-B33A-3D1554E1348C}"/>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4" name="Footer Placeholder 3">
            <a:extLst>
              <a:ext uri="{FF2B5EF4-FFF2-40B4-BE49-F238E27FC236}">
                <a16:creationId xmlns:a16="http://schemas.microsoft.com/office/drawing/2014/main" id="{16693286-5947-463F-8810-E7C419C5605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0C61E4-7041-4DA4-B1AA-70E75B640231}"/>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3056683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174108-6497-46AA-A6CD-94765616A3A8}"/>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3" name="Footer Placeholder 2">
            <a:extLst>
              <a:ext uri="{FF2B5EF4-FFF2-40B4-BE49-F238E27FC236}">
                <a16:creationId xmlns:a16="http://schemas.microsoft.com/office/drawing/2014/main" id="{87F37230-9C44-449E-8C24-2DB8EE10FC6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436AA44-C1E5-4B98-8BEF-7EC590BD37F8}"/>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196580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E2E3-53D9-4E97-81C2-786C9D0533C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5013A3B-CF00-471E-B2D9-64B15D248CF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A215D6-2F95-42F5-AC2D-638FC223950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C2F0868-2674-463E-BDF3-0AEE7A5909ED}"/>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6" name="Footer Placeholder 5">
            <a:extLst>
              <a:ext uri="{FF2B5EF4-FFF2-40B4-BE49-F238E27FC236}">
                <a16:creationId xmlns:a16="http://schemas.microsoft.com/office/drawing/2014/main" id="{0349848B-AB50-431D-BB34-CC8699B8F8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090F1D-10E1-4C95-9CEC-D352E31272B3}"/>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3537626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F393F-8611-48FE-9FC9-D990E760995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CE50406-347C-43D0-BA45-89F8F1D745C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509CC941-72DD-47DE-A7D7-1EC2D1BF1A0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1CA66D2-3B59-4D4A-A052-8C975A7EC92A}"/>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6" name="Footer Placeholder 5">
            <a:extLst>
              <a:ext uri="{FF2B5EF4-FFF2-40B4-BE49-F238E27FC236}">
                <a16:creationId xmlns:a16="http://schemas.microsoft.com/office/drawing/2014/main" id="{E695BF9C-1799-4094-B607-2B55C693A5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96F0BB-46B2-40A4-94D3-3446ACC0061B}"/>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2630512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AB3AB-E3A0-4664-AC35-0BA9C36E30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269EA0-992C-47B1-A81C-DAA2F5D68A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D8BD8-5238-449D-A90A-E80495CCDC9D}"/>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5" name="Footer Placeholder 4">
            <a:extLst>
              <a:ext uri="{FF2B5EF4-FFF2-40B4-BE49-F238E27FC236}">
                <a16:creationId xmlns:a16="http://schemas.microsoft.com/office/drawing/2014/main" id="{064BE123-33CC-4929-A900-2B758BB957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64F5A8-3E2E-4E1E-8195-8E537D49BEC9}"/>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3586906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D78767-B8A2-4918-8866-661E2E9CDACA}"/>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B4A5D7-1FD5-4730-A498-00B5543CDF66}"/>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14A71-775C-4F43-AD67-8FF26597C6F2}"/>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5" name="Footer Placeholder 4">
            <a:extLst>
              <a:ext uri="{FF2B5EF4-FFF2-40B4-BE49-F238E27FC236}">
                <a16:creationId xmlns:a16="http://schemas.microsoft.com/office/drawing/2014/main" id="{D57A6371-8000-429D-A430-340966569C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665BFE-92F1-41C5-9CF7-4F50FE439326}"/>
              </a:ext>
            </a:extLst>
          </p:cNvPr>
          <p:cNvSpPr>
            <a:spLocks noGrp="1"/>
          </p:cNvSpPr>
          <p:nvPr>
            <p:ph type="sldNum" sz="quarter" idx="12"/>
          </p:nvPr>
        </p:nvSpPr>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3054125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F0CA6-5CE0-7F4E-B4AE-9F311763485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D121CA4-85FF-9044-85A0-73713092054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BB6CA87-E75D-9841-B005-CB1FF030F886}"/>
              </a:ext>
            </a:extLst>
          </p:cNvPr>
          <p:cNvSpPr>
            <a:spLocks noGrp="1"/>
          </p:cNvSpPr>
          <p:nvPr>
            <p:ph type="dt" sz="half" idx="10"/>
          </p:nvPr>
        </p:nvSpPr>
        <p:spPr/>
        <p:txBody>
          <a:bodyPr/>
          <a:lstStyle/>
          <a:p>
            <a:fld id="{FECF6BC7-3778-C847-A44F-AAA68D9C0A20}" type="datetimeFigureOut">
              <a:rPr lang="en-US" smtClean="0"/>
              <a:t>1/30/2023</a:t>
            </a:fld>
            <a:endParaRPr lang="en-US" dirty="0"/>
          </a:p>
        </p:txBody>
      </p:sp>
      <p:sp>
        <p:nvSpPr>
          <p:cNvPr id="5" name="Footer Placeholder 4">
            <a:extLst>
              <a:ext uri="{FF2B5EF4-FFF2-40B4-BE49-F238E27FC236}">
                <a16:creationId xmlns:a16="http://schemas.microsoft.com/office/drawing/2014/main" id="{92040F43-7E93-2C49-BD10-66DFED4771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27B8F6-72A9-C741-8D28-5AD45920A1D8}"/>
              </a:ext>
            </a:extLst>
          </p:cNvPr>
          <p:cNvSpPr>
            <a:spLocks noGrp="1"/>
          </p:cNvSpPr>
          <p:nvPr>
            <p:ph type="sldNum" sz="quarter" idx="12"/>
          </p:nvPr>
        </p:nvSpPr>
        <p:spPr/>
        <p:txBody>
          <a:bodyPr/>
          <a:lstStyle/>
          <a:p>
            <a:fld id="{AD11CA3C-66E4-D14D-B295-D6B25E4167C6}" type="slidenum">
              <a:rPr lang="en-US" smtClean="0"/>
              <a:t>‹#›</a:t>
            </a:fld>
            <a:endParaRPr lang="en-US" dirty="0"/>
          </a:p>
        </p:txBody>
      </p:sp>
    </p:spTree>
    <p:extLst>
      <p:ext uri="{BB962C8B-B14F-4D97-AF65-F5344CB8AC3E}">
        <p14:creationId xmlns:p14="http://schemas.microsoft.com/office/powerpoint/2010/main" val="2748089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53D7-4634-0745-B798-FDC9B4D22B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25218-FE57-1D48-8918-CC1066E05E7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6C766-BEA6-2848-AD28-DFECD9481B13}"/>
              </a:ext>
            </a:extLst>
          </p:cNvPr>
          <p:cNvSpPr>
            <a:spLocks noGrp="1"/>
          </p:cNvSpPr>
          <p:nvPr>
            <p:ph type="dt" sz="half" idx="10"/>
          </p:nvPr>
        </p:nvSpPr>
        <p:spPr/>
        <p:txBody>
          <a:bodyPr/>
          <a:lstStyle/>
          <a:p>
            <a:fld id="{FECF6BC7-3778-C847-A44F-AAA68D9C0A20}" type="datetimeFigureOut">
              <a:rPr lang="en-US" smtClean="0"/>
              <a:t>1/30/2023</a:t>
            </a:fld>
            <a:endParaRPr lang="en-US" dirty="0"/>
          </a:p>
        </p:txBody>
      </p:sp>
      <p:sp>
        <p:nvSpPr>
          <p:cNvPr id="5" name="Footer Placeholder 4">
            <a:extLst>
              <a:ext uri="{FF2B5EF4-FFF2-40B4-BE49-F238E27FC236}">
                <a16:creationId xmlns:a16="http://schemas.microsoft.com/office/drawing/2014/main" id="{D4AD8DF8-6752-0B4B-A141-A9FC7998D2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D34291-FB01-EE4A-9A8E-9A850B430A8E}"/>
              </a:ext>
            </a:extLst>
          </p:cNvPr>
          <p:cNvSpPr>
            <a:spLocks noGrp="1"/>
          </p:cNvSpPr>
          <p:nvPr>
            <p:ph type="sldNum" sz="quarter" idx="12"/>
          </p:nvPr>
        </p:nvSpPr>
        <p:spPr/>
        <p:txBody>
          <a:bodyPr/>
          <a:lstStyle/>
          <a:p>
            <a:fld id="{AD11CA3C-66E4-D14D-B295-D6B25E4167C6}" type="slidenum">
              <a:rPr lang="en-US" smtClean="0"/>
              <a:t>‹#›</a:t>
            </a:fld>
            <a:endParaRPr lang="en-US" dirty="0"/>
          </a:p>
        </p:txBody>
      </p:sp>
    </p:spTree>
    <p:extLst>
      <p:ext uri="{BB962C8B-B14F-4D97-AF65-F5344CB8AC3E}">
        <p14:creationId xmlns:p14="http://schemas.microsoft.com/office/powerpoint/2010/main" val="488494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08F7-D1EF-0B46-9E31-AF0AAD8A995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C63E09F-F123-6741-AF03-1DDA658317A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7D94F2-090E-D74B-B369-4D3F1A478103}"/>
              </a:ext>
            </a:extLst>
          </p:cNvPr>
          <p:cNvSpPr>
            <a:spLocks noGrp="1"/>
          </p:cNvSpPr>
          <p:nvPr>
            <p:ph type="dt" sz="half" idx="10"/>
          </p:nvPr>
        </p:nvSpPr>
        <p:spPr/>
        <p:txBody>
          <a:bodyPr/>
          <a:lstStyle/>
          <a:p>
            <a:fld id="{FECF6BC7-3778-C847-A44F-AAA68D9C0A20}" type="datetimeFigureOut">
              <a:rPr lang="en-US" smtClean="0"/>
              <a:t>1/30/2023</a:t>
            </a:fld>
            <a:endParaRPr lang="en-US" dirty="0"/>
          </a:p>
        </p:txBody>
      </p:sp>
      <p:sp>
        <p:nvSpPr>
          <p:cNvPr id="5" name="Footer Placeholder 4">
            <a:extLst>
              <a:ext uri="{FF2B5EF4-FFF2-40B4-BE49-F238E27FC236}">
                <a16:creationId xmlns:a16="http://schemas.microsoft.com/office/drawing/2014/main" id="{A6FDA9A0-386E-E441-AEB5-5D86DFF46C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9C7D27-7F8B-3A4F-BD2C-CE257A89D179}"/>
              </a:ext>
            </a:extLst>
          </p:cNvPr>
          <p:cNvSpPr>
            <a:spLocks noGrp="1"/>
          </p:cNvSpPr>
          <p:nvPr>
            <p:ph type="sldNum" sz="quarter" idx="12"/>
          </p:nvPr>
        </p:nvSpPr>
        <p:spPr/>
        <p:txBody>
          <a:bodyPr/>
          <a:lstStyle/>
          <a:p>
            <a:fld id="{AD11CA3C-66E4-D14D-B295-D6B25E4167C6}" type="slidenum">
              <a:rPr lang="en-US" smtClean="0"/>
              <a:t>‹#›</a:t>
            </a:fld>
            <a:endParaRPr lang="en-US" dirty="0"/>
          </a:p>
        </p:txBody>
      </p:sp>
    </p:spTree>
    <p:extLst>
      <p:ext uri="{BB962C8B-B14F-4D97-AF65-F5344CB8AC3E}">
        <p14:creationId xmlns:p14="http://schemas.microsoft.com/office/powerpoint/2010/main" val="554249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F6DA-6B63-A840-964A-9F43AE1E69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4E79EF-2D71-2D40-AEEB-168BA04621F1}"/>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E890F1-CF11-4349-A14B-13E2DE76934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F94811-9A5D-9F4B-AC9E-DCF9A4AF9F6E}"/>
              </a:ext>
            </a:extLst>
          </p:cNvPr>
          <p:cNvSpPr>
            <a:spLocks noGrp="1"/>
          </p:cNvSpPr>
          <p:nvPr>
            <p:ph type="dt" sz="half" idx="10"/>
          </p:nvPr>
        </p:nvSpPr>
        <p:spPr/>
        <p:txBody>
          <a:bodyPr/>
          <a:lstStyle/>
          <a:p>
            <a:fld id="{FECF6BC7-3778-C847-A44F-AAA68D9C0A20}" type="datetimeFigureOut">
              <a:rPr lang="en-US" smtClean="0"/>
              <a:t>1/30/2023</a:t>
            </a:fld>
            <a:endParaRPr lang="en-US" dirty="0"/>
          </a:p>
        </p:txBody>
      </p:sp>
      <p:sp>
        <p:nvSpPr>
          <p:cNvPr id="6" name="Footer Placeholder 5">
            <a:extLst>
              <a:ext uri="{FF2B5EF4-FFF2-40B4-BE49-F238E27FC236}">
                <a16:creationId xmlns:a16="http://schemas.microsoft.com/office/drawing/2014/main" id="{9246F75B-11D4-C643-8DDD-406DC4CCAA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3046B5-D607-5145-9A6A-70F4692847BC}"/>
              </a:ext>
            </a:extLst>
          </p:cNvPr>
          <p:cNvSpPr>
            <a:spLocks noGrp="1"/>
          </p:cNvSpPr>
          <p:nvPr>
            <p:ph type="sldNum" sz="quarter" idx="12"/>
          </p:nvPr>
        </p:nvSpPr>
        <p:spPr/>
        <p:txBody>
          <a:bodyPr/>
          <a:lstStyle/>
          <a:p>
            <a:fld id="{AD11CA3C-66E4-D14D-B295-D6B25E4167C6}" type="slidenum">
              <a:rPr lang="en-US" smtClean="0"/>
              <a:t>‹#›</a:t>
            </a:fld>
            <a:endParaRPr lang="en-US" dirty="0"/>
          </a:p>
        </p:txBody>
      </p:sp>
    </p:spTree>
    <p:extLst>
      <p:ext uri="{BB962C8B-B14F-4D97-AF65-F5344CB8AC3E}">
        <p14:creationId xmlns:p14="http://schemas.microsoft.com/office/powerpoint/2010/main" val="2827493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4EA0-3A8D-FD48-A06D-C12B8D98733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B6EDFC-BB54-CC4C-A639-66EAF6567EA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DBAD2A1-D2DA-7C47-900B-2AA45F8261E1}"/>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C26BAB-0BD7-3B44-92EE-205F12D9995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81036B2-202C-9746-985A-6C9D1D916A41}"/>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91D041-4172-5449-B58F-591D80C683EF}"/>
              </a:ext>
            </a:extLst>
          </p:cNvPr>
          <p:cNvSpPr>
            <a:spLocks noGrp="1"/>
          </p:cNvSpPr>
          <p:nvPr>
            <p:ph type="dt" sz="half" idx="10"/>
          </p:nvPr>
        </p:nvSpPr>
        <p:spPr/>
        <p:txBody>
          <a:bodyPr/>
          <a:lstStyle/>
          <a:p>
            <a:fld id="{FECF6BC7-3778-C847-A44F-AAA68D9C0A20}" type="datetimeFigureOut">
              <a:rPr lang="en-US" smtClean="0"/>
              <a:t>1/30/2023</a:t>
            </a:fld>
            <a:endParaRPr lang="en-US" dirty="0"/>
          </a:p>
        </p:txBody>
      </p:sp>
      <p:sp>
        <p:nvSpPr>
          <p:cNvPr id="8" name="Footer Placeholder 7">
            <a:extLst>
              <a:ext uri="{FF2B5EF4-FFF2-40B4-BE49-F238E27FC236}">
                <a16:creationId xmlns:a16="http://schemas.microsoft.com/office/drawing/2014/main" id="{0C601806-DAF5-9B46-908E-C558E13EF7B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ABD5EA7-2968-3448-8C93-04B8A4628EB1}"/>
              </a:ext>
            </a:extLst>
          </p:cNvPr>
          <p:cNvSpPr>
            <a:spLocks noGrp="1"/>
          </p:cNvSpPr>
          <p:nvPr>
            <p:ph type="sldNum" sz="quarter" idx="12"/>
          </p:nvPr>
        </p:nvSpPr>
        <p:spPr/>
        <p:txBody>
          <a:bodyPr/>
          <a:lstStyle/>
          <a:p>
            <a:fld id="{AD11CA3C-66E4-D14D-B295-D6B25E4167C6}" type="slidenum">
              <a:rPr lang="en-US" smtClean="0"/>
              <a:t>‹#›</a:t>
            </a:fld>
            <a:endParaRPr lang="en-US" dirty="0"/>
          </a:p>
        </p:txBody>
      </p:sp>
    </p:spTree>
    <p:extLst>
      <p:ext uri="{BB962C8B-B14F-4D97-AF65-F5344CB8AC3E}">
        <p14:creationId xmlns:p14="http://schemas.microsoft.com/office/powerpoint/2010/main" val="1576541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4C64-8AD4-6D4F-82A4-185385D5DE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EBDB86-AB75-0945-80E5-E5F898A32F07}"/>
              </a:ext>
            </a:extLst>
          </p:cNvPr>
          <p:cNvSpPr>
            <a:spLocks noGrp="1"/>
          </p:cNvSpPr>
          <p:nvPr>
            <p:ph type="dt" sz="half" idx="10"/>
          </p:nvPr>
        </p:nvSpPr>
        <p:spPr/>
        <p:txBody>
          <a:bodyPr/>
          <a:lstStyle/>
          <a:p>
            <a:fld id="{FECF6BC7-3778-C847-A44F-AAA68D9C0A20}" type="datetimeFigureOut">
              <a:rPr lang="en-US" smtClean="0"/>
              <a:t>1/30/2023</a:t>
            </a:fld>
            <a:endParaRPr lang="en-US" dirty="0"/>
          </a:p>
        </p:txBody>
      </p:sp>
      <p:sp>
        <p:nvSpPr>
          <p:cNvPr id="4" name="Footer Placeholder 3">
            <a:extLst>
              <a:ext uri="{FF2B5EF4-FFF2-40B4-BE49-F238E27FC236}">
                <a16:creationId xmlns:a16="http://schemas.microsoft.com/office/drawing/2014/main" id="{8F1C6B27-9A3B-A54B-9E5C-8D4BA511AA4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4C1DCA8-0DAF-6241-83AD-D731964DD00E}"/>
              </a:ext>
            </a:extLst>
          </p:cNvPr>
          <p:cNvSpPr>
            <a:spLocks noGrp="1"/>
          </p:cNvSpPr>
          <p:nvPr>
            <p:ph type="sldNum" sz="quarter" idx="12"/>
          </p:nvPr>
        </p:nvSpPr>
        <p:spPr/>
        <p:txBody>
          <a:bodyPr/>
          <a:lstStyle/>
          <a:p>
            <a:fld id="{AD11CA3C-66E4-D14D-B295-D6B25E4167C6}" type="slidenum">
              <a:rPr lang="en-US" smtClean="0"/>
              <a:t>‹#›</a:t>
            </a:fld>
            <a:endParaRPr lang="en-US" dirty="0"/>
          </a:p>
        </p:txBody>
      </p:sp>
    </p:spTree>
    <p:extLst>
      <p:ext uri="{BB962C8B-B14F-4D97-AF65-F5344CB8AC3E}">
        <p14:creationId xmlns:p14="http://schemas.microsoft.com/office/powerpoint/2010/main" val="952755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F2CAFF-3361-B048-9D81-8ABBAF4E5D64}"/>
              </a:ext>
            </a:extLst>
          </p:cNvPr>
          <p:cNvSpPr>
            <a:spLocks noGrp="1"/>
          </p:cNvSpPr>
          <p:nvPr>
            <p:ph type="dt" sz="half" idx="10"/>
          </p:nvPr>
        </p:nvSpPr>
        <p:spPr/>
        <p:txBody>
          <a:bodyPr/>
          <a:lstStyle/>
          <a:p>
            <a:fld id="{FECF6BC7-3778-C847-A44F-AAA68D9C0A20}" type="datetimeFigureOut">
              <a:rPr lang="en-US" smtClean="0"/>
              <a:t>1/30/2023</a:t>
            </a:fld>
            <a:endParaRPr lang="en-US" dirty="0"/>
          </a:p>
        </p:txBody>
      </p:sp>
      <p:sp>
        <p:nvSpPr>
          <p:cNvPr id="3" name="Footer Placeholder 2">
            <a:extLst>
              <a:ext uri="{FF2B5EF4-FFF2-40B4-BE49-F238E27FC236}">
                <a16:creationId xmlns:a16="http://schemas.microsoft.com/office/drawing/2014/main" id="{D91B814F-2CEC-4A44-AAC0-E314D0833FB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AEFC9A9-9E12-2045-8BD0-31838C561EA6}"/>
              </a:ext>
            </a:extLst>
          </p:cNvPr>
          <p:cNvSpPr>
            <a:spLocks noGrp="1"/>
          </p:cNvSpPr>
          <p:nvPr>
            <p:ph type="sldNum" sz="quarter" idx="12"/>
          </p:nvPr>
        </p:nvSpPr>
        <p:spPr/>
        <p:txBody>
          <a:bodyPr/>
          <a:lstStyle/>
          <a:p>
            <a:fld id="{AD11CA3C-66E4-D14D-B295-D6B25E4167C6}" type="slidenum">
              <a:rPr lang="en-US" smtClean="0"/>
              <a:t>‹#›</a:t>
            </a:fld>
            <a:endParaRPr lang="en-US" dirty="0"/>
          </a:p>
        </p:txBody>
      </p:sp>
    </p:spTree>
    <p:extLst>
      <p:ext uri="{BB962C8B-B14F-4D97-AF65-F5344CB8AC3E}">
        <p14:creationId xmlns:p14="http://schemas.microsoft.com/office/powerpoint/2010/main" val="30797256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9AFC-8449-884C-BFEB-4CFCC043849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A366E4F-18CE-F841-A883-031FF89713E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0E8D76-A5E6-7846-AF70-61C9CFBD6E7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294A5FF-6D21-9349-8EE2-CFE3B99E5CC7}"/>
              </a:ext>
            </a:extLst>
          </p:cNvPr>
          <p:cNvSpPr>
            <a:spLocks noGrp="1"/>
          </p:cNvSpPr>
          <p:nvPr>
            <p:ph type="dt" sz="half" idx="10"/>
          </p:nvPr>
        </p:nvSpPr>
        <p:spPr/>
        <p:txBody>
          <a:bodyPr/>
          <a:lstStyle/>
          <a:p>
            <a:fld id="{FECF6BC7-3778-C847-A44F-AAA68D9C0A20}" type="datetimeFigureOut">
              <a:rPr lang="en-US" smtClean="0"/>
              <a:t>1/30/2023</a:t>
            </a:fld>
            <a:endParaRPr lang="en-US" dirty="0"/>
          </a:p>
        </p:txBody>
      </p:sp>
      <p:sp>
        <p:nvSpPr>
          <p:cNvPr id="6" name="Footer Placeholder 5">
            <a:extLst>
              <a:ext uri="{FF2B5EF4-FFF2-40B4-BE49-F238E27FC236}">
                <a16:creationId xmlns:a16="http://schemas.microsoft.com/office/drawing/2014/main" id="{2B8AF2CE-5F5E-CE42-B93A-C8A7BEA392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BB9990-7C05-7C4A-831C-9DA2FF2368D3}"/>
              </a:ext>
            </a:extLst>
          </p:cNvPr>
          <p:cNvSpPr>
            <a:spLocks noGrp="1"/>
          </p:cNvSpPr>
          <p:nvPr>
            <p:ph type="sldNum" sz="quarter" idx="12"/>
          </p:nvPr>
        </p:nvSpPr>
        <p:spPr/>
        <p:txBody>
          <a:bodyPr/>
          <a:lstStyle/>
          <a:p>
            <a:fld id="{AD11CA3C-66E4-D14D-B295-D6B25E4167C6}" type="slidenum">
              <a:rPr lang="en-US" smtClean="0"/>
              <a:t>‹#›</a:t>
            </a:fld>
            <a:endParaRPr lang="en-US" dirty="0"/>
          </a:p>
        </p:txBody>
      </p:sp>
    </p:spTree>
    <p:extLst>
      <p:ext uri="{BB962C8B-B14F-4D97-AF65-F5344CB8AC3E}">
        <p14:creationId xmlns:p14="http://schemas.microsoft.com/office/powerpoint/2010/main" val="1601380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34CC0-A4CC-B748-BDCE-F372E17079A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F583CC6-364D-0C4F-B94C-272C587221B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2419F672-9D07-CD44-BF20-A26DF31FC04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EEEE5A6-3081-4E45-8ECB-8C21345E88D1}"/>
              </a:ext>
            </a:extLst>
          </p:cNvPr>
          <p:cNvSpPr>
            <a:spLocks noGrp="1"/>
          </p:cNvSpPr>
          <p:nvPr>
            <p:ph type="dt" sz="half" idx="10"/>
          </p:nvPr>
        </p:nvSpPr>
        <p:spPr/>
        <p:txBody>
          <a:bodyPr/>
          <a:lstStyle/>
          <a:p>
            <a:fld id="{FECF6BC7-3778-C847-A44F-AAA68D9C0A20}" type="datetimeFigureOut">
              <a:rPr lang="en-US" smtClean="0"/>
              <a:t>1/30/2023</a:t>
            </a:fld>
            <a:endParaRPr lang="en-US" dirty="0"/>
          </a:p>
        </p:txBody>
      </p:sp>
      <p:sp>
        <p:nvSpPr>
          <p:cNvPr id="6" name="Footer Placeholder 5">
            <a:extLst>
              <a:ext uri="{FF2B5EF4-FFF2-40B4-BE49-F238E27FC236}">
                <a16:creationId xmlns:a16="http://schemas.microsoft.com/office/drawing/2014/main" id="{3661B0F1-4AEF-194D-9771-23AF1A57DE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8D5413-DDE6-824D-9139-3BF444DE6BAC}"/>
              </a:ext>
            </a:extLst>
          </p:cNvPr>
          <p:cNvSpPr>
            <a:spLocks noGrp="1"/>
          </p:cNvSpPr>
          <p:nvPr>
            <p:ph type="sldNum" sz="quarter" idx="12"/>
          </p:nvPr>
        </p:nvSpPr>
        <p:spPr/>
        <p:txBody>
          <a:bodyPr/>
          <a:lstStyle/>
          <a:p>
            <a:fld id="{AD11CA3C-66E4-D14D-B295-D6B25E4167C6}" type="slidenum">
              <a:rPr lang="en-US" smtClean="0"/>
              <a:t>‹#›</a:t>
            </a:fld>
            <a:endParaRPr lang="en-US" dirty="0"/>
          </a:p>
        </p:txBody>
      </p:sp>
    </p:spTree>
    <p:extLst>
      <p:ext uri="{BB962C8B-B14F-4D97-AF65-F5344CB8AC3E}">
        <p14:creationId xmlns:p14="http://schemas.microsoft.com/office/powerpoint/2010/main" val="11656329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550E-6F8C-A44D-9FEB-8F39CA3D33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0B1766-1934-0A48-9D93-2972F03FD7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57588-E221-964C-AD9C-69AB771BEAA4}"/>
              </a:ext>
            </a:extLst>
          </p:cNvPr>
          <p:cNvSpPr>
            <a:spLocks noGrp="1"/>
          </p:cNvSpPr>
          <p:nvPr>
            <p:ph type="dt" sz="half" idx="10"/>
          </p:nvPr>
        </p:nvSpPr>
        <p:spPr/>
        <p:txBody>
          <a:bodyPr/>
          <a:lstStyle/>
          <a:p>
            <a:fld id="{FECF6BC7-3778-C847-A44F-AAA68D9C0A20}" type="datetimeFigureOut">
              <a:rPr lang="en-US" smtClean="0"/>
              <a:t>1/30/2023</a:t>
            </a:fld>
            <a:endParaRPr lang="en-US" dirty="0"/>
          </a:p>
        </p:txBody>
      </p:sp>
      <p:sp>
        <p:nvSpPr>
          <p:cNvPr id="5" name="Footer Placeholder 4">
            <a:extLst>
              <a:ext uri="{FF2B5EF4-FFF2-40B4-BE49-F238E27FC236}">
                <a16:creationId xmlns:a16="http://schemas.microsoft.com/office/drawing/2014/main" id="{7CD0544F-EEA4-8343-ACFE-A5EC9B7D01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0C4963-56DC-5349-9B3E-E21B6A78CE4B}"/>
              </a:ext>
            </a:extLst>
          </p:cNvPr>
          <p:cNvSpPr>
            <a:spLocks noGrp="1"/>
          </p:cNvSpPr>
          <p:nvPr>
            <p:ph type="sldNum" sz="quarter" idx="12"/>
          </p:nvPr>
        </p:nvSpPr>
        <p:spPr/>
        <p:txBody>
          <a:bodyPr/>
          <a:lstStyle/>
          <a:p>
            <a:fld id="{AD11CA3C-66E4-D14D-B295-D6B25E4167C6}" type="slidenum">
              <a:rPr lang="en-US" smtClean="0"/>
              <a:t>‹#›</a:t>
            </a:fld>
            <a:endParaRPr lang="en-US" dirty="0"/>
          </a:p>
        </p:txBody>
      </p:sp>
    </p:spTree>
    <p:extLst>
      <p:ext uri="{BB962C8B-B14F-4D97-AF65-F5344CB8AC3E}">
        <p14:creationId xmlns:p14="http://schemas.microsoft.com/office/powerpoint/2010/main" val="1461256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9F7D78-4982-BA44-963C-8114DAD2B77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2EA2BC-6449-AA43-8BC3-4467BEF89073}"/>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19649-D308-CC42-AA8A-0BB06C67D53A}"/>
              </a:ext>
            </a:extLst>
          </p:cNvPr>
          <p:cNvSpPr>
            <a:spLocks noGrp="1"/>
          </p:cNvSpPr>
          <p:nvPr>
            <p:ph type="dt" sz="half" idx="10"/>
          </p:nvPr>
        </p:nvSpPr>
        <p:spPr/>
        <p:txBody>
          <a:bodyPr/>
          <a:lstStyle/>
          <a:p>
            <a:fld id="{FECF6BC7-3778-C847-A44F-AAA68D9C0A20}" type="datetimeFigureOut">
              <a:rPr lang="en-US" smtClean="0"/>
              <a:t>1/30/2023</a:t>
            </a:fld>
            <a:endParaRPr lang="en-US" dirty="0"/>
          </a:p>
        </p:txBody>
      </p:sp>
      <p:sp>
        <p:nvSpPr>
          <p:cNvPr id="5" name="Footer Placeholder 4">
            <a:extLst>
              <a:ext uri="{FF2B5EF4-FFF2-40B4-BE49-F238E27FC236}">
                <a16:creationId xmlns:a16="http://schemas.microsoft.com/office/drawing/2014/main" id="{6A077E03-2A2D-F548-90A3-BE0A38FD53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7C3E14-D75A-A94A-9F69-DB7885390058}"/>
              </a:ext>
            </a:extLst>
          </p:cNvPr>
          <p:cNvSpPr>
            <a:spLocks noGrp="1"/>
          </p:cNvSpPr>
          <p:nvPr>
            <p:ph type="sldNum" sz="quarter" idx="12"/>
          </p:nvPr>
        </p:nvSpPr>
        <p:spPr/>
        <p:txBody>
          <a:bodyPr/>
          <a:lstStyle/>
          <a:p>
            <a:fld id="{AD11CA3C-66E4-D14D-B295-D6B25E4167C6}" type="slidenum">
              <a:rPr lang="en-US" smtClean="0"/>
              <a:t>‹#›</a:t>
            </a:fld>
            <a:endParaRPr lang="en-US" dirty="0"/>
          </a:p>
        </p:txBody>
      </p:sp>
    </p:spTree>
    <p:extLst>
      <p:ext uri="{BB962C8B-B14F-4D97-AF65-F5344CB8AC3E}">
        <p14:creationId xmlns:p14="http://schemas.microsoft.com/office/powerpoint/2010/main" val="602905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078944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578060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6802822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736526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189624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7844706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283574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169187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5718713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8220627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B415-A278-4494-A07A-6485CBC31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FBEC7D-2B73-43B5-9B26-DBFEA1396A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92431-1133-4407-ADAA-2449033562E5}"/>
              </a:ext>
            </a:extLst>
          </p:cNvPr>
          <p:cNvSpPr>
            <a:spLocks noGrp="1"/>
          </p:cNvSpPr>
          <p:nvPr>
            <p:ph type="dt" sz="half" idx="10"/>
          </p:nvPr>
        </p:nvSpPr>
        <p:spPr/>
        <p:txBody>
          <a:bodyPr/>
          <a:lstStyle/>
          <a:p>
            <a:fld id="{D343F287-BA1E-4947-8892-CB3FC00C4DE5}" type="datetimeFigureOut">
              <a:rPr lang="en-US" smtClean="0"/>
              <a:t>1/30/2023</a:t>
            </a:fld>
            <a:endParaRPr lang="en-US" dirty="0"/>
          </a:p>
        </p:txBody>
      </p:sp>
      <p:sp>
        <p:nvSpPr>
          <p:cNvPr id="5" name="Footer Placeholder 4">
            <a:extLst>
              <a:ext uri="{FF2B5EF4-FFF2-40B4-BE49-F238E27FC236}">
                <a16:creationId xmlns:a16="http://schemas.microsoft.com/office/drawing/2014/main" id="{56B5AC5C-9DDA-40F9-87B7-739009A3E5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17BE66-F08F-43AB-ABDB-3024EAA064C6}"/>
              </a:ext>
            </a:extLst>
          </p:cNvPr>
          <p:cNvSpPr>
            <a:spLocks noGrp="1"/>
          </p:cNvSpPr>
          <p:nvPr>
            <p:ph type="sldNum" sz="quarter" idx="12"/>
          </p:nvPr>
        </p:nvSpPr>
        <p:spPr>
          <a:xfrm>
            <a:off x="8472458" y="4663217"/>
            <a:ext cx="548700" cy="393600"/>
          </a:xfrm>
          <a:prstGeom prst="rect">
            <a:avLst/>
          </a:prstGeom>
        </p:spPr>
        <p:txBody>
          <a:bodyPr/>
          <a:lstStyle/>
          <a:p>
            <a:fld id="{9D713089-2703-445A-8A59-A68AB8A84EBE}" type="slidenum">
              <a:rPr lang="en-US" smtClean="0"/>
              <a:t>‹#›</a:t>
            </a:fld>
            <a:endParaRPr lang="en-US" dirty="0"/>
          </a:p>
        </p:txBody>
      </p:sp>
    </p:spTree>
    <p:extLst>
      <p:ext uri="{BB962C8B-B14F-4D97-AF65-F5344CB8AC3E}">
        <p14:creationId xmlns:p14="http://schemas.microsoft.com/office/powerpoint/2010/main" val="26460670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98512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B45296-B715-4B19-ABDF-1290201F672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DEE498-2E67-4C20-9FCE-2704A2673FB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A9FE6B-BB16-4458-B390-A6696D00529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343F287-BA1E-4947-8892-CB3FC00C4DE5}" type="datetimeFigureOut">
              <a:rPr lang="en-US" smtClean="0"/>
              <a:t>1/30/2023</a:t>
            </a:fld>
            <a:endParaRPr lang="en-US" dirty="0"/>
          </a:p>
        </p:txBody>
      </p:sp>
      <p:sp>
        <p:nvSpPr>
          <p:cNvPr id="5" name="Footer Placeholder 4">
            <a:extLst>
              <a:ext uri="{FF2B5EF4-FFF2-40B4-BE49-F238E27FC236}">
                <a16:creationId xmlns:a16="http://schemas.microsoft.com/office/drawing/2014/main" id="{070FC481-6375-4256-9D9A-0C9FA549E28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C4A3DE5-A6A9-4241-94B2-FBAA43DB2EC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D713089-2703-445A-8A59-A68AB8A84EBE}" type="slidenum">
              <a:rPr lang="en-US" smtClean="0"/>
              <a:t>‹#›</a:t>
            </a:fld>
            <a:endParaRPr lang="en-US" dirty="0"/>
          </a:p>
        </p:txBody>
      </p:sp>
      <p:pic>
        <p:nvPicPr>
          <p:cNvPr id="7" name="Picture 6">
            <a:extLst>
              <a:ext uri="{FF2B5EF4-FFF2-40B4-BE49-F238E27FC236}">
                <a16:creationId xmlns:a16="http://schemas.microsoft.com/office/drawing/2014/main" id="{40BC50C4-E9CF-4BA6-A24E-C765A0707BC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61" y="0"/>
            <a:ext cx="9135879" cy="5143500"/>
          </a:xfrm>
          <a:prstGeom prst="rect">
            <a:avLst/>
          </a:prstGeom>
        </p:spPr>
      </p:pic>
    </p:spTree>
    <p:extLst>
      <p:ext uri="{BB962C8B-B14F-4D97-AF65-F5344CB8AC3E}">
        <p14:creationId xmlns:p14="http://schemas.microsoft.com/office/powerpoint/2010/main" val="21338783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B45296-B715-4B19-ABDF-1290201F672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DEE498-2E67-4C20-9FCE-2704A2673FB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A9FE6B-BB16-4458-B390-A6696D00529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343F287-BA1E-4947-8892-CB3FC00C4DE5}" type="datetimeFigureOut">
              <a:rPr lang="en-US" smtClean="0"/>
              <a:t>1/30/2023</a:t>
            </a:fld>
            <a:endParaRPr lang="en-US" dirty="0"/>
          </a:p>
        </p:txBody>
      </p:sp>
      <p:sp>
        <p:nvSpPr>
          <p:cNvPr id="5" name="Footer Placeholder 4">
            <a:extLst>
              <a:ext uri="{FF2B5EF4-FFF2-40B4-BE49-F238E27FC236}">
                <a16:creationId xmlns:a16="http://schemas.microsoft.com/office/drawing/2014/main" id="{070FC481-6375-4256-9D9A-0C9FA549E28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C4A3DE5-A6A9-4241-94B2-FBAA43DB2EC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D713089-2703-445A-8A59-A68AB8A84EBE}" type="slidenum">
              <a:rPr lang="en-US" smtClean="0"/>
              <a:t>‹#›</a:t>
            </a:fld>
            <a:endParaRPr lang="en-US" dirty="0"/>
          </a:p>
        </p:txBody>
      </p:sp>
      <p:pic>
        <p:nvPicPr>
          <p:cNvPr id="7" name="Picture 6">
            <a:extLst>
              <a:ext uri="{FF2B5EF4-FFF2-40B4-BE49-F238E27FC236}">
                <a16:creationId xmlns:a16="http://schemas.microsoft.com/office/drawing/2014/main" id="{40BC50C4-E9CF-4BA6-A24E-C765A0707BCA}"/>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4061" y="0"/>
            <a:ext cx="9135879" cy="5143500"/>
          </a:xfrm>
          <a:prstGeom prst="rect">
            <a:avLst/>
          </a:prstGeom>
        </p:spPr>
      </p:pic>
    </p:spTree>
    <p:extLst>
      <p:ext uri="{BB962C8B-B14F-4D97-AF65-F5344CB8AC3E}">
        <p14:creationId xmlns:p14="http://schemas.microsoft.com/office/powerpoint/2010/main" val="39364791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9B2817-8355-6D44-882D-AC9B085E9E8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DF7FF6-1C9D-1B4F-AA67-EC79AE08EBF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FDF67-A5E4-094F-932E-E426D2BF10B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ECF6BC7-3778-C847-A44F-AAA68D9C0A20}" type="datetimeFigureOut">
              <a:rPr lang="en-US" smtClean="0"/>
              <a:t>1/30/2023</a:t>
            </a:fld>
            <a:endParaRPr lang="en-US" dirty="0"/>
          </a:p>
        </p:txBody>
      </p:sp>
      <p:sp>
        <p:nvSpPr>
          <p:cNvPr id="5" name="Footer Placeholder 4">
            <a:extLst>
              <a:ext uri="{FF2B5EF4-FFF2-40B4-BE49-F238E27FC236}">
                <a16:creationId xmlns:a16="http://schemas.microsoft.com/office/drawing/2014/main" id="{0082F7E5-449F-0441-BB89-98FFF49DC88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81FA473-DCEC-7640-BFB2-1E643C229B9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D11CA3C-66E4-D14D-B295-D6B25E4167C6}" type="slidenum">
              <a:rPr lang="en-US" smtClean="0"/>
              <a:t>‹#›</a:t>
            </a:fld>
            <a:endParaRPr lang="en-US" dirty="0"/>
          </a:p>
        </p:txBody>
      </p:sp>
    </p:spTree>
    <p:extLst>
      <p:ext uri="{BB962C8B-B14F-4D97-AF65-F5344CB8AC3E}">
        <p14:creationId xmlns:p14="http://schemas.microsoft.com/office/powerpoint/2010/main" val="328427994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extLst>
      <p:ext uri="{BB962C8B-B14F-4D97-AF65-F5344CB8AC3E}">
        <p14:creationId xmlns:p14="http://schemas.microsoft.com/office/powerpoint/2010/main" val="1000044139"/>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3.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5.sv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5.xml"/><Relationship Id="rId5" Type="http://schemas.openxmlformats.org/officeDocument/2006/relationships/image" Target="../media/image5.sv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5.sv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5.sv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1.xml"/><Relationship Id="rId5" Type="http://schemas.openxmlformats.org/officeDocument/2006/relationships/image" Target="../media/image5.sv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5.sv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4.xml"/><Relationship Id="rId5" Type="http://schemas.openxmlformats.org/officeDocument/2006/relationships/image" Target="../media/image5.sv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4.xml"/><Relationship Id="rId5" Type="http://schemas.openxmlformats.org/officeDocument/2006/relationships/image" Target="../media/image5.sv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4.xml"/><Relationship Id="rId5" Type="http://schemas.openxmlformats.org/officeDocument/2006/relationships/image" Target="../media/image5.sv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4.xml"/><Relationship Id="rId5" Type="http://schemas.openxmlformats.org/officeDocument/2006/relationships/image" Target="../media/image5.sv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4.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5.sv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5.sv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5" Type="http://schemas.openxmlformats.org/officeDocument/2006/relationships/image" Target="../media/image27.jpeg"/><Relationship Id="rId4" Type="http://schemas.openxmlformats.org/officeDocument/2006/relationships/image" Target="../media/image5.sv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5" Type="http://schemas.openxmlformats.org/officeDocument/2006/relationships/image" Target="../media/image27.jpeg"/><Relationship Id="rId4" Type="http://schemas.openxmlformats.org/officeDocument/2006/relationships/image" Target="../media/image5.sv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image" Target="../media/image5.sv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sv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sv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sv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sv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sv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5.sv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5.sv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4.xml"/><Relationship Id="rId5" Type="http://schemas.openxmlformats.org/officeDocument/2006/relationships/image" Target="../media/image5.svg"/><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34.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D4E59E-791C-45F2-8E2E-DBD6E28838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850"/>
          <a:stretch/>
        </p:blipFill>
        <p:spPr>
          <a:xfrm>
            <a:off x="0" y="1930038"/>
            <a:ext cx="7091890" cy="3242038"/>
          </a:xfrm>
          <a:prstGeom prst="rect">
            <a:avLst/>
          </a:prstGeom>
        </p:spPr>
      </p:pic>
      <p:sp>
        <p:nvSpPr>
          <p:cNvPr id="9" name="Rectangle 8">
            <a:extLst>
              <a:ext uri="{FF2B5EF4-FFF2-40B4-BE49-F238E27FC236}">
                <a16:creationId xmlns:a16="http://schemas.microsoft.com/office/drawing/2014/main" id="{2301B223-7A6B-434D-A6C6-2953093AA166}"/>
              </a:ext>
            </a:extLst>
          </p:cNvPr>
          <p:cNvSpPr/>
          <p:nvPr/>
        </p:nvSpPr>
        <p:spPr>
          <a:xfrm>
            <a:off x="848941" y="589743"/>
            <a:ext cx="5575841" cy="1425683"/>
          </a:xfrm>
          <a:prstGeom prst="rect">
            <a:avLst/>
          </a:prstGeom>
          <a:solidFill>
            <a:srgbClr val="252F6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700" kern="1200" cap="all" dirty="0">
                <a:solidFill>
                  <a:prstClr val="white"/>
                </a:solidFill>
                <a:latin typeface="Segoe UI Black" panose="020B0A02040204020203" pitchFamily="34" charset="0"/>
                <a:ea typeface="Segoe UI Black" panose="020B0A02040204020203" pitchFamily="34" charset="0"/>
              </a:rPr>
              <a:t>First Amendment: </a:t>
            </a:r>
            <a:br>
              <a:rPr lang="en-US" sz="2700" kern="1200" cap="all" dirty="0">
                <a:solidFill>
                  <a:prstClr val="white"/>
                </a:solidFill>
                <a:latin typeface="Segoe UI Black" panose="020B0A02040204020203" pitchFamily="34" charset="0"/>
                <a:ea typeface="Segoe UI Black" panose="020B0A02040204020203" pitchFamily="34" charset="0"/>
              </a:rPr>
            </a:br>
            <a:r>
              <a:rPr lang="en-US" sz="2700" kern="1200" cap="all" dirty="0">
                <a:solidFill>
                  <a:prstClr val="white"/>
                </a:solidFill>
                <a:latin typeface="Segoe UI Black" panose="020B0A02040204020203" pitchFamily="34" charset="0"/>
                <a:ea typeface="Segoe UI Black" panose="020B0A02040204020203" pitchFamily="34" charset="0"/>
              </a:rPr>
              <a:t>Speech and Press</a:t>
            </a:r>
          </a:p>
        </p:txBody>
      </p:sp>
      <p:sp>
        <p:nvSpPr>
          <p:cNvPr id="10" name="Rectangle 9">
            <a:extLst>
              <a:ext uri="{FF2B5EF4-FFF2-40B4-BE49-F238E27FC236}">
                <a16:creationId xmlns:a16="http://schemas.microsoft.com/office/drawing/2014/main" id="{894F5E54-6AD3-4DEA-9CB8-A5409B4CB1EE}"/>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4948B55A-4576-48D8-829E-583F84013E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2" name="Rectangle 11">
            <a:extLst>
              <a:ext uri="{FF2B5EF4-FFF2-40B4-BE49-F238E27FC236}">
                <a16:creationId xmlns:a16="http://schemas.microsoft.com/office/drawing/2014/main" id="{3901542C-95DC-4485-964B-92D706FB59F1}"/>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09235139-CD22-4C14-B8E7-F27C0AD4463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134421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81"/>
        <p:cNvGrpSpPr/>
        <p:nvPr/>
      </p:nvGrpSpPr>
      <p:grpSpPr>
        <a:xfrm>
          <a:off x="0" y="0"/>
          <a:ext cx="0" cy="0"/>
          <a:chOff x="0" y="0"/>
          <a:chExt cx="0" cy="0"/>
        </a:xfrm>
      </p:grpSpPr>
      <p:sp>
        <p:nvSpPr>
          <p:cNvPr id="83" name="Google Shape;83;p16"/>
          <p:cNvSpPr/>
          <p:nvPr/>
        </p:nvSpPr>
        <p:spPr>
          <a:xfrm>
            <a:off x="369956" y="1520470"/>
            <a:ext cx="4132200" cy="3393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11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9B078106-AC03-493C-A696-0A98874CBE22}"/>
              </a:ext>
            </a:extLst>
          </p:cNvPr>
          <p:cNvSpPr/>
          <p:nvPr/>
        </p:nvSpPr>
        <p:spPr>
          <a:xfrm>
            <a:off x="450409" y="1662064"/>
            <a:ext cx="6269581" cy="1938992"/>
          </a:xfrm>
          <a:prstGeom prst="rect">
            <a:avLst/>
          </a:prstGeom>
        </p:spPr>
        <p:txBody>
          <a:bodyPr wrap="square">
            <a:spAutoFit/>
          </a:bodyPr>
          <a:lstStyle/>
          <a:p>
            <a:r>
              <a:rPr lang="en-US" sz="2400" dirty="0">
                <a:solidFill>
                  <a:srgbClr val="002060"/>
                </a:solidFill>
                <a:latin typeface="Calibri" panose="020F0502020204030204" pitchFamily="34" charset="0"/>
                <a:cs typeface="Calibri" panose="020F0502020204030204" pitchFamily="34" charset="0"/>
              </a:rPr>
              <a:t>The First Amendment </a:t>
            </a:r>
            <a:r>
              <a:rPr lang="en-US" sz="2400" b="1" dirty="0">
                <a:solidFill>
                  <a:srgbClr val="002060"/>
                </a:solidFill>
                <a:latin typeface="Calibri" panose="020F0502020204030204" pitchFamily="34" charset="0"/>
                <a:cs typeface="Calibri" panose="020F0502020204030204" pitchFamily="34" charset="0"/>
              </a:rPr>
              <a:t>does not </a:t>
            </a:r>
            <a:r>
              <a:rPr lang="en-US" sz="2400" dirty="0">
                <a:solidFill>
                  <a:srgbClr val="002060"/>
                </a:solidFill>
                <a:latin typeface="Calibri" panose="020F0502020204030204" pitchFamily="34" charset="0"/>
                <a:cs typeface="Calibri" panose="020F0502020204030204" pitchFamily="34" charset="0"/>
              </a:rPr>
              <a:t>protect speakers against private individuals or organizations, such as private employers, private colleges, or private landowners. The First Amendment restrains only the government. </a:t>
            </a:r>
            <a:endParaRPr lang="en-US" dirty="0">
              <a:solidFill>
                <a:srgbClr val="002060"/>
              </a:solidFill>
              <a:latin typeface="Calibri" panose="020F0502020204030204" pitchFamily="34" charset="0"/>
              <a:cs typeface="Calibri" panose="020F0502020204030204" pitchFamily="34" charset="0"/>
            </a:endParaRPr>
          </a:p>
        </p:txBody>
      </p:sp>
      <p:sp>
        <p:nvSpPr>
          <p:cNvPr id="9" name="Google Shape;82;p16">
            <a:extLst>
              <a:ext uri="{FF2B5EF4-FFF2-40B4-BE49-F238E27FC236}">
                <a16:creationId xmlns:a16="http://schemas.microsoft.com/office/drawing/2014/main" id="{FC6BB4DB-478C-489B-B0F2-61847175B7B8}"/>
              </a:ext>
            </a:extLst>
          </p:cNvPr>
          <p:cNvSpPr/>
          <p:nvPr/>
        </p:nvSpPr>
        <p:spPr>
          <a:xfrm>
            <a:off x="268526" y="536788"/>
            <a:ext cx="6166139" cy="6963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all" dirty="0">
                <a:solidFill>
                  <a:schemeClr val="lt1"/>
                </a:solidFill>
                <a:latin typeface="Segoe UI Black" panose="020B0A02040204020203" pitchFamily="34" charset="0"/>
                <a:ea typeface="Segoe UI Black" panose="020B0A02040204020203" pitchFamily="34" charset="0"/>
                <a:cs typeface="Calibri"/>
                <a:sym typeface="Calibri"/>
              </a:rPr>
              <a:t>What is Not covered?</a:t>
            </a:r>
            <a:endParaRPr sz="1100" b="0" i="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sp>
        <p:nvSpPr>
          <p:cNvPr id="14" name="Rectangle 13">
            <a:extLst>
              <a:ext uri="{FF2B5EF4-FFF2-40B4-BE49-F238E27FC236}">
                <a16:creationId xmlns:a16="http://schemas.microsoft.com/office/drawing/2014/main" id="{CD4F13E5-B0A4-488D-94D9-53D62B90C539}"/>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6FD40874-5D45-4C4A-AECC-404EE0BF28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6" name="Rectangle 15">
            <a:extLst>
              <a:ext uri="{FF2B5EF4-FFF2-40B4-BE49-F238E27FC236}">
                <a16:creationId xmlns:a16="http://schemas.microsoft.com/office/drawing/2014/main" id="{993F8ECA-E1D3-4FA5-9D28-408E93E1D1FB}"/>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A6D45B8C-E753-45A8-98DF-5FB6EBD9E51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1395908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81"/>
        <p:cNvGrpSpPr/>
        <p:nvPr/>
      </p:nvGrpSpPr>
      <p:grpSpPr>
        <a:xfrm>
          <a:off x="0" y="0"/>
          <a:ext cx="0" cy="0"/>
          <a:chOff x="0" y="0"/>
          <a:chExt cx="0" cy="0"/>
        </a:xfrm>
      </p:grpSpPr>
      <p:sp>
        <p:nvSpPr>
          <p:cNvPr id="83" name="Google Shape;83;p16"/>
          <p:cNvSpPr/>
          <p:nvPr/>
        </p:nvSpPr>
        <p:spPr>
          <a:xfrm>
            <a:off x="369956" y="1520470"/>
            <a:ext cx="4132200" cy="3393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11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9B078106-AC03-493C-A696-0A98874CBE22}"/>
              </a:ext>
            </a:extLst>
          </p:cNvPr>
          <p:cNvSpPr/>
          <p:nvPr/>
        </p:nvSpPr>
        <p:spPr>
          <a:xfrm>
            <a:off x="369956" y="1318765"/>
            <a:ext cx="6566648" cy="2677656"/>
          </a:xfrm>
          <a:prstGeom prst="rect">
            <a:avLst/>
          </a:prstGeom>
        </p:spPr>
        <p:txBody>
          <a:bodyPr wrap="square">
            <a:spAutoFit/>
          </a:bodyPr>
          <a:lstStyle/>
          <a:p>
            <a:r>
              <a:rPr lang="en-US" sz="2400" dirty="0">
                <a:solidFill>
                  <a:srgbClr val="002060"/>
                </a:solidFill>
                <a:latin typeface="Calibri" panose="020F0502020204030204" pitchFamily="34" charset="0"/>
                <a:cs typeface="Calibri" panose="020F0502020204030204" pitchFamily="34" charset="0"/>
              </a:rPr>
              <a:t>The Supreme Court has frequently declared that the very core of the First Amendment is that the government </a:t>
            </a:r>
            <a:r>
              <a:rPr lang="en-US" sz="2400" b="1" dirty="0">
                <a:solidFill>
                  <a:srgbClr val="002060"/>
                </a:solidFill>
                <a:latin typeface="Calibri" panose="020F0502020204030204" pitchFamily="34" charset="0"/>
                <a:cs typeface="Calibri" panose="020F0502020204030204" pitchFamily="34" charset="0"/>
              </a:rPr>
              <a:t>cannot regulate speech based on its content.</a:t>
            </a:r>
            <a:r>
              <a:rPr lang="en-US" sz="2400" dirty="0">
                <a:solidFill>
                  <a:srgbClr val="002060"/>
                </a:solidFill>
                <a:latin typeface="Calibri" panose="020F0502020204030204" pitchFamily="34" charset="0"/>
                <a:cs typeface="Calibri" panose="020F0502020204030204" pitchFamily="34" charset="0"/>
              </a:rPr>
              <a:t> Thus, the Supreme Court has held that restrictions on speech because of its content—that is, when the government targets the speaker’s message—generally violate the First Amendment. </a:t>
            </a:r>
            <a:endParaRPr lang="en-US" dirty="0">
              <a:solidFill>
                <a:srgbClr val="002060"/>
              </a:solidFill>
              <a:latin typeface="Calibri" panose="020F0502020204030204" pitchFamily="34" charset="0"/>
              <a:cs typeface="Calibri" panose="020F0502020204030204" pitchFamily="34" charset="0"/>
            </a:endParaRPr>
          </a:p>
        </p:txBody>
      </p:sp>
      <p:sp>
        <p:nvSpPr>
          <p:cNvPr id="5" name="Google Shape;63;p14">
            <a:extLst>
              <a:ext uri="{FF2B5EF4-FFF2-40B4-BE49-F238E27FC236}">
                <a16:creationId xmlns:a16="http://schemas.microsoft.com/office/drawing/2014/main" id="{699B48DE-6148-463C-BAD5-20E4524D9F18}"/>
              </a:ext>
            </a:extLst>
          </p:cNvPr>
          <p:cNvSpPr/>
          <p:nvPr/>
        </p:nvSpPr>
        <p:spPr>
          <a:xfrm>
            <a:off x="242715" y="335645"/>
            <a:ext cx="5432527" cy="6963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200" b="1" i="0" u="none" strike="noStrike" cap="all" dirty="0">
                <a:solidFill>
                  <a:schemeClr val="lt1"/>
                </a:solidFill>
                <a:latin typeface="Segoe UI Black" panose="020B0A02040204020203" pitchFamily="34" charset="0"/>
                <a:ea typeface="Segoe UI Black" panose="020B0A02040204020203" pitchFamily="34" charset="0"/>
                <a:cs typeface="Calibri"/>
                <a:sym typeface="Calibri"/>
              </a:rPr>
              <a:t>The First Amendment </a:t>
            </a:r>
            <a:endParaRPr sz="1050" b="0" i="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sp>
        <p:nvSpPr>
          <p:cNvPr id="6" name="Rectangle 5">
            <a:extLst>
              <a:ext uri="{FF2B5EF4-FFF2-40B4-BE49-F238E27FC236}">
                <a16:creationId xmlns:a16="http://schemas.microsoft.com/office/drawing/2014/main" id="{F313B8FF-21D7-4FCC-A6E6-BE7BF03751E8}"/>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5878729-70F7-4082-98D7-7F0D103F48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8" name="Rectangle 7">
            <a:extLst>
              <a:ext uri="{FF2B5EF4-FFF2-40B4-BE49-F238E27FC236}">
                <a16:creationId xmlns:a16="http://schemas.microsoft.com/office/drawing/2014/main" id="{B8101DBA-A625-4A8D-8131-57E37E4B77CA}"/>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3B03C07C-A59C-4E34-B640-E92A4130044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3195968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5EEF5"/>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9AD8174-1541-4EC2-AB3A-60ADCFA0C875}"/>
              </a:ext>
            </a:extLst>
          </p:cNvPr>
          <p:cNvSpPr txBox="1">
            <a:spLocks/>
          </p:cNvSpPr>
          <p:nvPr/>
        </p:nvSpPr>
        <p:spPr>
          <a:xfrm>
            <a:off x="294914" y="321249"/>
            <a:ext cx="4873433" cy="446848"/>
          </a:xfrm>
          <a:prstGeom prst="rect">
            <a:avLst/>
          </a:prstGeom>
          <a:solidFill>
            <a:srgbClr val="203864"/>
          </a:solidFill>
          <a:effectLst/>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b="1" i="1" cap="all" dirty="0">
                <a:solidFill>
                  <a:schemeClr val="bg1"/>
                </a:solidFill>
                <a:latin typeface="Segoe UI Black" panose="020B0A02040204020203" pitchFamily="34" charset="0"/>
                <a:ea typeface="Segoe UI Black" panose="020B0A02040204020203" pitchFamily="34" charset="0"/>
              </a:rPr>
              <a:t>Brandenburg v. Ohio </a:t>
            </a:r>
            <a:r>
              <a:rPr lang="en-US" sz="2400" b="1" cap="all" dirty="0">
                <a:solidFill>
                  <a:schemeClr val="bg1"/>
                </a:solidFill>
                <a:latin typeface="Segoe UI Black" panose="020B0A02040204020203" pitchFamily="34" charset="0"/>
                <a:ea typeface="Segoe UI Black" panose="020B0A02040204020203" pitchFamily="34" charset="0"/>
              </a:rPr>
              <a:t>(1969)</a:t>
            </a:r>
          </a:p>
        </p:txBody>
      </p:sp>
      <p:pic>
        <p:nvPicPr>
          <p:cNvPr id="2" name="Picture 1">
            <a:extLst>
              <a:ext uri="{FF2B5EF4-FFF2-40B4-BE49-F238E27FC236}">
                <a16:creationId xmlns:a16="http://schemas.microsoft.com/office/drawing/2014/main" id="{147328D5-660E-44BE-92E3-C5D0D57A8B8D}"/>
              </a:ext>
            </a:extLst>
          </p:cNvPr>
          <p:cNvPicPr>
            <a:picLocks noChangeAspect="1"/>
          </p:cNvPicPr>
          <p:nvPr/>
        </p:nvPicPr>
        <p:blipFill>
          <a:blip r:embed="rId2"/>
          <a:stretch>
            <a:fillRect/>
          </a:stretch>
        </p:blipFill>
        <p:spPr>
          <a:xfrm>
            <a:off x="609600" y="1094133"/>
            <a:ext cx="6096000" cy="381000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3EE6F0C7-BEE7-4371-9E41-8481C68BCF98}"/>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CDFE5A4-5CE1-412D-AEA7-C8AEB5442D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1" name="Rectangle 10">
            <a:extLst>
              <a:ext uri="{FF2B5EF4-FFF2-40B4-BE49-F238E27FC236}">
                <a16:creationId xmlns:a16="http://schemas.microsoft.com/office/drawing/2014/main" id="{29B06835-38C0-4A7D-ABD1-91A41C31B58E}"/>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3ED24542-FFA1-4E79-A1A9-00E5B29C9A5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1565566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79"/>
        <p:cNvGrpSpPr/>
        <p:nvPr/>
      </p:nvGrpSpPr>
      <p:grpSpPr>
        <a:xfrm>
          <a:off x="0" y="0"/>
          <a:ext cx="0" cy="0"/>
          <a:chOff x="0" y="0"/>
          <a:chExt cx="0" cy="0"/>
        </a:xfrm>
      </p:grpSpPr>
      <p:sp>
        <p:nvSpPr>
          <p:cNvPr id="185" name="Google Shape;185;p25"/>
          <p:cNvSpPr/>
          <p:nvPr/>
        </p:nvSpPr>
        <p:spPr>
          <a:xfrm>
            <a:off x="256763" y="1985410"/>
            <a:ext cx="6476933" cy="1726879"/>
          </a:xfrm>
          <a:prstGeom prst="rect">
            <a:avLst/>
          </a:prstGeom>
          <a:noFill/>
          <a:ln>
            <a:noFill/>
          </a:ln>
        </p:spPr>
        <p:txBody>
          <a:bodyPr spcFirstLastPara="1" wrap="square" lIns="68575" tIns="34275" rIns="68575" bIns="34275" anchor="t" anchorCtr="0">
            <a:noAutofit/>
          </a:bodyPr>
          <a:lstStyle/>
          <a:p>
            <a:pPr lvl="0"/>
            <a:r>
              <a:rPr lang="en-US" sz="2500" dirty="0">
                <a:solidFill>
                  <a:srgbClr val="252F66"/>
                </a:solidFill>
                <a:latin typeface="Calibri"/>
                <a:ea typeface="Calibri"/>
                <a:cs typeface="Calibri"/>
                <a:sym typeface="Calibri"/>
              </a:rPr>
              <a:t>Generally speaking, the government may not punish speech unless it is directed to incite and likely to incite imminent lawless action. </a:t>
            </a:r>
            <a:endParaRPr sz="2500" dirty="0">
              <a:solidFill>
                <a:srgbClr val="252F66"/>
              </a:solidFill>
              <a:latin typeface="Calibri"/>
              <a:ea typeface="Calibri"/>
              <a:cs typeface="Calibri"/>
              <a:sym typeface="Calibri"/>
            </a:endParaRPr>
          </a:p>
        </p:txBody>
      </p:sp>
      <p:sp>
        <p:nvSpPr>
          <p:cNvPr id="8" name="Title 1">
            <a:extLst>
              <a:ext uri="{FF2B5EF4-FFF2-40B4-BE49-F238E27FC236}">
                <a16:creationId xmlns:a16="http://schemas.microsoft.com/office/drawing/2014/main" id="{3DC044AF-906D-4222-A850-28A859DE0446}"/>
              </a:ext>
            </a:extLst>
          </p:cNvPr>
          <p:cNvSpPr txBox="1">
            <a:spLocks/>
          </p:cNvSpPr>
          <p:nvPr/>
        </p:nvSpPr>
        <p:spPr>
          <a:xfrm>
            <a:off x="617642" y="954740"/>
            <a:ext cx="5151145" cy="820271"/>
          </a:xfrm>
          <a:prstGeom prst="rect">
            <a:avLst/>
          </a:prstGeom>
          <a:solidFill>
            <a:srgbClr val="203864"/>
          </a:solidFill>
          <a:effectLst/>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3200" b="1" cap="all" dirty="0">
                <a:solidFill>
                  <a:schemeClr val="bg1"/>
                </a:solidFill>
                <a:latin typeface="Segoe UI Black" panose="020B0A02040204020203" pitchFamily="34" charset="0"/>
                <a:ea typeface="Segoe UI Black" panose="020B0A02040204020203" pitchFamily="34" charset="0"/>
              </a:rPr>
              <a:t>The</a:t>
            </a:r>
            <a:r>
              <a:rPr lang="en-US" sz="3200" b="1" i="1" cap="all" dirty="0">
                <a:solidFill>
                  <a:schemeClr val="bg1"/>
                </a:solidFill>
                <a:latin typeface="Segoe UI Black" panose="020B0A02040204020203" pitchFamily="34" charset="0"/>
                <a:ea typeface="Segoe UI Black" panose="020B0A02040204020203" pitchFamily="34" charset="0"/>
              </a:rPr>
              <a:t> Brandenburg </a:t>
            </a:r>
            <a:r>
              <a:rPr lang="en-US" sz="3200" b="1" cap="all" dirty="0">
                <a:solidFill>
                  <a:schemeClr val="bg1"/>
                </a:solidFill>
                <a:latin typeface="Segoe UI Black" panose="020B0A02040204020203" pitchFamily="34" charset="0"/>
                <a:ea typeface="Segoe UI Black" panose="020B0A02040204020203" pitchFamily="34" charset="0"/>
              </a:rPr>
              <a:t>Test</a:t>
            </a:r>
          </a:p>
        </p:txBody>
      </p:sp>
      <p:sp>
        <p:nvSpPr>
          <p:cNvPr id="13" name="Rectangle 12">
            <a:extLst>
              <a:ext uri="{FF2B5EF4-FFF2-40B4-BE49-F238E27FC236}">
                <a16:creationId xmlns:a16="http://schemas.microsoft.com/office/drawing/2014/main" id="{64269987-ED69-4458-A336-19516DC3DF16}"/>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7B4D8045-5200-43C0-AFA8-CE71948B73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5" name="Rectangle 14">
            <a:extLst>
              <a:ext uri="{FF2B5EF4-FFF2-40B4-BE49-F238E27FC236}">
                <a16:creationId xmlns:a16="http://schemas.microsoft.com/office/drawing/2014/main" id="{28D84A9E-6028-430C-AB4E-8E5EF1B3F0BB}"/>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15">
            <a:extLst>
              <a:ext uri="{FF2B5EF4-FFF2-40B4-BE49-F238E27FC236}">
                <a16:creationId xmlns:a16="http://schemas.microsoft.com/office/drawing/2014/main" id="{D8BD58D2-F8BB-4A9A-9F18-D78C3C8EA5E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2459773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81"/>
        <p:cNvGrpSpPr/>
        <p:nvPr/>
      </p:nvGrpSpPr>
      <p:grpSpPr>
        <a:xfrm>
          <a:off x="0" y="0"/>
          <a:ext cx="0" cy="0"/>
          <a:chOff x="0" y="0"/>
          <a:chExt cx="0" cy="0"/>
        </a:xfrm>
      </p:grpSpPr>
      <p:sp>
        <p:nvSpPr>
          <p:cNvPr id="83" name="Google Shape;83;p16"/>
          <p:cNvSpPr/>
          <p:nvPr/>
        </p:nvSpPr>
        <p:spPr>
          <a:xfrm>
            <a:off x="369956" y="1520470"/>
            <a:ext cx="4132200" cy="3393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11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9B078106-AC03-493C-A696-0A98874CBE22}"/>
              </a:ext>
            </a:extLst>
          </p:cNvPr>
          <p:cNvSpPr/>
          <p:nvPr/>
        </p:nvSpPr>
        <p:spPr>
          <a:xfrm>
            <a:off x="242715" y="1128118"/>
            <a:ext cx="6566648" cy="3416320"/>
          </a:xfrm>
          <a:prstGeom prst="rect">
            <a:avLst/>
          </a:prstGeom>
        </p:spPr>
        <p:txBody>
          <a:bodyPr wrap="square">
            <a:spAutoFit/>
          </a:bodyPr>
          <a:lstStyle/>
          <a:p>
            <a:r>
              <a:rPr lang="en-US" sz="2400" dirty="0">
                <a:solidFill>
                  <a:srgbClr val="002060"/>
                </a:solidFill>
                <a:latin typeface="Calibri" panose="020F0502020204030204" pitchFamily="34" charset="0"/>
                <a:cs typeface="Calibri" panose="020F0502020204030204" pitchFamily="34" charset="0"/>
              </a:rPr>
              <a:t>When first ratified, the First Amendment only applied to the national government. This meant if your home state punished you for criticizing the Governor, the First Amendment didn’t protect you. </a:t>
            </a:r>
          </a:p>
          <a:p>
            <a:endParaRPr lang="en-US" sz="2400" dirty="0">
              <a:solidFill>
                <a:srgbClr val="002060"/>
              </a:solidFill>
              <a:latin typeface="Calibri" panose="020F0502020204030204" pitchFamily="34" charset="0"/>
              <a:cs typeface="Calibri" panose="020F0502020204030204" pitchFamily="34" charset="0"/>
            </a:endParaRPr>
          </a:p>
          <a:p>
            <a:r>
              <a:rPr lang="en-US" sz="2400" dirty="0">
                <a:solidFill>
                  <a:srgbClr val="002060"/>
                </a:solidFill>
                <a:latin typeface="Calibri" panose="020F0502020204030204" pitchFamily="34" charset="0"/>
                <a:cs typeface="Calibri" panose="020F0502020204030204" pitchFamily="34" charset="0"/>
              </a:rPr>
              <a:t>We needed 14th Amendment to reach state laws. Now, free speech protections apply as much to the President and Congress as they do to the Governor or state legislature—this is know as </a:t>
            </a:r>
            <a:r>
              <a:rPr lang="en-US" sz="2400" b="1" dirty="0">
                <a:solidFill>
                  <a:srgbClr val="002060"/>
                </a:solidFill>
                <a:latin typeface="Calibri" panose="020F0502020204030204" pitchFamily="34" charset="0"/>
                <a:cs typeface="Calibri" panose="020F0502020204030204" pitchFamily="34" charset="0"/>
              </a:rPr>
              <a:t>Incorporation</a:t>
            </a:r>
            <a:r>
              <a:rPr lang="en-US" sz="2400" dirty="0">
                <a:solidFill>
                  <a:srgbClr val="002060"/>
                </a:solidFill>
                <a:latin typeface="Calibri" panose="020F0502020204030204" pitchFamily="34" charset="0"/>
                <a:cs typeface="Calibri" panose="020F0502020204030204" pitchFamily="34" charset="0"/>
              </a:rPr>
              <a:t>.</a:t>
            </a:r>
          </a:p>
        </p:txBody>
      </p:sp>
      <p:sp>
        <p:nvSpPr>
          <p:cNvPr id="5" name="Google Shape;63;p14">
            <a:extLst>
              <a:ext uri="{FF2B5EF4-FFF2-40B4-BE49-F238E27FC236}">
                <a16:creationId xmlns:a16="http://schemas.microsoft.com/office/drawing/2014/main" id="{699B48DE-6148-463C-BAD5-20E4524D9F18}"/>
              </a:ext>
            </a:extLst>
          </p:cNvPr>
          <p:cNvSpPr/>
          <p:nvPr/>
        </p:nvSpPr>
        <p:spPr>
          <a:xfrm>
            <a:off x="242715" y="335645"/>
            <a:ext cx="4732697" cy="6963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lvl="0" algn="ctr">
              <a:buSzPts val="3600"/>
            </a:pPr>
            <a:r>
              <a:rPr lang="en-US" sz="3200" b="1" cap="all" dirty="0">
                <a:solidFill>
                  <a:schemeClr val="lt1"/>
                </a:solidFill>
                <a:latin typeface="Segoe UI Black" panose="020B0A02040204020203" pitchFamily="34" charset="0"/>
                <a:ea typeface="Segoe UI Black" panose="020B0A02040204020203" pitchFamily="34" charset="0"/>
                <a:cs typeface="Calibri"/>
                <a:sym typeface="Calibri"/>
              </a:rPr>
              <a:t>incorporation</a:t>
            </a:r>
            <a:endParaRPr sz="1050" b="0" i="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sp>
        <p:nvSpPr>
          <p:cNvPr id="6" name="Rectangle 5">
            <a:extLst>
              <a:ext uri="{FF2B5EF4-FFF2-40B4-BE49-F238E27FC236}">
                <a16:creationId xmlns:a16="http://schemas.microsoft.com/office/drawing/2014/main" id="{6444D5D6-12D4-4AF8-A404-8632694A801E}"/>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83B0A58-1B43-4B95-BAF9-A0768D7A69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8" name="Rectangle 7">
            <a:extLst>
              <a:ext uri="{FF2B5EF4-FFF2-40B4-BE49-F238E27FC236}">
                <a16:creationId xmlns:a16="http://schemas.microsoft.com/office/drawing/2014/main" id="{6088C152-AEDB-4EF8-86EE-3AAC05B3532B}"/>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7972AA30-B7D1-46DE-B275-3ACA962440A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104369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12"/>
        <p:cNvGrpSpPr/>
        <p:nvPr/>
      </p:nvGrpSpPr>
      <p:grpSpPr>
        <a:xfrm>
          <a:off x="0" y="0"/>
          <a:ext cx="0" cy="0"/>
          <a:chOff x="0" y="0"/>
          <a:chExt cx="0" cy="0"/>
        </a:xfrm>
      </p:grpSpPr>
      <p:pic>
        <p:nvPicPr>
          <p:cNvPr id="2" name="Picture 1">
            <a:extLst>
              <a:ext uri="{FF2B5EF4-FFF2-40B4-BE49-F238E27FC236}">
                <a16:creationId xmlns:a16="http://schemas.microsoft.com/office/drawing/2014/main" id="{EB483D8F-6499-4329-946E-E0FADC2A95BB}"/>
              </a:ext>
            </a:extLst>
          </p:cNvPr>
          <p:cNvPicPr>
            <a:picLocks noChangeAspect="1"/>
          </p:cNvPicPr>
          <p:nvPr/>
        </p:nvPicPr>
        <p:blipFill>
          <a:blip r:embed="rId3"/>
          <a:stretch>
            <a:fillRect/>
          </a:stretch>
        </p:blipFill>
        <p:spPr>
          <a:xfrm>
            <a:off x="4855793" y="2492896"/>
            <a:ext cx="1796095" cy="2196134"/>
          </a:xfrm>
          <a:prstGeom prst="rect">
            <a:avLst/>
          </a:prstGeom>
          <a:ln>
            <a:noFill/>
          </a:ln>
          <a:effectLst>
            <a:outerShdw blurRad="292100" dist="139700" dir="2700000" algn="tl" rotWithShape="0">
              <a:srgbClr val="333333">
                <a:alpha val="65000"/>
              </a:srgbClr>
            </a:outerShdw>
          </a:effectLst>
        </p:spPr>
      </p:pic>
      <p:pic>
        <p:nvPicPr>
          <p:cNvPr id="1026" name="Picture 2" descr="Stout elderly man in his 60s with long white hair, facing partway leftward">
            <a:extLst>
              <a:ext uri="{FF2B5EF4-FFF2-40B4-BE49-F238E27FC236}">
                <a16:creationId xmlns:a16="http://schemas.microsoft.com/office/drawing/2014/main" id="{B0537D7D-7361-420B-8A5E-1E0DA73E5D9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6855" y="1323184"/>
            <a:ext cx="1809549" cy="21961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1D31A61-1983-4D80-9E17-D0F173AB2139}"/>
              </a:ext>
            </a:extLst>
          </p:cNvPr>
          <p:cNvPicPr>
            <a:picLocks noChangeAspect="1"/>
          </p:cNvPicPr>
          <p:nvPr/>
        </p:nvPicPr>
        <p:blipFill>
          <a:blip r:embed="rId5"/>
          <a:stretch>
            <a:fillRect/>
          </a:stretch>
        </p:blipFill>
        <p:spPr>
          <a:xfrm>
            <a:off x="2726377" y="1873739"/>
            <a:ext cx="1789443" cy="2196134"/>
          </a:xfrm>
          <a:prstGeom prst="rect">
            <a:avLst/>
          </a:prstGeom>
          <a:ln>
            <a:noFill/>
          </a:ln>
          <a:effectLst>
            <a:outerShdw blurRad="292100" dist="139700" dir="2700000" algn="tl" rotWithShape="0">
              <a:srgbClr val="333333">
                <a:alpha val="65000"/>
              </a:srgbClr>
            </a:outerShdw>
          </a:effectLst>
        </p:spPr>
      </p:pic>
      <p:sp>
        <p:nvSpPr>
          <p:cNvPr id="118" name="Google Shape;118;p19"/>
          <p:cNvSpPr/>
          <p:nvPr/>
        </p:nvSpPr>
        <p:spPr>
          <a:xfrm>
            <a:off x="214805" y="2998349"/>
            <a:ext cx="1933249" cy="3990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dirty="0">
                <a:solidFill>
                  <a:schemeClr val="lt1"/>
                </a:solidFill>
                <a:latin typeface="Calibri"/>
                <a:cs typeface="Calibri"/>
                <a:sym typeface="Calibri"/>
              </a:rPr>
              <a:t>John Adams </a:t>
            </a:r>
            <a:endParaRPr sz="1100" b="0" i="0" u="none" strike="noStrike" cap="none" dirty="0">
              <a:solidFill>
                <a:srgbClr val="000000"/>
              </a:solidFill>
              <a:latin typeface="Arial"/>
              <a:ea typeface="Arial"/>
              <a:cs typeface="Arial"/>
              <a:sym typeface="Arial"/>
            </a:endParaRPr>
          </a:p>
        </p:txBody>
      </p:sp>
      <p:sp>
        <p:nvSpPr>
          <p:cNvPr id="7" name="Google Shape;118;p19">
            <a:extLst>
              <a:ext uri="{FF2B5EF4-FFF2-40B4-BE49-F238E27FC236}">
                <a16:creationId xmlns:a16="http://schemas.microsoft.com/office/drawing/2014/main" id="{C1834AC5-63D4-4242-9B4E-63C35ECC6E64}"/>
              </a:ext>
            </a:extLst>
          </p:cNvPr>
          <p:cNvSpPr/>
          <p:nvPr/>
        </p:nvSpPr>
        <p:spPr>
          <a:xfrm>
            <a:off x="1820885" y="3921344"/>
            <a:ext cx="1933249" cy="3990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chemeClr val="lt1"/>
                </a:solidFill>
                <a:latin typeface="Calibri"/>
                <a:cs typeface="Calibri"/>
                <a:sym typeface="Calibri"/>
              </a:rPr>
              <a:t>Thomas Jefferson</a:t>
            </a:r>
            <a:endParaRPr sz="1100" b="0" i="0" u="none" strike="noStrike" cap="none" dirty="0">
              <a:solidFill>
                <a:srgbClr val="000000"/>
              </a:solidFill>
              <a:latin typeface="Arial"/>
              <a:ea typeface="Arial"/>
              <a:cs typeface="Arial"/>
              <a:sym typeface="Arial"/>
            </a:endParaRPr>
          </a:p>
        </p:txBody>
      </p:sp>
      <p:sp>
        <p:nvSpPr>
          <p:cNvPr id="8" name="Google Shape;118;p19">
            <a:extLst>
              <a:ext uri="{FF2B5EF4-FFF2-40B4-BE49-F238E27FC236}">
                <a16:creationId xmlns:a16="http://schemas.microsoft.com/office/drawing/2014/main" id="{FE224DD4-405F-4FD7-A2FF-7C750861FD8C}"/>
              </a:ext>
            </a:extLst>
          </p:cNvPr>
          <p:cNvSpPr/>
          <p:nvPr/>
        </p:nvSpPr>
        <p:spPr>
          <a:xfrm>
            <a:off x="4515820" y="4479894"/>
            <a:ext cx="1933249" cy="3990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chemeClr val="lt1"/>
                </a:solidFill>
                <a:latin typeface="Calibri"/>
                <a:cs typeface="Calibri"/>
                <a:sym typeface="Calibri"/>
              </a:rPr>
              <a:t>James Madison </a:t>
            </a:r>
            <a:endParaRPr sz="1100" b="0" i="0" u="none" strike="noStrike" cap="none" dirty="0">
              <a:solidFill>
                <a:srgbClr val="000000"/>
              </a:solidFill>
              <a:latin typeface="Arial"/>
              <a:ea typeface="Arial"/>
              <a:cs typeface="Arial"/>
              <a:sym typeface="Arial"/>
            </a:endParaRPr>
          </a:p>
        </p:txBody>
      </p:sp>
      <p:sp>
        <p:nvSpPr>
          <p:cNvPr id="14" name="Rectangle 13">
            <a:extLst>
              <a:ext uri="{FF2B5EF4-FFF2-40B4-BE49-F238E27FC236}">
                <a16:creationId xmlns:a16="http://schemas.microsoft.com/office/drawing/2014/main" id="{1A1774AB-59B3-45E4-BE2E-C8D655C35121}"/>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D4F0F308-F96C-4772-90B5-FAB394DBDF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6" name="Rectangle 15">
            <a:extLst>
              <a:ext uri="{FF2B5EF4-FFF2-40B4-BE49-F238E27FC236}">
                <a16:creationId xmlns:a16="http://schemas.microsoft.com/office/drawing/2014/main" id="{85DA0D64-E67B-42D3-B23E-61F3208558CE}"/>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0B7817D9-BBF1-4E9B-8D49-224C38427FE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207651" y="251397"/>
            <a:ext cx="1734013" cy="1734013"/>
          </a:xfrm>
          <a:prstGeom prst="rect">
            <a:avLst/>
          </a:prstGeom>
        </p:spPr>
      </p:pic>
      <p:sp>
        <p:nvSpPr>
          <p:cNvPr id="18" name="Google Shape;63;p14">
            <a:extLst>
              <a:ext uri="{FF2B5EF4-FFF2-40B4-BE49-F238E27FC236}">
                <a16:creationId xmlns:a16="http://schemas.microsoft.com/office/drawing/2014/main" id="{3CAC95B0-027C-4889-9EE7-B170AC5BE3E8}"/>
              </a:ext>
            </a:extLst>
          </p:cNvPr>
          <p:cNvSpPr/>
          <p:nvPr/>
        </p:nvSpPr>
        <p:spPr>
          <a:xfrm>
            <a:off x="392793" y="304982"/>
            <a:ext cx="6268346" cy="58255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lvl="0" algn="ctr">
              <a:buSzPts val="3600"/>
            </a:pPr>
            <a:r>
              <a:rPr lang="en-US" sz="2400" b="1" cap="all" dirty="0">
                <a:solidFill>
                  <a:schemeClr val="lt1"/>
                </a:solidFill>
                <a:latin typeface="Segoe UI Black" panose="020B0A02040204020203" pitchFamily="34" charset="0"/>
                <a:ea typeface="Segoe UI Black" panose="020B0A02040204020203" pitchFamily="34" charset="0"/>
                <a:cs typeface="Calibri"/>
                <a:sym typeface="Calibri"/>
              </a:rPr>
              <a:t>The Alien and Sedition Acts (1798)</a:t>
            </a:r>
            <a:endParaRPr sz="900" b="0" i="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spTree>
    <p:extLst>
      <p:ext uri="{BB962C8B-B14F-4D97-AF65-F5344CB8AC3E}">
        <p14:creationId xmlns:p14="http://schemas.microsoft.com/office/powerpoint/2010/main" val="333700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12"/>
        <p:cNvGrpSpPr/>
        <p:nvPr/>
      </p:nvGrpSpPr>
      <p:grpSpPr>
        <a:xfrm>
          <a:off x="0" y="0"/>
          <a:ext cx="0" cy="0"/>
          <a:chOff x="0" y="0"/>
          <a:chExt cx="0" cy="0"/>
        </a:xfrm>
      </p:grpSpPr>
      <p:pic>
        <p:nvPicPr>
          <p:cNvPr id="117" name="Google Shape;117;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0369" y="1204514"/>
            <a:ext cx="2419890" cy="3608594"/>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A435A5DA-E800-4BAD-82EE-ADC1B0A341CE}"/>
              </a:ext>
            </a:extLst>
          </p:cNvPr>
          <p:cNvSpPr/>
          <p:nvPr/>
        </p:nvSpPr>
        <p:spPr>
          <a:xfrm>
            <a:off x="3112484" y="1115985"/>
            <a:ext cx="3732068" cy="3785652"/>
          </a:xfrm>
          <a:prstGeom prst="rect">
            <a:avLst/>
          </a:prstGeom>
        </p:spPr>
        <p:txBody>
          <a:bodyPr wrap="square">
            <a:spAutoFit/>
          </a:bodyPr>
          <a:lstStyle/>
          <a:p>
            <a:r>
              <a:rPr lang="en-US" sz="2400" dirty="0">
                <a:solidFill>
                  <a:srgbClr val="252F66"/>
                </a:solidFill>
                <a:latin typeface="Calibri" panose="020F0502020204030204" pitchFamily="34" charset="0"/>
                <a:cs typeface="Calibri" panose="020F0502020204030204" pitchFamily="34" charset="0"/>
              </a:rPr>
              <a:t>The Acts were passed by the Adams Administration (and the Federalist Congress). They attacked the core of free speech and a free press—the right to criticize the government. Adams and the Federalists believed that limitations were necessary to preserve the nation.</a:t>
            </a:r>
          </a:p>
        </p:txBody>
      </p:sp>
      <p:sp>
        <p:nvSpPr>
          <p:cNvPr id="14" name="Google Shape;63;p14">
            <a:extLst>
              <a:ext uri="{FF2B5EF4-FFF2-40B4-BE49-F238E27FC236}">
                <a16:creationId xmlns:a16="http://schemas.microsoft.com/office/drawing/2014/main" id="{7589FBD0-5EEA-4E5B-9C8D-EC33C392F869}"/>
              </a:ext>
            </a:extLst>
          </p:cNvPr>
          <p:cNvSpPr/>
          <p:nvPr/>
        </p:nvSpPr>
        <p:spPr>
          <a:xfrm>
            <a:off x="392793" y="304982"/>
            <a:ext cx="6268346" cy="58255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lvl="0" algn="ctr">
              <a:buSzPts val="3600"/>
            </a:pPr>
            <a:r>
              <a:rPr lang="en-US" sz="2400" b="1" cap="all" dirty="0">
                <a:solidFill>
                  <a:schemeClr val="lt1"/>
                </a:solidFill>
                <a:latin typeface="Segoe UI Black" panose="020B0A02040204020203" pitchFamily="34" charset="0"/>
                <a:ea typeface="Segoe UI Black" panose="020B0A02040204020203" pitchFamily="34" charset="0"/>
                <a:cs typeface="Calibri"/>
                <a:sym typeface="Calibri"/>
              </a:rPr>
              <a:t>The Alien and Sedition Acts (1798)</a:t>
            </a:r>
            <a:endParaRPr sz="900" b="0" i="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sp>
        <p:nvSpPr>
          <p:cNvPr id="15" name="Rectangle 14">
            <a:extLst>
              <a:ext uri="{FF2B5EF4-FFF2-40B4-BE49-F238E27FC236}">
                <a16:creationId xmlns:a16="http://schemas.microsoft.com/office/drawing/2014/main" id="{2AD22151-C941-4873-A3D2-6727B41D3630}"/>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C19B7F1B-333B-45B5-A3DD-4F9DBF328B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7" name="Rectangle 16">
            <a:extLst>
              <a:ext uri="{FF2B5EF4-FFF2-40B4-BE49-F238E27FC236}">
                <a16:creationId xmlns:a16="http://schemas.microsoft.com/office/drawing/2014/main" id="{83D6F9B5-8636-40D7-88D1-FB1C31D10E2D}"/>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51F883AE-45CA-4CB1-886E-AC618A90E12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227701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12"/>
        <p:cNvGrpSpPr/>
        <p:nvPr/>
      </p:nvGrpSpPr>
      <p:grpSpPr>
        <a:xfrm>
          <a:off x="0" y="0"/>
          <a:ext cx="0" cy="0"/>
          <a:chOff x="0" y="0"/>
          <a:chExt cx="0" cy="0"/>
        </a:xfrm>
      </p:grpSpPr>
      <p:sp>
        <p:nvSpPr>
          <p:cNvPr id="14" name="Google Shape;63;p14">
            <a:extLst>
              <a:ext uri="{FF2B5EF4-FFF2-40B4-BE49-F238E27FC236}">
                <a16:creationId xmlns:a16="http://schemas.microsoft.com/office/drawing/2014/main" id="{7589FBD0-5EEA-4E5B-9C8D-EC33C392F869}"/>
              </a:ext>
            </a:extLst>
          </p:cNvPr>
          <p:cNvSpPr/>
          <p:nvPr/>
        </p:nvSpPr>
        <p:spPr>
          <a:xfrm>
            <a:off x="392793" y="304982"/>
            <a:ext cx="6268346" cy="58255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lvl="0" algn="ctr">
              <a:buSzPts val="3600"/>
            </a:pPr>
            <a:r>
              <a:rPr lang="en-US" sz="2400" b="1" cap="all" dirty="0">
                <a:solidFill>
                  <a:schemeClr val="lt1"/>
                </a:solidFill>
                <a:latin typeface="Segoe UI Black" panose="020B0A02040204020203" pitchFamily="34" charset="0"/>
                <a:ea typeface="Segoe UI Black" panose="020B0A02040204020203" pitchFamily="34" charset="0"/>
                <a:cs typeface="Calibri"/>
                <a:sym typeface="Calibri"/>
              </a:rPr>
              <a:t>The Alien and Sedition Acts (1798)</a:t>
            </a:r>
            <a:endParaRPr sz="900" b="0" i="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sp>
        <p:nvSpPr>
          <p:cNvPr id="5" name="Rectangle 4">
            <a:extLst>
              <a:ext uri="{FF2B5EF4-FFF2-40B4-BE49-F238E27FC236}">
                <a16:creationId xmlns:a16="http://schemas.microsoft.com/office/drawing/2014/main" id="{F28916CC-6D6E-40C2-822B-64C846BEA128}"/>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D1F4DF2-A305-434E-B9DF-8CF0179E03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7" name="Rectangle 6">
            <a:extLst>
              <a:ext uri="{FF2B5EF4-FFF2-40B4-BE49-F238E27FC236}">
                <a16:creationId xmlns:a16="http://schemas.microsoft.com/office/drawing/2014/main" id="{C1DA2611-9CFE-47F6-A016-4D5F60953381}"/>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E17F5F93-05B1-4058-8CF5-C2CC1CF9C10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pic>
        <p:nvPicPr>
          <p:cNvPr id="12" name="Picture 2" descr="Stout elderly man in his 60s with long white hair, facing partway leftward">
            <a:extLst>
              <a:ext uri="{FF2B5EF4-FFF2-40B4-BE49-F238E27FC236}">
                <a16:creationId xmlns:a16="http://schemas.microsoft.com/office/drawing/2014/main" id="{542FE727-FD39-4DFD-BAF0-A2A79CC9548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5036" y="1216695"/>
            <a:ext cx="2544448" cy="30880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9D51C32-0262-4FEA-85A1-36E407E74FC0}"/>
              </a:ext>
            </a:extLst>
          </p:cNvPr>
          <p:cNvPicPr>
            <a:picLocks noChangeAspect="1"/>
          </p:cNvPicPr>
          <p:nvPr/>
        </p:nvPicPr>
        <p:blipFill>
          <a:blip r:embed="rId7"/>
          <a:stretch>
            <a:fillRect/>
          </a:stretch>
        </p:blipFill>
        <p:spPr>
          <a:xfrm>
            <a:off x="3816995" y="1181998"/>
            <a:ext cx="2544448" cy="3122731"/>
          </a:xfrm>
          <a:prstGeom prst="rect">
            <a:avLst/>
          </a:prstGeom>
          <a:ln>
            <a:noFill/>
          </a:ln>
          <a:effectLst>
            <a:outerShdw blurRad="292100" dist="139700" dir="2700000" algn="tl" rotWithShape="0">
              <a:srgbClr val="333333">
                <a:alpha val="65000"/>
              </a:srgbClr>
            </a:outerShdw>
          </a:effectLst>
        </p:spPr>
      </p:pic>
      <p:sp>
        <p:nvSpPr>
          <p:cNvPr id="4" name="Scroll: Horizontal 3">
            <a:extLst>
              <a:ext uri="{FF2B5EF4-FFF2-40B4-BE49-F238E27FC236}">
                <a16:creationId xmlns:a16="http://schemas.microsoft.com/office/drawing/2014/main" id="{643E13E9-DCB8-44A4-AF65-9029F48B7DE5}"/>
              </a:ext>
            </a:extLst>
          </p:cNvPr>
          <p:cNvSpPr/>
          <p:nvPr/>
        </p:nvSpPr>
        <p:spPr>
          <a:xfrm>
            <a:off x="256999" y="3283316"/>
            <a:ext cx="3052222" cy="900953"/>
          </a:xfrm>
          <a:prstGeom prst="horizontalScroll">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52F66"/>
                </a:solidFill>
                <a:latin typeface="Calibri" panose="020F0502020204030204" pitchFamily="34" charset="0"/>
                <a:cs typeface="Calibri" panose="020F0502020204030204" pitchFamily="34" charset="0"/>
              </a:rPr>
              <a:t>DO </a:t>
            </a:r>
            <a:r>
              <a:rPr lang="en-US" sz="2000" b="1" u="sng" dirty="0">
                <a:solidFill>
                  <a:srgbClr val="252F66"/>
                </a:solidFill>
                <a:latin typeface="Calibri" panose="020F0502020204030204" pitchFamily="34" charset="0"/>
                <a:cs typeface="Calibri" panose="020F0502020204030204" pitchFamily="34" charset="0"/>
              </a:rPr>
              <a:t>NOT</a:t>
            </a:r>
            <a:r>
              <a:rPr lang="en-US" sz="2000" b="1" dirty="0">
                <a:solidFill>
                  <a:srgbClr val="252F66"/>
                </a:solidFill>
                <a:latin typeface="Calibri" panose="020F0502020204030204" pitchFamily="34" charset="0"/>
                <a:cs typeface="Calibri" panose="020F0502020204030204" pitchFamily="34" charset="0"/>
              </a:rPr>
              <a:t> CRITICIZE PRESIDENT </a:t>
            </a:r>
          </a:p>
        </p:txBody>
      </p:sp>
      <p:sp>
        <p:nvSpPr>
          <p:cNvPr id="17" name="Scroll: Horizontal 16">
            <a:extLst>
              <a:ext uri="{FF2B5EF4-FFF2-40B4-BE49-F238E27FC236}">
                <a16:creationId xmlns:a16="http://schemas.microsoft.com/office/drawing/2014/main" id="{46C39C31-D75D-40A8-9087-027469800C45}"/>
              </a:ext>
            </a:extLst>
          </p:cNvPr>
          <p:cNvSpPr/>
          <p:nvPr/>
        </p:nvSpPr>
        <p:spPr>
          <a:xfrm>
            <a:off x="3577258" y="3283315"/>
            <a:ext cx="3052222" cy="900953"/>
          </a:xfrm>
          <a:prstGeom prst="horizontalScroll">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52F66"/>
                </a:solidFill>
                <a:latin typeface="Calibri" panose="020F0502020204030204" pitchFamily="34" charset="0"/>
                <a:cs typeface="Calibri" panose="020F0502020204030204" pitchFamily="34" charset="0"/>
              </a:rPr>
              <a:t>OKAY TO CRITICIZE </a:t>
            </a:r>
            <a:br>
              <a:rPr lang="en-US" sz="2000" b="1" dirty="0">
                <a:solidFill>
                  <a:srgbClr val="252F66"/>
                </a:solidFill>
                <a:latin typeface="Calibri" panose="020F0502020204030204" pitchFamily="34" charset="0"/>
                <a:cs typeface="Calibri" panose="020F0502020204030204" pitchFamily="34" charset="0"/>
              </a:rPr>
            </a:br>
            <a:r>
              <a:rPr lang="en-US" sz="2000" b="1" dirty="0">
                <a:solidFill>
                  <a:srgbClr val="252F66"/>
                </a:solidFill>
                <a:latin typeface="Calibri" panose="020F0502020204030204" pitchFamily="34" charset="0"/>
                <a:cs typeface="Calibri" panose="020F0502020204030204" pitchFamily="34" charset="0"/>
              </a:rPr>
              <a:t>VICE PRESIDENT </a:t>
            </a:r>
          </a:p>
        </p:txBody>
      </p:sp>
    </p:spTree>
    <p:extLst>
      <p:ext uri="{BB962C8B-B14F-4D97-AF65-F5344CB8AC3E}">
        <p14:creationId xmlns:p14="http://schemas.microsoft.com/office/powerpoint/2010/main" val="389457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23"/>
        <p:cNvGrpSpPr/>
        <p:nvPr/>
      </p:nvGrpSpPr>
      <p:grpSpPr>
        <a:xfrm>
          <a:off x="0" y="0"/>
          <a:ext cx="0" cy="0"/>
          <a:chOff x="0" y="0"/>
          <a:chExt cx="0" cy="0"/>
        </a:xfrm>
      </p:grpSpPr>
      <p:sp>
        <p:nvSpPr>
          <p:cNvPr id="2" name="Rectangle 1">
            <a:extLst>
              <a:ext uri="{FF2B5EF4-FFF2-40B4-BE49-F238E27FC236}">
                <a16:creationId xmlns:a16="http://schemas.microsoft.com/office/drawing/2014/main" id="{AC020DA1-4B7E-44EF-A992-22EC892A2C2C}"/>
              </a:ext>
            </a:extLst>
          </p:cNvPr>
          <p:cNvSpPr/>
          <p:nvPr/>
        </p:nvSpPr>
        <p:spPr>
          <a:xfrm>
            <a:off x="2837329" y="1445716"/>
            <a:ext cx="3823810" cy="2677656"/>
          </a:xfrm>
          <a:prstGeom prst="rect">
            <a:avLst/>
          </a:prstGeom>
        </p:spPr>
        <p:txBody>
          <a:bodyPr wrap="square">
            <a:spAutoFit/>
          </a:bodyPr>
          <a:lstStyle/>
          <a:p>
            <a:r>
              <a:rPr lang="en-US" sz="2400" dirty="0">
                <a:solidFill>
                  <a:srgbClr val="252F66"/>
                </a:solidFill>
                <a:latin typeface="Calibri" panose="020F0502020204030204" pitchFamily="34" charset="0"/>
                <a:cs typeface="Calibri" panose="020F0502020204030204" pitchFamily="34" charset="0"/>
              </a:rPr>
              <a:t>Drafted in secret by Jefferson and Madison, the resolutions condemned the Alien and Sedition Acts as unconstitutional, as it violated our nation’s commitment to free speech. </a:t>
            </a:r>
          </a:p>
        </p:txBody>
      </p:sp>
      <p:sp>
        <p:nvSpPr>
          <p:cNvPr id="13" name="Google Shape;63;p14">
            <a:extLst>
              <a:ext uri="{FF2B5EF4-FFF2-40B4-BE49-F238E27FC236}">
                <a16:creationId xmlns:a16="http://schemas.microsoft.com/office/drawing/2014/main" id="{27EEDDF5-F6BE-4B00-A1AF-4C2E5FBA2896}"/>
              </a:ext>
            </a:extLst>
          </p:cNvPr>
          <p:cNvSpPr/>
          <p:nvPr/>
        </p:nvSpPr>
        <p:spPr>
          <a:xfrm>
            <a:off x="392793" y="304982"/>
            <a:ext cx="6268346" cy="83801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lvl="0" algn="ctr">
              <a:buSzPts val="3600"/>
            </a:pPr>
            <a:r>
              <a:rPr lang="en-US" sz="2400" b="1" cap="all" dirty="0">
                <a:solidFill>
                  <a:schemeClr val="lt1"/>
                </a:solidFill>
                <a:latin typeface="Segoe UI Black" panose="020B0A02040204020203" pitchFamily="34" charset="0"/>
                <a:ea typeface="Segoe UI Black" panose="020B0A02040204020203" pitchFamily="34" charset="0"/>
                <a:cs typeface="Calibri"/>
                <a:sym typeface="Calibri"/>
              </a:rPr>
              <a:t>The Virginia and Kentucky Resolutions of 1798 </a:t>
            </a:r>
            <a:endParaRPr sz="900" b="0" i="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pic>
        <p:nvPicPr>
          <p:cNvPr id="4" name="Picture 3">
            <a:extLst>
              <a:ext uri="{FF2B5EF4-FFF2-40B4-BE49-F238E27FC236}">
                <a16:creationId xmlns:a16="http://schemas.microsoft.com/office/drawing/2014/main" id="{3744E114-2019-48A8-B26A-E19213F3709F}"/>
              </a:ext>
            </a:extLst>
          </p:cNvPr>
          <p:cNvPicPr>
            <a:picLocks noChangeAspect="1"/>
          </p:cNvPicPr>
          <p:nvPr/>
        </p:nvPicPr>
        <p:blipFill>
          <a:blip r:embed="rId3"/>
          <a:stretch>
            <a:fillRect/>
          </a:stretch>
        </p:blipFill>
        <p:spPr>
          <a:xfrm>
            <a:off x="1125285" y="3270317"/>
            <a:ext cx="1391197" cy="170105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ABAFCBD2-9DB7-4F3E-83E8-234EEA831DD2}"/>
              </a:ext>
            </a:extLst>
          </p:cNvPr>
          <p:cNvPicPr>
            <a:picLocks noChangeAspect="1"/>
          </p:cNvPicPr>
          <p:nvPr/>
        </p:nvPicPr>
        <p:blipFill>
          <a:blip r:embed="rId4"/>
          <a:stretch>
            <a:fillRect/>
          </a:stretch>
        </p:blipFill>
        <p:spPr>
          <a:xfrm>
            <a:off x="1125286" y="1430046"/>
            <a:ext cx="1391197" cy="1707378"/>
          </a:xfrm>
          <a:prstGeom prst="rect">
            <a:avLst/>
          </a:prstGeom>
          <a:ln>
            <a:noFill/>
          </a:ln>
          <a:effectLst>
            <a:outerShdw blurRad="292100" dist="139700" dir="2700000" algn="tl" rotWithShape="0">
              <a:srgbClr val="333333">
                <a:alpha val="65000"/>
              </a:srgbClr>
            </a:outerShdw>
          </a:effectLst>
        </p:spPr>
      </p:pic>
      <p:sp>
        <p:nvSpPr>
          <p:cNvPr id="6" name="Google Shape;118;p19">
            <a:extLst>
              <a:ext uri="{FF2B5EF4-FFF2-40B4-BE49-F238E27FC236}">
                <a16:creationId xmlns:a16="http://schemas.microsoft.com/office/drawing/2014/main" id="{02AD9346-6322-4543-B137-F3EEDFE87AD3}"/>
              </a:ext>
            </a:extLst>
          </p:cNvPr>
          <p:cNvSpPr/>
          <p:nvPr/>
        </p:nvSpPr>
        <p:spPr>
          <a:xfrm>
            <a:off x="287920" y="2605371"/>
            <a:ext cx="1933249" cy="3990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chemeClr val="lt1"/>
                </a:solidFill>
                <a:latin typeface="Calibri"/>
                <a:cs typeface="Calibri"/>
                <a:sym typeface="Calibri"/>
              </a:rPr>
              <a:t>Thomas Jefferson</a:t>
            </a:r>
            <a:endParaRPr sz="1100" b="0" i="0" u="none" strike="noStrike" cap="none" dirty="0">
              <a:solidFill>
                <a:srgbClr val="000000"/>
              </a:solidFill>
              <a:latin typeface="Arial"/>
              <a:ea typeface="Arial"/>
              <a:cs typeface="Arial"/>
              <a:sym typeface="Arial"/>
            </a:endParaRPr>
          </a:p>
        </p:txBody>
      </p:sp>
      <p:sp>
        <p:nvSpPr>
          <p:cNvPr id="7" name="Google Shape;118;p19">
            <a:extLst>
              <a:ext uri="{FF2B5EF4-FFF2-40B4-BE49-F238E27FC236}">
                <a16:creationId xmlns:a16="http://schemas.microsoft.com/office/drawing/2014/main" id="{6AA0D62A-3672-4B5E-A270-95B5A39BECB6}"/>
              </a:ext>
            </a:extLst>
          </p:cNvPr>
          <p:cNvSpPr/>
          <p:nvPr/>
        </p:nvSpPr>
        <p:spPr>
          <a:xfrm>
            <a:off x="287919" y="4439518"/>
            <a:ext cx="1933249" cy="3990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chemeClr val="lt1"/>
                </a:solidFill>
                <a:latin typeface="Calibri"/>
                <a:cs typeface="Calibri"/>
                <a:sym typeface="Calibri"/>
              </a:rPr>
              <a:t>James Madison </a:t>
            </a:r>
            <a:endParaRPr sz="1100" b="0" i="0" u="none" strike="noStrike" cap="none" dirty="0">
              <a:solidFill>
                <a:srgbClr val="000000"/>
              </a:solidFill>
              <a:latin typeface="Arial"/>
              <a:ea typeface="Arial"/>
              <a:cs typeface="Arial"/>
              <a:sym typeface="Arial"/>
            </a:endParaRPr>
          </a:p>
        </p:txBody>
      </p:sp>
      <p:sp>
        <p:nvSpPr>
          <p:cNvPr id="8" name="Rectangle 7">
            <a:extLst>
              <a:ext uri="{FF2B5EF4-FFF2-40B4-BE49-F238E27FC236}">
                <a16:creationId xmlns:a16="http://schemas.microsoft.com/office/drawing/2014/main" id="{5ACE9600-8447-4D89-9268-7E12F5EA741E}"/>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1FD16CD-D224-4CAD-92A5-718A8C978D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0" name="Rectangle 9">
            <a:extLst>
              <a:ext uri="{FF2B5EF4-FFF2-40B4-BE49-F238E27FC236}">
                <a16:creationId xmlns:a16="http://schemas.microsoft.com/office/drawing/2014/main" id="{E904F3E8-1CB5-4194-B0A9-7CB70B2E6452}"/>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a:extLst>
              <a:ext uri="{FF2B5EF4-FFF2-40B4-BE49-F238E27FC236}">
                <a16:creationId xmlns:a16="http://schemas.microsoft.com/office/drawing/2014/main" id="{9F43E04A-93C6-4651-97EB-F5702F7904F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304985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23"/>
        <p:cNvGrpSpPr/>
        <p:nvPr/>
      </p:nvGrpSpPr>
      <p:grpSpPr>
        <a:xfrm>
          <a:off x="0" y="0"/>
          <a:ext cx="0" cy="0"/>
          <a:chOff x="0" y="0"/>
          <a:chExt cx="0" cy="0"/>
        </a:xfrm>
      </p:grpSpPr>
      <p:sp>
        <p:nvSpPr>
          <p:cNvPr id="2" name="Rectangle 1">
            <a:extLst>
              <a:ext uri="{FF2B5EF4-FFF2-40B4-BE49-F238E27FC236}">
                <a16:creationId xmlns:a16="http://schemas.microsoft.com/office/drawing/2014/main" id="{AC020DA1-4B7E-44EF-A992-22EC892A2C2C}"/>
              </a:ext>
            </a:extLst>
          </p:cNvPr>
          <p:cNvSpPr/>
          <p:nvPr/>
        </p:nvSpPr>
        <p:spPr>
          <a:xfrm>
            <a:off x="392794" y="1445716"/>
            <a:ext cx="6268346" cy="3046988"/>
          </a:xfrm>
          <a:prstGeom prst="rect">
            <a:avLst/>
          </a:prstGeom>
        </p:spPr>
        <p:txBody>
          <a:bodyPr wrap="square">
            <a:spAutoFit/>
          </a:bodyPr>
          <a:lstStyle/>
          <a:p>
            <a:r>
              <a:rPr lang="en-US" sz="2400" dirty="0">
                <a:solidFill>
                  <a:srgbClr val="252F66"/>
                </a:solidFill>
                <a:latin typeface="Calibri" panose="020F0502020204030204" pitchFamily="34" charset="0"/>
                <a:cs typeface="Calibri" panose="020F0502020204030204" pitchFamily="34" charset="0"/>
              </a:rPr>
              <a:t>Madison argued that this exercise of </a:t>
            </a:r>
            <a:r>
              <a:rPr lang="en-US" sz="2400" b="1" dirty="0">
                <a:solidFill>
                  <a:srgbClr val="252F66"/>
                </a:solidFill>
                <a:latin typeface="Calibri" panose="020F0502020204030204" pitchFamily="34" charset="0"/>
                <a:cs typeface="Calibri" panose="020F0502020204030204" pitchFamily="34" charset="0"/>
              </a:rPr>
              <a:t>“power . . . ought to produce universal alarm, because it is levelled against that right of freely examining public characters and measures, and of free communication among the people thereon, which has ever been justly deem, the only effectual guardian of every other right.” </a:t>
            </a:r>
          </a:p>
          <a:p>
            <a:endParaRPr lang="en-US" sz="2400" dirty="0">
              <a:solidFill>
                <a:srgbClr val="252F66"/>
              </a:solidFill>
              <a:latin typeface="Calibri" panose="020F0502020204030204" pitchFamily="34" charset="0"/>
              <a:cs typeface="Calibri" panose="020F0502020204030204" pitchFamily="34" charset="0"/>
            </a:endParaRPr>
          </a:p>
        </p:txBody>
      </p:sp>
      <p:sp>
        <p:nvSpPr>
          <p:cNvPr id="13" name="Google Shape;63;p14">
            <a:extLst>
              <a:ext uri="{FF2B5EF4-FFF2-40B4-BE49-F238E27FC236}">
                <a16:creationId xmlns:a16="http://schemas.microsoft.com/office/drawing/2014/main" id="{27EEDDF5-F6BE-4B00-A1AF-4C2E5FBA2896}"/>
              </a:ext>
            </a:extLst>
          </p:cNvPr>
          <p:cNvSpPr/>
          <p:nvPr/>
        </p:nvSpPr>
        <p:spPr>
          <a:xfrm>
            <a:off x="392793" y="304982"/>
            <a:ext cx="6268346" cy="83801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lvl="0" algn="ctr">
              <a:buSzPts val="3600"/>
            </a:pPr>
            <a:r>
              <a:rPr lang="en-US" sz="2400" b="1" cap="all" dirty="0">
                <a:solidFill>
                  <a:schemeClr val="lt1"/>
                </a:solidFill>
                <a:latin typeface="Segoe UI Black" panose="020B0A02040204020203" pitchFamily="34" charset="0"/>
                <a:ea typeface="Segoe UI Black" panose="020B0A02040204020203" pitchFamily="34" charset="0"/>
                <a:cs typeface="Calibri"/>
                <a:sym typeface="Calibri"/>
              </a:rPr>
              <a:t>The Virginia and Kentucky Resolutions of 1798 </a:t>
            </a:r>
            <a:endParaRPr sz="900" b="0" i="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sp>
        <p:nvSpPr>
          <p:cNvPr id="4" name="Rectangle 3">
            <a:extLst>
              <a:ext uri="{FF2B5EF4-FFF2-40B4-BE49-F238E27FC236}">
                <a16:creationId xmlns:a16="http://schemas.microsoft.com/office/drawing/2014/main" id="{4B8E4522-E9C7-4CDC-9414-577D2B57C857}"/>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38B1611-8EA4-44B2-BF0F-8439F7F656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6" name="Rectangle 5">
            <a:extLst>
              <a:ext uri="{FF2B5EF4-FFF2-40B4-BE49-F238E27FC236}">
                <a16:creationId xmlns:a16="http://schemas.microsoft.com/office/drawing/2014/main" id="{37B4ECAD-7B00-42F3-8C34-C24BE5DF08CB}"/>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860BCABD-D80E-4A24-AE7A-1A5895493B2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
        <p:nvSpPr>
          <p:cNvPr id="8" name="Google Shape;118;p19">
            <a:extLst>
              <a:ext uri="{FF2B5EF4-FFF2-40B4-BE49-F238E27FC236}">
                <a16:creationId xmlns:a16="http://schemas.microsoft.com/office/drawing/2014/main" id="{24606FF9-5944-490A-9EA9-7F642C12C46D}"/>
              </a:ext>
            </a:extLst>
          </p:cNvPr>
          <p:cNvSpPr/>
          <p:nvPr/>
        </p:nvSpPr>
        <p:spPr>
          <a:xfrm>
            <a:off x="392793" y="4267052"/>
            <a:ext cx="1933249" cy="3990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chemeClr val="lt1"/>
                </a:solidFill>
                <a:latin typeface="Calibri"/>
                <a:cs typeface="Calibri"/>
                <a:sym typeface="Calibri"/>
              </a:rPr>
              <a:t>James Madison </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8938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61"/>
        <p:cNvGrpSpPr/>
        <p:nvPr/>
      </p:nvGrpSpPr>
      <p:grpSpPr>
        <a:xfrm>
          <a:off x="0" y="0"/>
          <a:ext cx="0" cy="0"/>
          <a:chOff x="0" y="0"/>
          <a:chExt cx="0" cy="0"/>
        </a:xfrm>
      </p:grpSpPr>
      <p:sp>
        <p:nvSpPr>
          <p:cNvPr id="62" name="Google Shape;62;p14"/>
          <p:cNvSpPr/>
          <p:nvPr/>
        </p:nvSpPr>
        <p:spPr>
          <a:xfrm>
            <a:off x="242716" y="1338599"/>
            <a:ext cx="6762600" cy="2977500"/>
          </a:xfrm>
          <a:prstGeom prst="rect">
            <a:avLst/>
          </a:prstGeom>
          <a:noFill/>
          <a:ln>
            <a:noFill/>
          </a:ln>
        </p:spPr>
        <p:txBody>
          <a:bodyPr spcFirstLastPara="1" wrap="square" lIns="68575" tIns="34275" rIns="68575" bIns="34275" anchor="t" anchorCtr="0">
            <a:noAutofit/>
          </a:bodyPr>
          <a:lstStyle/>
          <a:p>
            <a:pPr marL="342900" marR="0" lvl="0" indent="-336550" algn="l" rtl="0">
              <a:lnSpc>
                <a:spcPct val="100000"/>
              </a:lnSpc>
              <a:spcBef>
                <a:spcPts val="0"/>
              </a:spcBef>
              <a:spcAft>
                <a:spcPts val="0"/>
              </a:spcAft>
              <a:buClr>
                <a:srgbClr val="1F3864"/>
              </a:buClr>
              <a:buSzPts val="2100"/>
              <a:buFont typeface="Arial"/>
              <a:buChar char="•"/>
            </a:pPr>
            <a:endParaRPr sz="1100" b="0" i="0" u="none" strike="noStrike" cap="none" dirty="0">
              <a:solidFill>
                <a:srgbClr val="000000"/>
              </a:solidFill>
              <a:latin typeface="Arial"/>
              <a:ea typeface="Arial"/>
              <a:cs typeface="Arial"/>
              <a:sym typeface="Arial"/>
            </a:endParaRPr>
          </a:p>
        </p:txBody>
      </p:sp>
      <p:sp>
        <p:nvSpPr>
          <p:cNvPr id="63" name="Google Shape;63;p14"/>
          <p:cNvSpPr/>
          <p:nvPr/>
        </p:nvSpPr>
        <p:spPr>
          <a:xfrm>
            <a:off x="242716" y="208119"/>
            <a:ext cx="4589700" cy="518022"/>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200" b="1" i="0" u="none" strike="noStrike" cap="all" dirty="0">
                <a:solidFill>
                  <a:schemeClr val="lt1"/>
                </a:solidFill>
                <a:latin typeface="Segoe UI Black" panose="020B0A02040204020203" pitchFamily="34" charset="0"/>
                <a:ea typeface="Segoe UI Black" panose="020B0A02040204020203" pitchFamily="34" charset="0"/>
                <a:cs typeface="Calibri"/>
                <a:sym typeface="Calibri"/>
              </a:rPr>
              <a:t>Big Questions</a:t>
            </a:r>
            <a:endParaRPr sz="1050" b="0" i="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sp>
        <p:nvSpPr>
          <p:cNvPr id="2" name="Rectangle 1">
            <a:extLst>
              <a:ext uri="{FF2B5EF4-FFF2-40B4-BE49-F238E27FC236}">
                <a16:creationId xmlns:a16="http://schemas.microsoft.com/office/drawing/2014/main" id="{A541572D-4E83-44EC-8628-9CEAB7AC9217}"/>
              </a:ext>
            </a:extLst>
          </p:cNvPr>
          <p:cNvSpPr/>
          <p:nvPr/>
        </p:nvSpPr>
        <p:spPr>
          <a:xfrm>
            <a:off x="190267" y="827401"/>
            <a:ext cx="6430980" cy="4154984"/>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What was the Founding generation’s vision for the First Amendment’s protection of free speech and a free press?</a:t>
            </a:r>
          </a:p>
          <a:p>
            <a:pPr marL="342900" indent="-3429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What are some of the key periods in history that have tested the nation’s commitment to free speech?</a:t>
            </a:r>
          </a:p>
          <a:p>
            <a:pPr marL="342900" indent="-3429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How has the Supreme Court interpreted the First Amendment’s commitment to free speech and a free press over time?</a:t>
            </a:r>
          </a:p>
          <a:p>
            <a:pPr marL="342900" indent="-3429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How does the Supreme Court analyze free speech and free press cases today?</a:t>
            </a:r>
          </a:p>
        </p:txBody>
      </p:sp>
      <p:sp>
        <p:nvSpPr>
          <p:cNvPr id="17" name="Rectangle 16">
            <a:extLst>
              <a:ext uri="{FF2B5EF4-FFF2-40B4-BE49-F238E27FC236}">
                <a16:creationId xmlns:a16="http://schemas.microsoft.com/office/drawing/2014/main" id="{6406280F-39A7-46C4-A207-C8C39F443C5D}"/>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5CFE897-893E-4DBC-8CD9-B33E65009D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9" name="Rectangle 18">
            <a:extLst>
              <a:ext uri="{FF2B5EF4-FFF2-40B4-BE49-F238E27FC236}">
                <a16:creationId xmlns:a16="http://schemas.microsoft.com/office/drawing/2014/main" id="{4DF45EE1-AABA-42DE-B39D-7DBCD8CB2EC8}"/>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a:extLst>
              <a:ext uri="{FF2B5EF4-FFF2-40B4-BE49-F238E27FC236}">
                <a16:creationId xmlns:a16="http://schemas.microsoft.com/office/drawing/2014/main" id="{2E3BB4C4-74E0-4D52-9967-EB03D95C521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354134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34"/>
        <p:cNvGrpSpPr/>
        <p:nvPr/>
      </p:nvGrpSpPr>
      <p:grpSpPr>
        <a:xfrm>
          <a:off x="0" y="0"/>
          <a:ext cx="0" cy="0"/>
          <a:chOff x="0" y="0"/>
          <a:chExt cx="0" cy="0"/>
        </a:xfrm>
      </p:grpSpPr>
      <p:pic>
        <p:nvPicPr>
          <p:cNvPr id="1026" name="Picture 2" descr="black and white print, illustrating the mob at Tremont Temple">
            <a:extLst>
              <a:ext uri="{FF2B5EF4-FFF2-40B4-BE49-F238E27FC236}">
                <a16:creationId xmlns:a16="http://schemas.microsoft.com/office/drawing/2014/main" id="{585C73A5-F045-42C7-AE0F-EDAA68CC3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663" y="818683"/>
            <a:ext cx="5499847" cy="41248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D130ECC-AB47-4D20-909F-67BF20BA9D24}"/>
              </a:ext>
            </a:extLst>
          </p:cNvPr>
          <p:cNvSpPr txBox="1">
            <a:spLocks/>
          </p:cNvSpPr>
          <p:nvPr/>
        </p:nvSpPr>
        <p:spPr>
          <a:xfrm>
            <a:off x="1072462" y="251397"/>
            <a:ext cx="5499847" cy="789037"/>
          </a:xfrm>
          <a:prstGeom prst="rect">
            <a:avLst/>
          </a:prstGeom>
          <a:solidFill>
            <a:srgbClr val="203864"/>
          </a:solidFill>
          <a:effectLst>
            <a:outerShdw blurRad="50800" dist="38100" dir="2700000" algn="tl" rotWithShape="0">
              <a:prstClr val="black">
                <a:alpha val="40000"/>
              </a:prstClr>
            </a:out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n-US" sz="2400" b="1" cap="all" dirty="0">
                <a:solidFill>
                  <a:schemeClr val="bg1"/>
                </a:solidFill>
                <a:latin typeface="Segoe UI Black" panose="020B0A02040204020203" pitchFamily="34" charset="0"/>
                <a:ea typeface="Segoe UI Black" panose="020B0A02040204020203" pitchFamily="34" charset="0"/>
              </a:rPr>
              <a:t>Free Speech and the Abolitionists</a:t>
            </a:r>
          </a:p>
        </p:txBody>
      </p:sp>
      <p:sp>
        <p:nvSpPr>
          <p:cNvPr id="11" name="Rectangle 10">
            <a:extLst>
              <a:ext uri="{FF2B5EF4-FFF2-40B4-BE49-F238E27FC236}">
                <a16:creationId xmlns:a16="http://schemas.microsoft.com/office/drawing/2014/main" id="{4329D4B9-7EF0-44C8-9ADC-E831124282C3}"/>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7E3AFE7-0EA8-48EC-A4AD-B7CC6FAC41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3" name="Rectangle 12">
            <a:extLst>
              <a:ext uri="{FF2B5EF4-FFF2-40B4-BE49-F238E27FC236}">
                <a16:creationId xmlns:a16="http://schemas.microsoft.com/office/drawing/2014/main" id="{4F877F43-5E54-40DC-8398-4506246B1D43}"/>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2F2706EE-40A8-40C0-B920-3B5B02CFED4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2541417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34"/>
        <p:cNvGrpSpPr/>
        <p:nvPr/>
      </p:nvGrpSpPr>
      <p:grpSpPr>
        <a:xfrm>
          <a:off x="0" y="0"/>
          <a:ext cx="0" cy="0"/>
          <a:chOff x="0" y="0"/>
          <a:chExt cx="0" cy="0"/>
        </a:xfrm>
      </p:grpSpPr>
      <p:sp>
        <p:nvSpPr>
          <p:cNvPr id="4" name="Title 1">
            <a:extLst>
              <a:ext uri="{FF2B5EF4-FFF2-40B4-BE49-F238E27FC236}">
                <a16:creationId xmlns:a16="http://schemas.microsoft.com/office/drawing/2014/main" id="{9D130ECC-AB47-4D20-909F-67BF20BA9D24}"/>
              </a:ext>
            </a:extLst>
          </p:cNvPr>
          <p:cNvSpPr txBox="1">
            <a:spLocks/>
          </p:cNvSpPr>
          <p:nvPr/>
        </p:nvSpPr>
        <p:spPr>
          <a:xfrm>
            <a:off x="1072462" y="251397"/>
            <a:ext cx="5499847" cy="789037"/>
          </a:xfrm>
          <a:prstGeom prst="rect">
            <a:avLst/>
          </a:prstGeom>
          <a:solidFill>
            <a:srgbClr val="203864"/>
          </a:solidFill>
          <a:effectLst>
            <a:outerShdw blurRad="50800" dist="38100" dir="2700000" algn="tl" rotWithShape="0">
              <a:prstClr val="black">
                <a:alpha val="40000"/>
              </a:prstClr>
            </a:out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n-US" sz="2400" b="1" cap="all" dirty="0">
                <a:solidFill>
                  <a:schemeClr val="bg1"/>
                </a:solidFill>
                <a:latin typeface="Segoe UI Black" panose="020B0A02040204020203" pitchFamily="34" charset="0"/>
                <a:ea typeface="Segoe UI Black" panose="020B0A02040204020203" pitchFamily="34" charset="0"/>
              </a:rPr>
              <a:t>Free Speech and the Abolitionists</a:t>
            </a:r>
          </a:p>
        </p:txBody>
      </p:sp>
      <p:sp>
        <p:nvSpPr>
          <p:cNvPr id="11" name="Rectangle 10">
            <a:extLst>
              <a:ext uri="{FF2B5EF4-FFF2-40B4-BE49-F238E27FC236}">
                <a16:creationId xmlns:a16="http://schemas.microsoft.com/office/drawing/2014/main" id="{4329D4B9-7EF0-44C8-9ADC-E831124282C3}"/>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7E3AFE7-0EA8-48EC-A4AD-B7CC6FAC41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3" name="Rectangle 12">
            <a:extLst>
              <a:ext uri="{FF2B5EF4-FFF2-40B4-BE49-F238E27FC236}">
                <a16:creationId xmlns:a16="http://schemas.microsoft.com/office/drawing/2014/main" id="{4F877F43-5E54-40DC-8398-4506246B1D43}"/>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2F2706EE-40A8-40C0-B920-3B5B02CFED4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
        <p:nvSpPr>
          <p:cNvPr id="2" name="Rectangle 1">
            <a:extLst>
              <a:ext uri="{FF2B5EF4-FFF2-40B4-BE49-F238E27FC236}">
                <a16:creationId xmlns:a16="http://schemas.microsoft.com/office/drawing/2014/main" id="{62A8FC21-A070-4AE6-B8E9-4BE27C083E21}"/>
              </a:ext>
            </a:extLst>
          </p:cNvPr>
          <p:cNvSpPr/>
          <p:nvPr/>
        </p:nvSpPr>
        <p:spPr>
          <a:xfrm>
            <a:off x="3285811" y="1233549"/>
            <a:ext cx="3558200" cy="3785652"/>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Today we think of abolitionists as heroes, but they were extremely unpopular in their own time. Many were afraid the effects of the abolitionist message would lead to slave revolts throughout the South, and therefore, it must be restricted or banned.</a:t>
            </a:r>
          </a:p>
          <a:p>
            <a:pPr lvl="1"/>
            <a:endParaRPr lang="en-US" sz="1600" dirty="0">
              <a:latin typeface="Calibri" panose="020F0502020204030204" pitchFamily="34" charset="0"/>
              <a:cs typeface="Calibri" panose="020F0502020204030204" pitchFamily="34" charset="0"/>
            </a:endParaRPr>
          </a:p>
          <a:p>
            <a:pPr lvl="1"/>
            <a:r>
              <a:rPr lang="en-US" sz="1600" dirty="0">
                <a:latin typeface="Calibri" panose="020F0502020204030204" pitchFamily="34" charset="0"/>
                <a:cs typeface="Calibri" panose="020F0502020204030204" pitchFamily="34" charset="0"/>
              </a:rPr>
              <a:t>Many State laws banned anti-slavery speeches or expression, and political and community leaders often organized mobs to suppress abolitionist meetings—sometimes leading to violence and even death, like that of Elijah Lovejoy in Illinois in 1837.</a:t>
            </a:r>
          </a:p>
        </p:txBody>
      </p:sp>
      <p:pic>
        <p:nvPicPr>
          <p:cNvPr id="3" name="Picture 2">
            <a:extLst>
              <a:ext uri="{FF2B5EF4-FFF2-40B4-BE49-F238E27FC236}">
                <a16:creationId xmlns:a16="http://schemas.microsoft.com/office/drawing/2014/main" id="{89D95752-49B8-4D58-BEAE-1E387B2E245E}"/>
              </a:ext>
            </a:extLst>
          </p:cNvPr>
          <p:cNvPicPr>
            <a:picLocks noChangeAspect="1"/>
          </p:cNvPicPr>
          <p:nvPr/>
        </p:nvPicPr>
        <p:blipFill>
          <a:blip r:embed="rId6"/>
          <a:stretch>
            <a:fillRect/>
          </a:stretch>
        </p:blipFill>
        <p:spPr>
          <a:xfrm>
            <a:off x="549936" y="1318448"/>
            <a:ext cx="2243505" cy="3426444"/>
          </a:xfrm>
          <a:prstGeom prst="rect">
            <a:avLst/>
          </a:prstGeom>
          <a:ln>
            <a:noFill/>
          </a:ln>
          <a:effectLst>
            <a:outerShdw blurRad="292100" dist="139700" dir="2700000" algn="tl" rotWithShape="0">
              <a:srgbClr val="333333">
                <a:alpha val="65000"/>
              </a:srgbClr>
            </a:outerShdw>
          </a:effectLst>
        </p:spPr>
      </p:pic>
      <p:sp>
        <p:nvSpPr>
          <p:cNvPr id="10" name="Google Shape;140;p21">
            <a:extLst>
              <a:ext uri="{FF2B5EF4-FFF2-40B4-BE49-F238E27FC236}">
                <a16:creationId xmlns:a16="http://schemas.microsoft.com/office/drawing/2014/main" id="{BB6772AB-A1B6-4181-9D07-B6DBAD3658E7}"/>
              </a:ext>
            </a:extLst>
          </p:cNvPr>
          <p:cNvSpPr/>
          <p:nvPr/>
        </p:nvSpPr>
        <p:spPr>
          <a:xfrm>
            <a:off x="1280108" y="4466552"/>
            <a:ext cx="178920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lvl="0" algn="ctr">
              <a:buSzPts val="1500"/>
            </a:pPr>
            <a:r>
              <a:rPr lang="en-US" sz="1500" b="1" dirty="0">
                <a:solidFill>
                  <a:schemeClr val="lt1"/>
                </a:solidFill>
                <a:latin typeface="Calibri"/>
                <a:cs typeface="Calibri"/>
                <a:sym typeface="Calibri"/>
              </a:rPr>
              <a:t>Elijah Lovejoy </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44287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34"/>
        <p:cNvGrpSpPr/>
        <p:nvPr/>
      </p:nvGrpSpPr>
      <p:grpSpPr>
        <a:xfrm>
          <a:off x="0" y="0"/>
          <a:ext cx="0" cy="0"/>
          <a:chOff x="0" y="0"/>
          <a:chExt cx="0" cy="0"/>
        </a:xfrm>
      </p:grpSpPr>
      <p:pic>
        <p:nvPicPr>
          <p:cNvPr id="1026" name="Picture 2" descr="black and white print, illustrating the mob at Tremont Temple">
            <a:extLst>
              <a:ext uri="{FF2B5EF4-FFF2-40B4-BE49-F238E27FC236}">
                <a16:creationId xmlns:a16="http://schemas.microsoft.com/office/drawing/2014/main" id="{585C73A5-F045-42C7-AE0F-EDAA68CC3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50" y="1303275"/>
            <a:ext cx="4217704" cy="31632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D130ECC-AB47-4D20-909F-67BF20BA9D24}"/>
              </a:ext>
            </a:extLst>
          </p:cNvPr>
          <p:cNvSpPr txBox="1">
            <a:spLocks/>
          </p:cNvSpPr>
          <p:nvPr/>
        </p:nvSpPr>
        <p:spPr>
          <a:xfrm>
            <a:off x="1072462" y="251397"/>
            <a:ext cx="5499847" cy="789037"/>
          </a:xfrm>
          <a:prstGeom prst="rect">
            <a:avLst/>
          </a:prstGeom>
          <a:solidFill>
            <a:srgbClr val="203864"/>
          </a:solidFill>
          <a:effectLst>
            <a:outerShdw blurRad="50800" dist="38100" dir="2700000" algn="tl" rotWithShape="0">
              <a:prstClr val="black">
                <a:alpha val="40000"/>
              </a:prstClr>
            </a:out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n-US" sz="2400" b="1" cap="all" dirty="0">
                <a:solidFill>
                  <a:schemeClr val="bg1"/>
                </a:solidFill>
                <a:latin typeface="Segoe UI Black" panose="020B0A02040204020203" pitchFamily="34" charset="0"/>
                <a:ea typeface="Segoe UI Black" panose="020B0A02040204020203" pitchFamily="34" charset="0"/>
              </a:rPr>
              <a:t>Free Speech and the Abolitionists</a:t>
            </a:r>
          </a:p>
        </p:txBody>
      </p:sp>
      <p:sp>
        <p:nvSpPr>
          <p:cNvPr id="11" name="Rectangle 10">
            <a:extLst>
              <a:ext uri="{FF2B5EF4-FFF2-40B4-BE49-F238E27FC236}">
                <a16:creationId xmlns:a16="http://schemas.microsoft.com/office/drawing/2014/main" id="{4329D4B9-7EF0-44C8-9ADC-E831124282C3}"/>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7E3AFE7-0EA8-48EC-A4AD-B7CC6FAC41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3" name="Rectangle 12">
            <a:extLst>
              <a:ext uri="{FF2B5EF4-FFF2-40B4-BE49-F238E27FC236}">
                <a16:creationId xmlns:a16="http://schemas.microsoft.com/office/drawing/2014/main" id="{4F877F43-5E54-40DC-8398-4506246B1D43}"/>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2F2706EE-40A8-40C0-B920-3B5B02CFED4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07651" y="251397"/>
            <a:ext cx="1734013" cy="1734013"/>
          </a:xfrm>
          <a:prstGeom prst="rect">
            <a:avLst/>
          </a:prstGeom>
        </p:spPr>
      </p:pic>
      <p:sp>
        <p:nvSpPr>
          <p:cNvPr id="2" name="Rectangle 1">
            <a:extLst>
              <a:ext uri="{FF2B5EF4-FFF2-40B4-BE49-F238E27FC236}">
                <a16:creationId xmlns:a16="http://schemas.microsoft.com/office/drawing/2014/main" id="{AE8487F9-70AA-40AC-82DA-5BC4C842E1C4}"/>
              </a:ext>
            </a:extLst>
          </p:cNvPr>
          <p:cNvSpPr/>
          <p:nvPr/>
        </p:nvSpPr>
        <p:spPr>
          <a:xfrm>
            <a:off x="4537359" y="1138844"/>
            <a:ext cx="2290352" cy="3785652"/>
          </a:xfrm>
          <a:prstGeom prst="rect">
            <a:avLst/>
          </a:prstGeom>
        </p:spPr>
        <p:txBody>
          <a:bodyPr wrap="square">
            <a:spAutoFit/>
          </a:bodyPr>
          <a:lstStyle/>
          <a:p>
            <a:r>
              <a:rPr lang="en-US" sz="1600" dirty="0">
                <a:solidFill>
                  <a:srgbClr val="252F66"/>
                </a:solidFill>
                <a:latin typeface="Calibri" panose="020F0502020204030204" pitchFamily="34" charset="0"/>
                <a:cs typeface="Calibri" panose="020F0502020204030204" pitchFamily="34" charset="0"/>
              </a:rPr>
              <a:t>On December 3, 1860, the one-year anniversary of John Brown’s death, a group of abolitionists met at the Tremont Temple Baptist Church in Boston for a discussion centered around the following question: “How Can Slavery Be Abolished?”</a:t>
            </a:r>
          </a:p>
          <a:p>
            <a:endParaRPr lang="en-US" sz="1600" dirty="0">
              <a:solidFill>
                <a:srgbClr val="252F66"/>
              </a:solidFill>
              <a:latin typeface="Calibri" panose="020F0502020204030204" pitchFamily="34" charset="0"/>
              <a:cs typeface="Calibri" panose="020F0502020204030204" pitchFamily="34" charset="0"/>
            </a:endParaRPr>
          </a:p>
          <a:p>
            <a:r>
              <a:rPr lang="en-US" sz="1600" dirty="0">
                <a:solidFill>
                  <a:srgbClr val="252F66"/>
                </a:solidFill>
                <a:latin typeface="Calibri" panose="020F0502020204030204" pitchFamily="34" charset="0"/>
                <a:cs typeface="Calibri" panose="020F0502020204030204" pitchFamily="34" charset="0"/>
              </a:rPr>
              <a:t>However a violent mob interrupted the meeting and shut it down.  </a:t>
            </a:r>
          </a:p>
        </p:txBody>
      </p:sp>
    </p:spTree>
    <p:extLst>
      <p:ext uri="{BB962C8B-B14F-4D97-AF65-F5344CB8AC3E}">
        <p14:creationId xmlns:p14="http://schemas.microsoft.com/office/powerpoint/2010/main" val="1882702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34"/>
        <p:cNvGrpSpPr/>
        <p:nvPr/>
      </p:nvGrpSpPr>
      <p:grpSpPr>
        <a:xfrm>
          <a:off x="0" y="0"/>
          <a:ext cx="0" cy="0"/>
          <a:chOff x="0" y="0"/>
          <a:chExt cx="0" cy="0"/>
        </a:xfrm>
      </p:grpSpPr>
      <p:sp>
        <p:nvSpPr>
          <p:cNvPr id="4" name="Title 1">
            <a:extLst>
              <a:ext uri="{FF2B5EF4-FFF2-40B4-BE49-F238E27FC236}">
                <a16:creationId xmlns:a16="http://schemas.microsoft.com/office/drawing/2014/main" id="{9D130ECC-AB47-4D20-909F-67BF20BA9D24}"/>
              </a:ext>
            </a:extLst>
          </p:cNvPr>
          <p:cNvSpPr txBox="1">
            <a:spLocks/>
          </p:cNvSpPr>
          <p:nvPr/>
        </p:nvSpPr>
        <p:spPr>
          <a:xfrm>
            <a:off x="1072462" y="251397"/>
            <a:ext cx="5499847" cy="789037"/>
          </a:xfrm>
          <a:prstGeom prst="rect">
            <a:avLst/>
          </a:prstGeom>
          <a:solidFill>
            <a:srgbClr val="203864"/>
          </a:solidFill>
          <a:effectLst>
            <a:outerShdw blurRad="50800" dist="38100" dir="2700000" algn="tl" rotWithShape="0">
              <a:prstClr val="black">
                <a:alpha val="40000"/>
              </a:prstClr>
            </a:out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n-US" sz="2400" b="1" cap="all" dirty="0">
                <a:solidFill>
                  <a:schemeClr val="bg1"/>
                </a:solidFill>
                <a:latin typeface="Segoe UI Black" panose="020B0A02040204020203" pitchFamily="34" charset="0"/>
                <a:ea typeface="Segoe UI Black" panose="020B0A02040204020203" pitchFamily="34" charset="0"/>
              </a:rPr>
              <a:t>Free Speech and the Abolitionists</a:t>
            </a:r>
          </a:p>
        </p:txBody>
      </p:sp>
      <p:sp>
        <p:nvSpPr>
          <p:cNvPr id="11" name="Rectangle 10">
            <a:extLst>
              <a:ext uri="{FF2B5EF4-FFF2-40B4-BE49-F238E27FC236}">
                <a16:creationId xmlns:a16="http://schemas.microsoft.com/office/drawing/2014/main" id="{4329D4B9-7EF0-44C8-9ADC-E831124282C3}"/>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7E3AFE7-0EA8-48EC-A4AD-B7CC6FAC41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3" name="Rectangle 12">
            <a:extLst>
              <a:ext uri="{FF2B5EF4-FFF2-40B4-BE49-F238E27FC236}">
                <a16:creationId xmlns:a16="http://schemas.microsoft.com/office/drawing/2014/main" id="{4F877F43-5E54-40DC-8398-4506246B1D43}"/>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2F2706EE-40A8-40C0-B920-3B5B02CFED4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
        <p:nvSpPr>
          <p:cNvPr id="2" name="Rectangle 1">
            <a:extLst>
              <a:ext uri="{FF2B5EF4-FFF2-40B4-BE49-F238E27FC236}">
                <a16:creationId xmlns:a16="http://schemas.microsoft.com/office/drawing/2014/main" id="{AE8487F9-70AA-40AC-82DA-5BC4C842E1C4}"/>
              </a:ext>
            </a:extLst>
          </p:cNvPr>
          <p:cNvSpPr/>
          <p:nvPr/>
        </p:nvSpPr>
        <p:spPr>
          <a:xfrm>
            <a:off x="3954093" y="1541727"/>
            <a:ext cx="2834720" cy="3046988"/>
          </a:xfrm>
          <a:prstGeom prst="rect">
            <a:avLst/>
          </a:prstGeom>
        </p:spPr>
        <p:txBody>
          <a:bodyPr wrap="square">
            <a:spAutoFit/>
          </a:bodyPr>
          <a:lstStyle/>
          <a:p>
            <a:r>
              <a:rPr lang="en-US" sz="1600" dirty="0">
                <a:solidFill>
                  <a:srgbClr val="252F66"/>
                </a:solidFill>
                <a:latin typeface="Calibri" panose="020F0502020204030204" pitchFamily="34" charset="0"/>
                <a:cs typeface="Calibri" panose="020F0502020204030204" pitchFamily="34" charset="0"/>
              </a:rPr>
              <a:t>Six days later, Frederick Douglass delivered a previously scheduled lecture at Boston’s Music Hall.  </a:t>
            </a:r>
          </a:p>
          <a:p>
            <a:endParaRPr lang="en-US" sz="1600" dirty="0">
              <a:solidFill>
                <a:srgbClr val="252F66"/>
              </a:solidFill>
              <a:latin typeface="Calibri" panose="020F0502020204030204" pitchFamily="34" charset="0"/>
              <a:cs typeface="Calibri" panose="020F0502020204030204" pitchFamily="34" charset="0"/>
            </a:endParaRPr>
          </a:p>
          <a:p>
            <a:r>
              <a:rPr lang="en-US" sz="1600" dirty="0">
                <a:solidFill>
                  <a:srgbClr val="252F66"/>
                </a:solidFill>
                <a:latin typeface="Calibri" panose="020F0502020204030204" pitchFamily="34" charset="0"/>
                <a:cs typeface="Calibri" panose="020F0502020204030204" pitchFamily="34" charset="0"/>
              </a:rPr>
              <a:t>Following his prepared remarks, Douglass ended with an admonition to his audience—and to the nation—about the importance of free speech and the exchange of ideas in a democratic society.</a:t>
            </a:r>
          </a:p>
        </p:txBody>
      </p:sp>
      <p:pic>
        <p:nvPicPr>
          <p:cNvPr id="3" name="Picture 2">
            <a:extLst>
              <a:ext uri="{FF2B5EF4-FFF2-40B4-BE49-F238E27FC236}">
                <a16:creationId xmlns:a16="http://schemas.microsoft.com/office/drawing/2014/main" id="{A498747E-24B1-40A6-BE34-1B18484765E9}"/>
              </a:ext>
            </a:extLst>
          </p:cNvPr>
          <p:cNvPicPr>
            <a:picLocks noChangeAspect="1"/>
          </p:cNvPicPr>
          <p:nvPr/>
        </p:nvPicPr>
        <p:blipFill rotWithShape="1">
          <a:blip r:embed="rId6"/>
          <a:srcRect t="11115" b="14561"/>
          <a:stretch/>
        </p:blipFill>
        <p:spPr>
          <a:xfrm>
            <a:off x="376344" y="1266020"/>
            <a:ext cx="3331286" cy="3556085"/>
          </a:xfrm>
          <a:prstGeom prst="rect">
            <a:avLst/>
          </a:prstGeom>
        </p:spPr>
      </p:pic>
      <p:sp>
        <p:nvSpPr>
          <p:cNvPr id="10" name="Google Shape;140;p21">
            <a:extLst>
              <a:ext uri="{FF2B5EF4-FFF2-40B4-BE49-F238E27FC236}">
                <a16:creationId xmlns:a16="http://schemas.microsoft.com/office/drawing/2014/main" id="{2AEBF14B-06E9-4AA1-A8B6-D9900E1DD16A}"/>
              </a:ext>
            </a:extLst>
          </p:cNvPr>
          <p:cNvSpPr/>
          <p:nvPr/>
        </p:nvSpPr>
        <p:spPr>
          <a:xfrm>
            <a:off x="180654" y="4544568"/>
            <a:ext cx="178920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chemeClr val="lt1"/>
                </a:solidFill>
                <a:latin typeface="Calibri"/>
                <a:cs typeface="Calibri"/>
                <a:sym typeface="Calibri"/>
              </a:rPr>
              <a:t>Frederick Douglass</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99320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34"/>
        <p:cNvGrpSpPr/>
        <p:nvPr/>
      </p:nvGrpSpPr>
      <p:grpSpPr>
        <a:xfrm>
          <a:off x="0" y="0"/>
          <a:ext cx="0" cy="0"/>
          <a:chOff x="0" y="0"/>
          <a:chExt cx="0" cy="0"/>
        </a:xfrm>
      </p:grpSpPr>
      <p:sp>
        <p:nvSpPr>
          <p:cNvPr id="4" name="Title 1">
            <a:extLst>
              <a:ext uri="{FF2B5EF4-FFF2-40B4-BE49-F238E27FC236}">
                <a16:creationId xmlns:a16="http://schemas.microsoft.com/office/drawing/2014/main" id="{9D130ECC-AB47-4D20-909F-67BF20BA9D24}"/>
              </a:ext>
            </a:extLst>
          </p:cNvPr>
          <p:cNvSpPr txBox="1">
            <a:spLocks/>
          </p:cNvSpPr>
          <p:nvPr/>
        </p:nvSpPr>
        <p:spPr>
          <a:xfrm>
            <a:off x="1072462" y="251397"/>
            <a:ext cx="5499847" cy="789037"/>
          </a:xfrm>
          <a:prstGeom prst="rect">
            <a:avLst/>
          </a:prstGeom>
          <a:solidFill>
            <a:srgbClr val="203864"/>
          </a:solidFill>
          <a:effectLst>
            <a:outerShdw blurRad="50800" dist="38100" dir="2700000" algn="tl" rotWithShape="0">
              <a:prstClr val="black">
                <a:alpha val="40000"/>
              </a:prstClr>
            </a:out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n-US" sz="2400" b="1" cap="all" dirty="0">
                <a:solidFill>
                  <a:schemeClr val="bg1"/>
                </a:solidFill>
                <a:latin typeface="Segoe UI Black" panose="020B0A02040204020203" pitchFamily="34" charset="0"/>
                <a:ea typeface="Segoe UI Black" panose="020B0A02040204020203" pitchFamily="34" charset="0"/>
              </a:rPr>
              <a:t>Free Speech and the Abolitionists</a:t>
            </a:r>
          </a:p>
        </p:txBody>
      </p:sp>
      <p:sp>
        <p:nvSpPr>
          <p:cNvPr id="11" name="Rectangle 10">
            <a:extLst>
              <a:ext uri="{FF2B5EF4-FFF2-40B4-BE49-F238E27FC236}">
                <a16:creationId xmlns:a16="http://schemas.microsoft.com/office/drawing/2014/main" id="{4329D4B9-7EF0-44C8-9ADC-E831124282C3}"/>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7E3AFE7-0EA8-48EC-A4AD-B7CC6FAC41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3" name="Rectangle 12">
            <a:extLst>
              <a:ext uri="{FF2B5EF4-FFF2-40B4-BE49-F238E27FC236}">
                <a16:creationId xmlns:a16="http://schemas.microsoft.com/office/drawing/2014/main" id="{4F877F43-5E54-40DC-8398-4506246B1D43}"/>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2F2706EE-40A8-40C0-B920-3B5B02CFED4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
        <p:nvSpPr>
          <p:cNvPr id="2" name="Rectangle 1">
            <a:extLst>
              <a:ext uri="{FF2B5EF4-FFF2-40B4-BE49-F238E27FC236}">
                <a16:creationId xmlns:a16="http://schemas.microsoft.com/office/drawing/2014/main" id="{AE8487F9-70AA-40AC-82DA-5BC4C842E1C4}"/>
              </a:ext>
            </a:extLst>
          </p:cNvPr>
          <p:cNvSpPr/>
          <p:nvPr/>
        </p:nvSpPr>
        <p:spPr>
          <a:xfrm>
            <a:off x="2881501" y="1541727"/>
            <a:ext cx="3907312" cy="1323439"/>
          </a:xfrm>
          <a:prstGeom prst="rect">
            <a:avLst/>
          </a:prstGeom>
        </p:spPr>
        <p:txBody>
          <a:bodyPr wrap="square">
            <a:spAutoFit/>
          </a:bodyPr>
          <a:lstStyle/>
          <a:p>
            <a:r>
              <a:rPr lang="en-US" sz="1600" dirty="0">
                <a:solidFill>
                  <a:srgbClr val="252F66"/>
                </a:solidFill>
                <a:latin typeface="Calibri" panose="020F0502020204030204" pitchFamily="34" charset="0"/>
                <a:cs typeface="Calibri" panose="020F0502020204030204" pitchFamily="34" charset="0"/>
              </a:rPr>
              <a:t>“No right was deemed by the fathers of the Government more sacred than the right of speech. It was in their eyes, as in the eyes of all thoughtful men, the great moral renovator of society and government.”</a:t>
            </a:r>
          </a:p>
        </p:txBody>
      </p:sp>
      <p:pic>
        <p:nvPicPr>
          <p:cNvPr id="3" name="Picture 2">
            <a:extLst>
              <a:ext uri="{FF2B5EF4-FFF2-40B4-BE49-F238E27FC236}">
                <a16:creationId xmlns:a16="http://schemas.microsoft.com/office/drawing/2014/main" id="{A498747E-24B1-40A6-BE34-1B18484765E9}"/>
              </a:ext>
            </a:extLst>
          </p:cNvPr>
          <p:cNvPicPr>
            <a:picLocks noChangeAspect="1"/>
          </p:cNvPicPr>
          <p:nvPr/>
        </p:nvPicPr>
        <p:blipFill rotWithShape="1">
          <a:blip r:embed="rId6"/>
          <a:srcRect t="4817" b="7842"/>
          <a:stretch/>
        </p:blipFill>
        <p:spPr>
          <a:xfrm>
            <a:off x="202336" y="1291273"/>
            <a:ext cx="2531257" cy="3175279"/>
          </a:xfrm>
          <a:prstGeom prst="rect">
            <a:avLst/>
          </a:prstGeom>
        </p:spPr>
      </p:pic>
      <p:sp>
        <p:nvSpPr>
          <p:cNvPr id="10" name="Google Shape;140;p21">
            <a:extLst>
              <a:ext uri="{FF2B5EF4-FFF2-40B4-BE49-F238E27FC236}">
                <a16:creationId xmlns:a16="http://schemas.microsoft.com/office/drawing/2014/main" id="{2AEBF14B-06E9-4AA1-A8B6-D9900E1DD16A}"/>
              </a:ext>
            </a:extLst>
          </p:cNvPr>
          <p:cNvSpPr/>
          <p:nvPr/>
        </p:nvSpPr>
        <p:spPr>
          <a:xfrm>
            <a:off x="29032" y="4318391"/>
            <a:ext cx="178920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chemeClr val="lt1"/>
                </a:solidFill>
                <a:latin typeface="Calibri"/>
                <a:cs typeface="Calibri"/>
                <a:sym typeface="Calibri"/>
              </a:rPr>
              <a:t>Frederick Douglass</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2533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34"/>
        <p:cNvGrpSpPr/>
        <p:nvPr/>
      </p:nvGrpSpPr>
      <p:grpSpPr>
        <a:xfrm>
          <a:off x="0" y="0"/>
          <a:ext cx="0" cy="0"/>
          <a:chOff x="0" y="0"/>
          <a:chExt cx="0" cy="0"/>
        </a:xfrm>
      </p:grpSpPr>
      <p:sp>
        <p:nvSpPr>
          <p:cNvPr id="4" name="Title 1">
            <a:extLst>
              <a:ext uri="{FF2B5EF4-FFF2-40B4-BE49-F238E27FC236}">
                <a16:creationId xmlns:a16="http://schemas.microsoft.com/office/drawing/2014/main" id="{9D130ECC-AB47-4D20-909F-67BF20BA9D24}"/>
              </a:ext>
            </a:extLst>
          </p:cNvPr>
          <p:cNvSpPr txBox="1">
            <a:spLocks/>
          </p:cNvSpPr>
          <p:nvPr/>
        </p:nvSpPr>
        <p:spPr>
          <a:xfrm>
            <a:off x="1072462" y="251397"/>
            <a:ext cx="5499847" cy="789037"/>
          </a:xfrm>
          <a:prstGeom prst="rect">
            <a:avLst/>
          </a:prstGeom>
          <a:solidFill>
            <a:srgbClr val="203864"/>
          </a:solidFill>
          <a:effectLst>
            <a:outerShdw blurRad="50800" dist="38100" dir="2700000" algn="tl" rotWithShape="0">
              <a:prstClr val="black">
                <a:alpha val="40000"/>
              </a:prstClr>
            </a:out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n-US" sz="2400" b="1" cap="all" dirty="0">
                <a:solidFill>
                  <a:schemeClr val="bg1"/>
                </a:solidFill>
                <a:latin typeface="Segoe UI Black" panose="020B0A02040204020203" pitchFamily="34" charset="0"/>
                <a:ea typeface="Segoe UI Black" panose="020B0A02040204020203" pitchFamily="34" charset="0"/>
              </a:rPr>
              <a:t>Free Speech and the Abolitionists</a:t>
            </a:r>
          </a:p>
        </p:txBody>
      </p:sp>
      <p:sp>
        <p:nvSpPr>
          <p:cNvPr id="11" name="Rectangle 10">
            <a:extLst>
              <a:ext uri="{FF2B5EF4-FFF2-40B4-BE49-F238E27FC236}">
                <a16:creationId xmlns:a16="http://schemas.microsoft.com/office/drawing/2014/main" id="{4329D4B9-7EF0-44C8-9ADC-E831124282C3}"/>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7E3AFE7-0EA8-48EC-A4AD-B7CC6FAC41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3" name="Rectangle 12">
            <a:extLst>
              <a:ext uri="{FF2B5EF4-FFF2-40B4-BE49-F238E27FC236}">
                <a16:creationId xmlns:a16="http://schemas.microsoft.com/office/drawing/2014/main" id="{4F877F43-5E54-40DC-8398-4506246B1D43}"/>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2F2706EE-40A8-40C0-B920-3B5B02CFED4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
        <p:nvSpPr>
          <p:cNvPr id="2" name="Rectangle 1">
            <a:extLst>
              <a:ext uri="{FF2B5EF4-FFF2-40B4-BE49-F238E27FC236}">
                <a16:creationId xmlns:a16="http://schemas.microsoft.com/office/drawing/2014/main" id="{AE8487F9-70AA-40AC-82DA-5BC4C842E1C4}"/>
              </a:ext>
            </a:extLst>
          </p:cNvPr>
          <p:cNvSpPr/>
          <p:nvPr/>
        </p:nvSpPr>
        <p:spPr>
          <a:xfrm>
            <a:off x="2881501" y="1541727"/>
            <a:ext cx="3907312" cy="2554545"/>
          </a:xfrm>
          <a:prstGeom prst="rect">
            <a:avLst/>
          </a:prstGeom>
        </p:spPr>
        <p:txBody>
          <a:bodyPr wrap="square">
            <a:spAutoFit/>
          </a:bodyPr>
          <a:lstStyle/>
          <a:p>
            <a:r>
              <a:rPr lang="en-US" sz="1600" dirty="0">
                <a:solidFill>
                  <a:srgbClr val="252F66"/>
                </a:solidFill>
                <a:latin typeface="Calibri" panose="020F0502020204030204" pitchFamily="34" charset="0"/>
                <a:cs typeface="Calibri" panose="020F0502020204030204" pitchFamily="34" charset="0"/>
              </a:rPr>
              <a:t>“Liberty is meaningless where the right to utter one’s thoughts and opinions has ceased to exist. That, of all rights, is the dread of tyrants. It is the right which they first of all strike down. They know its power. Thrones, dominions, principalities, and powers, founded in injustice and wrong, are sure to tremble, if men are allowed to reason of righteousness, temperance, and of a judgment to come in their presence.”</a:t>
            </a:r>
          </a:p>
        </p:txBody>
      </p:sp>
      <p:pic>
        <p:nvPicPr>
          <p:cNvPr id="3" name="Picture 2">
            <a:extLst>
              <a:ext uri="{FF2B5EF4-FFF2-40B4-BE49-F238E27FC236}">
                <a16:creationId xmlns:a16="http://schemas.microsoft.com/office/drawing/2014/main" id="{A498747E-24B1-40A6-BE34-1B18484765E9}"/>
              </a:ext>
            </a:extLst>
          </p:cNvPr>
          <p:cNvPicPr>
            <a:picLocks noChangeAspect="1"/>
          </p:cNvPicPr>
          <p:nvPr/>
        </p:nvPicPr>
        <p:blipFill rotWithShape="1">
          <a:blip r:embed="rId6"/>
          <a:srcRect t="4817" b="7842"/>
          <a:stretch/>
        </p:blipFill>
        <p:spPr>
          <a:xfrm>
            <a:off x="202336" y="1291273"/>
            <a:ext cx="2531257" cy="3175279"/>
          </a:xfrm>
          <a:prstGeom prst="rect">
            <a:avLst/>
          </a:prstGeom>
        </p:spPr>
      </p:pic>
      <p:sp>
        <p:nvSpPr>
          <p:cNvPr id="10" name="Google Shape;140;p21">
            <a:extLst>
              <a:ext uri="{FF2B5EF4-FFF2-40B4-BE49-F238E27FC236}">
                <a16:creationId xmlns:a16="http://schemas.microsoft.com/office/drawing/2014/main" id="{2AEBF14B-06E9-4AA1-A8B6-D9900E1DD16A}"/>
              </a:ext>
            </a:extLst>
          </p:cNvPr>
          <p:cNvSpPr/>
          <p:nvPr/>
        </p:nvSpPr>
        <p:spPr>
          <a:xfrm>
            <a:off x="29032" y="4318391"/>
            <a:ext cx="178920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chemeClr val="lt1"/>
                </a:solidFill>
                <a:latin typeface="Calibri"/>
                <a:cs typeface="Calibri"/>
                <a:sym typeface="Calibri"/>
              </a:rPr>
              <a:t>Frederick Douglass</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64762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34"/>
        <p:cNvGrpSpPr/>
        <p:nvPr/>
      </p:nvGrpSpPr>
      <p:grpSpPr>
        <a:xfrm>
          <a:off x="0" y="0"/>
          <a:ext cx="0" cy="0"/>
          <a:chOff x="0" y="0"/>
          <a:chExt cx="0" cy="0"/>
        </a:xfrm>
      </p:grpSpPr>
      <p:sp>
        <p:nvSpPr>
          <p:cNvPr id="4" name="Title 1">
            <a:extLst>
              <a:ext uri="{FF2B5EF4-FFF2-40B4-BE49-F238E27FC236}">
                <a16:creationId xmlns:a16="http://schemas.microsoft.com/office/drawing/2014/main" id="{9D130ECC-AB47-4D20-909F-67BF20BA9D24}"/>
              </a:ext>
            </a:extLst>
          </p:cNvPr>
          <p:cNvSpPr txBox="1">
            <a:spLocks/>
          </p:cNvSpPr>
          <p:nvPr/>
        </p:nvSpPr>
        <p:spPr>
          <a:xfrm>
            <a:off x="1072462" y="251397"/>
            <a:ext cx="5499847" cy="789037"/>
          </a:xfrm>
          <a:prstGeom prst="rect">
            <a:avLst/>
          </a:prstGeom>
          <a:solidFill>
            <a:srgbClr val="203864"/>
          </a:solidFill>
          <a:effectLst>
            <a:outerShdw blurRad="50800" dist="38100" dir="2700000" algn="tl" rotWithShape="0">
              <a:prstClr val="black">
                <a:alpha val="40000"/>
              </a:prstClr>
            </a:out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n-US" sz="2400" b="1" cap="all" dirty="0">
                <a:solidFill>
                  <a:schemeClr val="bg1"/>
                </a:solidFill>
                <a:latin typeface="Segoe UI Black" panose="020B0A02040204020203" pitchFamily="34" charset="0"/>
                <a:ea typeface="Segoe UI Black" panose="020B0A02040204020203" pitchFamily="34" charset="0"/>
              </a:rPr>
              <a:t>Free Speech and the Abolitionists</a:t>
            </a:r>
          </a:p>
        </p:txBody>
      </p:sp>
      <p:sp>
        <p:nvSpPr>
          <p:cNvPr id="11" name="Rectangle 10">
            <a:extLst>
              <a:ext uri="{FF2B5EF4-FFF2-40B4-BE49-F238E27FC236}">
                <a16:creationId xmlns:a16="http://schemas.microsoft.com/office/drawing/2014/main" id="{4329D4B9-7EF0-44C8-9ADC-E831124282C3}"/>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7E3AFE7-0EA8-48EC-A4AD-B7CC6FAC41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3" name="Rectangle 12">
            <a:extLst>
              <a:ext uri="{FF2B5EF4-FFF2-40B4-BE49-F238E27FC236}">
                <a16:creationId xmlns:a16="http://schemas.microsoft.com/office/drawing/2014/main" id="{4F877F43-5E54-40DC-8398-4506246B1D43}"/>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2F2706EE-40A8-40C0-B920-3B5B02CFED4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
        <p:nvSpPr>
          <p:cNvPr id="2" name="Rectangle 1">
            <a:extLst>
              <a:ext uri="{FF2B5EF4-FFF2-40B4-BE49-F238E27FC236}">
                <a16:creationId xmlns:a16="http://schemas.microsoft.com/office/drawing/2014/main" id="{AE8487F9-70AA-40AC-82DA-5BC4C842E1C4}"/>
              </a:ext>
            </a:extLst>
          </p:cNvPr>
          <p:cNvSpPr/>
          <p:nvPr/>
        </p:nvSpPr>
        <p:spPr>
          <a:xfrm>
            <a:off x="2881501" y="1541727"/>
            <a:ext cx="3907312" cy="1569660"/>
          </a:xfrm>
          <a:prstGeom prst="rect">
            <a:avLst/>
          </a:prstGeom>
        </p:spPr>
        <p:txBody>
          <a:bodyPr wrap="square">
            <a:spAutoFit/>
          </a:bodyPr>
          <a:lstStyle/>
          <a:p>
            <a:r>
              <a:rPr lang="en-US" sz="1600" dirty="0">
                <a:solidFill>
                  <a:srgbClr val="252F66"/>
                </a:solidFill>
                <a:latin typeface="Calibri" panose="020F0502020204030204" pitchFamily="34" charset="0"/>
                <a:cs typeface="Calibri" panose="020F0502020204030204" pitchFamily="34" charset="0"/>
              </a:rPr>
              <a:t>“Slavery cannot tolerate free speech. Five years of its exercise would banish the auction block and break every chain in the South. They will have none of it there, for they have the power. But shall it be so here?”</a:t>
            </a:r>
          </a:p>
        </p:txBody>
      </p:sp>
      <p:pic>
        <p:nvPicPr>
          <p:cNvPr id="3" name="Picture 2">
            <a:extLst>
              <a:ext uri="{FF2B5EF4-FFF2-40B4-BE49-F238E27FC236}">
                <a16:creationId xmlns:a16="http://schemas.microsoft.com/office/drawing/2014/main" id="{A498747E-24B1-40A6-BE34-1B18484765E9}"/>
              </a:ext>
            </a:extLst>
          </p:cNvPr>
          <p:cNvPicPr>
            <a:picLocks noChangeAspect="1"/>
          </p:cNvPicPr>
          <p:nvPr/>
        </p:nvPicPr>
        <p:blipFill rotWithShape="1">
          <a:blip r:embed="rId6"/>
          <a:srcRect t="4817" b="7842"/>
          <a:stretch/>
        </p:blipFill>
        <p:spPr>
          <a:xfrm>
            <a:off x="202336" y="1291273"/>
            <a:ext cx="2531257" cy="3175279"/>
          </a:xfrm>
          <a:prstGeom prst="rect">
            <a:avLst/>
          </a:prstGeom>
        </p:spPr>
      </p:pic>
      <p:sp>
        <p:nvSpPr>
          <p:cNvPr id="10" name="Google Shape;140;p21">
            <a:extLst>
              <a:ext uri="{FF2B5EF4-FFF2-40B4-BE49-F238E27FC236}">
                <a16:creationId xmlns:a16="http://schemas.microsoft.com/office/drawing/2014/main" id="{2AEBF14B-06E9-4AA1-A8B6-D9900E1DD16A}"/>
              </a:ext>
            </a:extLst>
          </p:cNvPr>
          <p:cNvSpPr/>
          <p:nvPr/>
        </p:nvSpPr>
        <p:spPr>
          <a:xfrm>
            <a:off x="29032" y="4318391"/>
            <a:ext cx="178920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chemeClr val="lt1"/>
                </a:solidFill>
                <a:latin typeface="Calibri"/>
                <a:cs typeface="Calibri"/>
                <a:sym typeface="Calibri"/>
              </a:rPr>
              <a:t>Frederick Douglass</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02525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34"/>
        <p:cNvGrpSpPr/>
        <p:nvPr/>
      </p:nvGrpSpPr>
      <p:grpSpPr>
        <a:xfrm>
          <a:off x="0" y="0"/>
          <a:ext cx="0" cy="0"/>
          <a:chOff x="0" y="0"/>
          <a:chExt cx="0" cy="0"/>
        </a:xfrm>
      </p:grpSpPr>
      <p:sp>
        <p:nvSpPr>
          <p:cNvPr id="4" name="Title 1">
            <a:extLst>
              <a:ext uri="{FF2B5EF4-FFF2-40B4-BE49-F238E27FC236}">
                <a16:creationId xmlns:a16="http://schemas.microsoft.com/office/drawing/2014/main" id="{9D130ECC-AB47-4D20-909F-67BF20BA9D24}"/>
              </a:ext>
            </a:extLst>
          </p:cNvPr>
          <p:cNvSpPr txBox="1">
            <a:spLocks/>
          </p:cNvSpPr>
          <p:nvPr/>
        </p:nvSpPr>
        <p:spPr>
          <a:xfrm>
            <a:off x="1072462" y="251397"/>
            <a:ext cx="5499847" cy="789037"/>
          </a:xfrm>
          <a:prstGeom prst="rect">
            <a:avLst/>
          </a:prstGeom>
          <a:solidFill>
            <a:srgbClr val="203864"/>
          </a:solidFill>
          <a:effectLst>
            <a:outerShdw blurRad="50800" dist="38100" dir="2700000" algn="tl" rotWithShape="0">
              <a:prstClr val="black">
                <a:alpha val="40000"/>
              </a:prstClr>
            </a:out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n-US" sz="2400" b="1" cap="all" dirty="0">
                <a:solidFill>
                  <a:schemeClr val="bg1"/>
                </a:solidFill>
                <a:latin typeface="Segoe UI Black" panose="020B0A02040204020203" pitchFamily="34" charset="0"/>
                <a:ea typeface="Segoe UI Black" panose="020B0A02040204020203" pitchFamily="34" charset="0"/>
              </a:rPr>
              <a:t>Free Speech and the Abolitionists</a:t>
            </a:r>
          </a:p>
        </p:txBody>
      </p:sp>
      <p:sp>
        <p:nvSpPr>
          <p:cNvPr id="11" name="Rectangle 10">
            <a:extLst>
              <a:ext uri="{FF2B5EF4-FFF2-40B4-BE49-F238E27FC236}">
                <a16:creationId xmlns:a16="http://schemas.microsoft.com/office/drawing/2014/main" id="{4329D4B9-7EF0-44C8-9ADC-E831124282C3}"/>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7E3AFE7-0EA8-48EC-A4AD-B7CC6FAC41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3" name="Rectangle 12">
            <a:extLst>
              <a:ext uri="{FF2B5EF4-FFF2-40B4-BE49-F238E27FC236}">
                <a16:creationId xmlns:a16="http://schemas.microsoft.com/office/drawing/2014/main" id="{4F877F43-5E54-40DC-8398-4506246B1D43}"/>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2F2706EE-40A8-40C0-B920-3B5B02CFED4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
        <p:nvSpPr>
          <p:cNvPr id="2" name="Rectangle 1">
            <a:extLst>
              <a:ext uri="{FF2B5EF4-FFF2-40B4-BE49-F238E27FC236}">
                <a16:creationId xmlns:a16="http://schemas.microsoft.com/office/drawing/2014/main" id="{AE8487F9-70AA-40AC-82DA-5BC4C842E1C4}"/>
              </a:ext>
            </a:extLst>
          </p:cNvPr>
          <p:cNvSpPr/>
          <p:nvPr/>
        </p:nvSpPr>
        <p:spPr>
          <a:xfrm>
            <a:off x="2881501" y="1541727"/>
            <a:ext cx="3907312" cy="2308324"/>
          </a:xfrm>
          <a:prstGeom prst="rect">
            <a:avLst/>
          </a:prstGeom>
        </p:spPr>
        <p:txBody>
          <a:bodyPr wrap="square">
            <a:spAutoFit/>
          </a:bodyPr>
          <a:lstStyle/>
          <a:p>
            <a:r>
              <a:rPr lang="en-US" sz="1600" dirty="0">
                <a:solidFill>
                  <a:srgbClr val="252F66"/>
                </a:solidFill>
                <a:latin typeface="Calibri" panose="020F0502020204030204" pitchFamily="34" charset="0"/>
                <a:cs typeface="Calibri" panose="020F0502020204030204" pitchFamily="34" charset="0"/>
              </a:rPr>
              <a:t>“Even here in Boston, and among the friends of freedom, we hear two voices: one denouncing the mob that broke up our meeting on Monday as a base and cowardly outrage; and another, deprecating and regretting the holding of such a meeting, by such men, at such a time. We are told that the meeting was ill-timed, and the parties to it unwise.”</a:t>
            </a:r>
          </a:p>
        </p:txBody>
      </p:sp>
      <p:pic>
        <p:nvPicPr>
          <p:cNvPr id="3" name="Picture 2">
            <a:extLst>
              <a:ext uri="{FF2B5EF4-FFF2-40B4-BE49-F238E27FC236}">
                <a16:creationId xmlns:a16="http://schemas.microsoft.com/office/drawing/2014/main" id="{A498747E-24B1-40A6-BE34-1B18484765E9}"/>
              </a:ext>
            </a:extLst>
          </p:cNvPr>
          <p:cNvPicPr>
            <a:picLocks noChangeAspect="1"/>
          </p:cNvPicPr>
          <p:nvPr/>
        </p:nvPicPr>
        <p:blipFill rotWithShape="1">
          <a:blip r:embed="rId6"/>
          <a:srcRect t="4817" b="7842"/>
          <a:stretch/>
        </p:blipFill>
        <p:spPr>
          <a:xfrm>
            <a:off x="202336" y="1291273"/>
            <a:ext cx="2531257" cy="3175279"/>
          </a:xfrm>
          <a:prstGeom prst="rect">
            <a:avLst/>
          </a:prstGeom>
        </p:spPr>
      </p:pic>
      <p:sp>
        <p:nvSpPr>
          <p:cNvPr id="10" name="Google Shape;140;p21">
            <a:extLst>
              <a:ext uri="{FF2B5EF4-FFF2-40B4-BE49-F238E27FC236}">
                <a16:creationId xmlns:a16="http://schemas.microsoft.com/office/drawing/2014/main" id="{2AEBF14B-06E9-4AA1-A8B6-D9900E1DD16A}"/>
              </a:ext>
            </a:extLst>
          </p:cNvPr>
          <p:cNvSpPr/>
          <p:nvPr/>
        </p:nvSpPr>
        <p:spPr>
          <a:xfrm>
            <a:off x="29032" y="4318391"/>
            <a:ext cx="178920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chemeClr val="lt1"/>
                </a:solidFill>
                <a:latin typeface="Calibri"/>
                <a:cs typeface="Calibri"/>
                <a:sym typeface="Calibri"/>
              </a:rPr>
              <a:t>Frederick Douglass</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61616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34"/>
        <p:cNvGrpSpPr/>
        <p:nvPr/>
      </p:nvGrpSpPr>
      <p:grpSpPr>
        <a:xfrm>
          <a:off x="0" y="0"/>
          <a:ext cx="0" cy="0"/>
          <a:chOff x="0" y="0"/>
          <a:chExt cx="0" cy="0"/>
        </a:xfrm>
      </p:grpSpPr>
      <p:sp>
        <p:nvSpPr>
          <p:cNvPr id="4" name="Title 1">
            <a:extLst>
              <a:ext uri="{FF2B5EF4-FFF2-40B4-BE49-F238E27FC236}">
                <a16:creationId xmlns:a16="http://schemas.microsoft.com/office/drawing/2014/main" id="{9D130ECC-AB47-4D20-909F-67BF20BA9D24}"/>
              </a:ext>
            </a:extLst>
          </p:cNvPr>
          <p:cNvSpPr txBox="1">
            <a:spLocks/>
          </p:cNvSpPr>
          <p:nvPr/>
        </p:nvSpPr>
        <p:spPr>
          <a:xfrm>
            <a:off x="1072462" y="251397"/>
            <a:ext cx="5499847" cy="789037"/>
          </a:xfrm>
          <a:prstGeom prst="rect">
            <a:avLst/>
          </a:prstGeom>
          <a:solidFill>
            <a:srgbClr val="203864"/>
          </a:solidFill>
          <a:effectLst>
            <a:outerShdw blurRad="50800" dist="38100" dir="2700000" algn="tl" rotWithShape="0">
              <a:prstClr val="black">
                <a:alpha val="40000"/>
              </a:prstClr>
            </a:out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n-US" sz="2400" b="1" cap="all" dirty="0">
                <a:solidFill>
                  <a:schemeClr val="bg1"/>
                </a:solidFill>
                <a:latin typeface="Segoe UI Black" panose="020B0A02040204020203" pitchFamily="34" charset="0"/>
                <a:ea typeface="Segoe UI Black" panose="020B0A02040204020203" pitchFamily="34" charset="0"/>
              </a:rPr>
              <a:t>Free Speech and the Abolitionists</a:t>
            </a:r>
          </a:p>
        </p:txBody>
      </p:sp>
      <p:sp>
        <p:nvSpPr>
          <p:cNvPr id="11" name="Rectangle 10">
            <a:extLst>
              <a:ext uri="{FF2B5EF4-FFF2-40B4-BE49-F238E27FC236}">
                <a16:creationId xmlns:a16="http://schemas.microsoft.com/office/drawing/2014/main" id="{4329D4B9-7EF0-44C8-9ADC-E831124282C3}"/>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7E3AFE7-0EA8-48EC-A4AD-B7CC6FAC41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3" name="Rectangle 12">
            <a:extLst>
              <a:ext uri="{FF2B5EF4-FFF2-40B4-BE49-F238E27FC236}">
                <a16:creationId xmlns:a16="http://schemas.microsoft.com/office/drawing/2014/main" id="{4F877F43-5E54-40DC-8398-4506246B1D43}"/>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2F2706EE-40A8-40C0-B920-3B5B02CFED4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
        <p:nvSpPr>
          <p:cNvPr id="2" name="Rectangle 1">
            <a:extLst>
              <a:ext uri="{FF2B5EF4-FFF2-40B4-BE49-F238E27FC236}">
                <a16:creationId xmlns:a16="http://schemas.microsoft.com/office/drawing/2014/main" id="{AE8487F9-70AA-40AC-82DA-5BC4C842E1C4}"/>
              </a:ext>
            </a:extLst>
          </p:cNvPr>
          <p:cNvSpPr/>
          <p:nvPr/>
        </p:nvSpPr>
        <p:spPr>
          <a:xfrm>
            <a:off x="2881501" y="1291273"/>
            <a:ext cx="3907312" cy="3323987"/>
          </a:xfrm>
          <a:prstGeom prst="rect">
            <a:avLst/>
          </a:prstGeom>
        </p:spPr>
        <p:txBody>
          <a:bodyPr wrap="square">
            <a:spAutoFit/>
          </a:bodyPr>
          <a:lstStyle/>
          <a:p>
            <a:r>
              <a:rPr lang="en-US" dirty="0">
                <a:solidFill>
                  <a:srgbClr val="252F66"/>
                </a:solidFill>
                <a:latin typeface="Calibri" panose="020F0502020204030204" pitchFamily="34" charset="0"/>
                <a:cs typeface="Calibri" panose="020F0502020204030204" pitchFamily="34" charset="0"/>
              </a:rPr>
              <a:t>“Why, what is the matter with us? Are we going to palliate and excuse a palpable and flagrant outrage on the right of speech, by implying that only a particular description of persons should exercise that right? Are we, at such a time, when a great principle has been struck down, to quench the moral indignation which the deed excites, by casting reflections upon those on whose persons the outrage has been committed? After all the arguments for liberty to which Boston has listened for more than a quarter of a century, has she yet to learn that the time to assert a right is the time when the right itself is called in question, and that the men of all others to assert it are the men to whom the right has been denied?”</a:t>
            </a:r>
          </a:p>
        </p:txBody>
      </p:sp>
      <p:pic>
        <p:nvPicPr>
          <p:cNvPr id="3" name="Picture 2">
            <a:extLst>
              <a:ext uri="{FF2B5EF4-FFF2-40B4-BE49-F238E27FC236}">
                <a16:creationId xmlns:a16="http://schemas.microsoft.com/office/drawing/2014/main" id="{A498747E-24B1-40A6-BE34-1B18484765E9}"/>
              </a:ext>
            </a:extLst>
          </p:cNvPr>
          <p:cNvPicPr>
            <a:picLocks noChangeAspect="1"/>
          </p:cNvPicPr>
          <p:nvPr/>
        </p:nvPicPr>
        <p:blipFill rotWithShape="1">
          <a:blip r:embed="rId6"/>
          <a:srcRect t="4817" b="7842"/>
          <a:stretch/>
        </p:blipFill>
        <p:spPr>
          <a:xfrm>
            <a:off x="202336" y="1291273"/>
            <a:ext cx="2531257" cy="3175279"/>
          </a:xfrm>
          <a:prstGeom prst="rect">
            <a:avLst/>
          </a:prstGeom>
        </p:spPr>
      </p:pic>
      <p:sp>
        <p:nvSpPr>
          <p:cNvPr id="10" name="Google Shape;140;p21">
            <a:extLst>
              <a:ext uri="{FF2B5EF4-FFF2-40B4-BE49-F238E27FC236}">
                <a16:creationId xmlns:a16="http://schemas.microsoft.com/office/drawing/2014/main" id="{2AEBF14B-06E9-4AA1-A8B6-D9900E1DD16A}"/>
              </a:ext>
            </a:extLst>
          </p:cNvPr>
          <p:cNvSpPr/>
          <p:nvPr/>
        </p:nvSpPr>
        <p:spPr>
          <a:xfrm>
            <a:off x="29032" y="4318391"/>
            <a:ext cx="178920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chemeClr val="lt1"/>
                </a:solidFill>
                <a:latin typeface="Calibri"/>
                <a:cs typeface="Calibri"/>
                <a:sym typeface="Calibri"/>
              </a:rPr>
              <a:t>Frederick Douglass</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54162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34"/>
        <p:cNvGrpSpPr/>
        <p:nvPr/>
      </p:nvGrpSpPr>
      <p:grpSpPr>
        <a:xfrm>
          <a:off x="0" y="0"/>
          <a:ext cx="0" cy="0"/>
          <a:chOff x="0" y="0"/>
          <a:chExt cx="0" cy="0"/>
        </a:xfrm>
      </p:grpSpPr>
      <p:sp>
        <p:nvSpPr>
          <p:cNvPr id="4" name="Title 1">
            <a:extLst>
              <a:ext uri="{FF2B5EF4-FFF2-40B4-BE49-F238E27FC236}">
                <a16:creationId xmlns:a16="http://schemas.microsoft.com/office/drawing/2014/main" id="{9D130ECC-AB47-4D20-909F-67BF20BA9D24}"/>
              </a:ext>
            </a:extLst>
          </p:cNvPr>
          <p:cNvSpPr txBox="1">
            <a:spLocks/>
          </p:cNvSpPr>
          <p:nvPr/>
        </p:nvSpPr>
        <p:spPr>
          <a:xfrm>
            <a:off x="1072462" y="251397"/>
            <a:ext cx="5499847" cy="789037"/>
          </a:xfrm>
          <a:prstGeom prst="rect">
            <a:avLst/>
          </a:prstGeom>
          <a:solidFill>
            <a:srgbClr val="203864"/>
          </a:solidFill>
          <a:effectLst>
            <a:outerShdw blurRad="50800" dist="38100" dir="2700000" algn="tl" rotWithShape="0">
              <a:prstClr val="black">
                <a:alpha val="40000"/>
              </a:prstClr>
            </a:out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n-US" sz="2400" b="1" cap="all" dirty="0">
                <a:solidFill>
                  <a:schemeClr val="bg1"/>
                </a:solidFill>
                <a:latin typeface="Segoe UI Black" panose="020B0A02040204020203" pitchFamily="34" charset="0"/>
                <a:ea typeface="Segoe UI Black" panose="020B0A02040204020203" pitchFamily="34" charset="0"/>
              </a:rPr>
              <a:t>Free Speech and the Abolitionists</a:t>
            </a:r>
          </a:p>
        </p:txBody>
      </p:sp>
      <p:sp>
        <p:nvSpPr>
          <p:cNvPr id="11" name="Rectangle 10">
            <a:extLst>
              <a:ext uri="{FF2B5EF4-FFF2-40B4-BE49-F238E27FC236}">
                <a16:creationId xmlns:a16="http://schemas.microsoft.com/office/drawing/2014/main" id="{4329D4B9-7EF0-44C8-9ADC-E831124282C3}"/>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7E3AFE7-0EA8-48EC-A4AD-B7CC6FAC41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3" name="Rectangle 12">
            <a:extLst>
              <a:ext uri="{FF2B5EF4-FFF2-40B4-BE49-F238E27FC236}">
                <a16:creationId xmlns:a16="http://schemas.microsoft.com/office/drawing/2014/main" id="{4F877F43-5E54-40DC-8398-4506246B1D43}"/>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2F2706EE-40A8-40C0-B920-3B5B02CFED4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
        <p:nvSpPr>
          <p:cNvPr id="2" name="Rectangle 1">
            <a:extLst>
              <a:ext uri="{FF2B5EF4-FFF2-40B4-BE49-F238E27FC236}">
                <a16:creationId xmlns:a16="http://schemas.microsoft.com/office/drawing/2014/main" id="{AE8487F9-70AA-40AC-82DA-5BC4C842E1C4}"/>
              </a:ext>
            </a:extLst>
          </p:cNvPr>
          <p:cNvSpPr/>
          <p:nvPr/>
        </p:nvSpPr>
        <p:spPr>
          <a:xfrm>
            <a:off x="2881501" y="1291273"/>
            <a:ext cx="3907312" cy="2893100"/>
          </a:xfrm>
          <a:prstGeom prst="rect">
            <a:avLst/>
          </a:prstGeom>
        </p:spPr>
        <p:txBody>
          <a:bodyPr wrap="square">
            <a:spAutoFit/>
          </a:bodyPr>
          <a:lstStyle/>
          <a:p>
            <a:r>
              <a:rPr lang="en-US" dirty="0">
                <a:solidFill>
                  <a:srgbClr val="252F66"/>
                </a:solidFill>
                <a:latin typeface="Calibri" panose="020F0502020204030204" pitchFamily="34" charset="0"/>
                <a:cs typeface="Calibri" panose="020F0502020204030204" pitchFamily="34" charset="0"/>
              </a:rPr>
              <a:t>“It would be no vindication of the right of speech to prove that certain gentlemen of great distinction, eminent for their learning and ability, are allowed to freely express their opinions on all subjects – including the subject of slavery. Such a vindication would need, itself, to be vindicated. It would add insult to injury. Not even an old-fashioned abolition meeting could vindicate that right in Boston just now. There can be no right of speech where any man, however lifted up, or however humble, however young, or however old, is overawed by force, and compelled to suppress his honest sentiments.”</a:t>
            </a:r>
          </a:p>
        </p:txBody>
      </p:sp>
      <p:pic>
        <p:nvPicPr>
          <p:cNvPr id="3" name="Picture 2">
            <a:extLst>
              <a:ext uri="{FF2B5EF4-FFF2-40B4-BE49-F238E27FC236}">
                <a16:creationId xmlns:a16="http://schemas.microsoft.com/office/drawing/2014/main" id="{A498747E-24B1-40A6-BE34-1B18484765E9}"/>
              </a:ext>
            </a:extLst>
          </p:cNvPr>
          <p:cNvPicPr>
            <a:picLocks noChangeAspect="1"/>
          </p:cNvPicPr>
          <p:nvPr/>
        </p:nvPicPr>
        <p:blipFill rotWithShape="1">
          <a:blip r:embed="rId6"/>
          <a:srcRect t="4817" b="7842"/>
          <a:stretch/>
        </p:blipFill>
        <p:spPr>
          <a:xfrm>
            <a:off x="202336" y="1291273"/>
            <a:ext cx="2531257" cy="3175279"/>
          </a:xfrm>
          <a:prstGeom prst="rect">
            <a:avLst/>
          </a:prstGeom>
        </p:spPr>
      </p:pic>
      <p:sp>
        <p:nvSpPr>
          <p:cNvPr id="10" name="Google Shape;140;p21">
            <a:extLst>
              <a:ext uri="{FF2B5EF4-FFF2-40B4-BE49-F238E27FC236}">
                <a16:creationId xmlns:a16="http://schemas.microsoft.com/office/drawing/2014/main" id="{2AEBF14B-06E9-4AA1-A8B6-D9900E1DD16A}"/>
              </a:ext>
            </a:extLst>
          </p:cNvPr>
          <p:cNvSpPr/>
          <p:nvPr/>
        </p:nvSpPr>
        <p:spPr>
          <a:xfrm>
            <a:off x="29032" y="4318391"/>
            <a:ext cx="178920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chemeClr val="lt1"/>
                </a:solidFill>
                <a:latin typeface="Calibri"/>
                <a:cs typeface="Calibri"/>
                <a:sym typeface="Calibri"/>
              </a:rPr>
              <a:t>Frederick Douglass</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77505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61"/>
        <p:cNvGrpSpPr/>
        <p:nvPr/>
      </p:nvGrpSpPr>
      <p:grpSpPr>
        <a:xfrm>
          <a:off x="0" y="0"/>
          <a:ext cx="0" cy="0"/>
          <a:chOff x="0" y="0"/>
          <a:chExt cx="0" cy="0"/>
        </a:xfrm>
      </p:grpSpPr>
      <p:sp>
        <p:nvSpPr>
          <p:cNvPr id="62" name="Google Shape;62;p14"/>
          <p:cNvSpPr/>
          <p:nvPr/>
        </p:nvSpPr>
        <p:spPr>
          <a:xfrm>
            <a:off x="242716" y="1338599"/>
            <a:ext cx="6762600" cy="2977500"/>
          </a:xfrm>
          <a:prstGeom prst="rect">
            <a:avLst/>
          </a:prstGeom>
          <a:noFill/>
          <a:ln>
            <a:noFill/>
          </a:ln>
        </p:spPr>
        <p:txBody>
          <a:bodyPr spcFirstLastPara="1" wrap="square" lIns="68575" tIns="34275" rIns="68575" bIns="34275" anchor="t" anchorCtr="0">
            <a:noAutofit/>
          </a:bodyPr>
          <a:lstStyle/>
          <a:p>
            <a:pPr marL="342900" marR="0" lvl="0" indent="-336550" algn="l" rtl="0">
              <a:lnSpc>
                <a:spcPct val="100000"/>
              </a:lnSpc>
              <a:spcBef>
                <a:spcPts val="0"/>
              </a:spcBef>
              <a:spcAft>
                <a:spcPts val="0"/>
              </a:spcAft>
              <a:buClr>
                <a:srgbClr val="1F3864"/>
              </a:buClr>
              <a:buSzPts val="2100"/>
              <a:buFont typeface="Arial"/>
              <a:buChar char="•"/>
            </a:pPr>
            <a:endParaRPr sz="1100" b="0" i="0" u="none" strike="noStrike" cap="none" dirty="0">
              <a:solidFill>
                <a:srgbClr val="000000"/>
              </a:solidFill>
              <a:latin typeface="Arial"/>
              <a:ea typeface="Arial"/>
              <a:cs typeface="Arial"/>
              <a:sym typeface="Arial"/>
            </a:endParaRPr>
          </a:p>
        </p:txBody>
      </p:sp>
      <p:sp>
        <p:nvSpPr>
          <p:cNvPr id="63" name="Google Shape;63;p14"/>
          <p:cNvSpPr/>
          <p:nvPr/>
        </p:nvSpPr>
        <p:spPr>
          <a:xfrm>
            <a:off x="242716" y="208119"/>
            <a:ext cx="4589700" cy="518022"/>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200" b="1" i="0" u="none" strike="noStrike" cap="all" dirty="0">
                <a:solidFill>
                  <a:schemeClr val="lt1"/>
                </a:solidFill>
                <a:latin typeface="Segoe UI Black" panose="020B0A02040204020203" pitchFamily="34" charset="0"/>
                <a:ea typeface="Segoe UI Black" panose="020B0A02040204020203" pitchFamily="34" charset="0"/>
                <a:cs typeface="Calibri"/>
                <a:sym typeface="Calibri"/>
              </a:rPr>
              <a:t>Big Idea</a:t>
            </a:r>
            <a:endParaRPr sz="1050" b="0" i="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sp>
        <p:nvSpPr>
          <p:cNvPr id="2" name="Rectangle 1">
            <a:extLst>
              <a:ext uri="{FF2B5EF4-FFF2-40B4-BE49-F238E27FC236}">
                <a16:creationId xmlns:a16="http://schemas.microsoft.com/office/drawing/2014/main" id="{A541572D-4E83-44EC-8628-9CEAB7AC9217}"/>
              </a:ext>
            </a:extLst>
          </p:cNvPr>
          <p:cNvSpPr/>
          <p:nvPr/>
        </p:nvSpPr>
        <p:spPr>
          <a:xfrm>
            <a:off x="190267" y="827401"/>
            <a:ext cx="6430980" cy="3785652"/>
          </a:xfrm>
          <a:prstGeom prst="rect">
            <a:avLst/>
          </a:prstGeom>
        </p:spPr>
        <p:txBody>
          <a:bodyPr wrap="square">
            <a:spAutoFit/>
          </a:bodyPr>
          <a:lstStyle/>
          <a:p>
            <a:r>
              <a:rPr lang="en-US" sz="2000" dirty="0">
                <a:solidFill>
                  <a:srgbClr val="002060"/>
                </a:solidFill>
                <a:latin typeface="Calibri" panose="020F0502020204030204" pitchFamily="34" charset="0"/>
                <a:cs typeface="Calibri" panose="020F0502020204030204" pitchFamily="34" charset="0"/>
              </a:rPr>
              <a:t>Today, the Supreme Court protects free speech rights more strongly than at any time in our nation’s history—and American free speech protections are among the strongest in the world. Generally speaking, the government may not jail, fine, or punish people or organizations based on what they say or write, and the Court protects speech unless it is likely to cause immediate lawless action. (A standard rarely met in practice.) At the same time, there are certain contexts when the government has more leeway to regulate speech—for instance, with low-value speech like defamation or when speakers (like public school students) have a special relationship with the government.</a:t>
            </a:r>
          </a:p>
        </p:txBody>
      </p:sp>
      <p:sp>
        <p:nvSpPr>
          <p:cNvPr id="17" name="Rectangle 16">
            <a:extLst>
              <a:ext uri="{FF2B5EF4-FFF2-40B4-BE49-F238E27FC236}">
                <a16:creationId xmlns:a16="http://schemas.microsoft.com/office/drawing/2014/main" id="{6406280F-39A7-46C4-A207-C8C39F443C5D}"/>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5CFE897-893E-4DBC-8CD9-B33E65009D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9" name="Rectangle 18">
            <a:extLst>
              <a:ext uri="{FF2B5EF4-FFF2-40B4-BE49-F238E27FC236}">
                <a16:creationId xmlns:a16="http://schemas.microsoft.com/office/drawing/2014/main" id="{4DF45EE1-AABA-42DE-B39D-7DBCD8CB2EC8}"/>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a:extLst>
              <a:ext uri="{FF2B5EF4-FFF2-40B4-BE49-F238E27FC236}">
                <a16:creationId xmlns:a16="http://schemas.microsoft.com/office/drawing/2014/main" id="{2E3BB4C4-74E0-4D52-9967-EB03D95C521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367486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34"/>
        <p:cNvGrpSpPr/>
        <p:nvPr/>
      </p:nvGrpSpPr>
      <p:grpSpPr>
        <a:xfrm>
          <a:off x="0" y="0"/>
          <a:ext cx="0" cy="0"/>
          <a:chOff x="0" y="0"/>
          <a:chExt cx="0" cy="0"/>
        </a:xfrm>
      </p:grpSpPr>
      <p:sp>
        <p:nvSpPr>
          <p:cNvPr id="4" name="Title 1">
            <a:extLst>
              <a:ext uri="{FF2B5EF4-FFF2-40B4-BE49-F238E27FC236}">
                <a16:creationId xmlns:a16="http://schemas.microsoft.com/office/drawing/2014/main" id="{9D130ECC-AB47-4D20-909F-67BF20BA9D24}"/>
              </a:ext>
            </a:extLst>
          </p:cNvPr>
          <p:cNvSpPr txBox="1">
            <a:spLocks/>
          </p:cNvSpPr>
          <p:nvPr/>
        </p:nvSpPr>
        <p:spPr>
          <a:xfrm>
            <a:off x="1072462" y="251397"/>
            <a:ext cx="5499847" cy="789037"/>
          </a:xfrm>
          <a:prstGeom prst="rect">
            <a:avLst/>
          </a:prstGeom>
          <a:solidFill>
            <a:srgbClr val="203864"/>
          </a:solidFill>
          <a:effectLst>
            <a:outerShdw blurRad="50800" dist="38100" dir="2700000" algn="tl" rotWithShape="0">
              <a:prstClr val="black">
                <a:alpha val="40000"/>
              </a:prstClr>
            </a:out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n-US" sz="2400" b="1" cap="all" dirty="0">
                <a:solidFill>
                  <a:schemeClr val="bg1"/>
                </a:solidFill>
                <a:latin typeface="Segoe UI Black" panose="020B0A02040204020203" pitchFamily="34" charset="0"/>
                <a:ea typeface="Segoe UI Black" panose="020B0A02040204020203" pitchFamily="34" charset="0"/>
              </a:rPr>
              <a:t>Free Speech and the Abolitionists</a:t>
            </a:r>
          </a:p>
        </p:txBody>
      </p:sp>
      <p:sp>
        <p:nvSpPr>
          <p:cNvPr id="11" name="Rectangle 10">
            <a:extLst>
              <a:ext uri="{FF2B5EF4-FFF2-40B4-BE49-F238E27FC236}">
                <a16:creationId xmlns:a16="http://schemas.microsoft.com/office/drawing/2014/main" id="{4329D4B9-7EF0-44C8-9ADC-E831124282C3}"/>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7E3AFE7-0EA8-48EC-A4AD-B7CC6FAC41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3" name="Rectangle 12">
            <a:extLst>
              <a:ext uri="{FF2B5EF4-FFF2-40B4-BE49-F238E27FC236}">
                <a16:creationId xmlns:a16="http://schemas.microsoft.com/office/drawing/2014/main" id="{4F877F43-5E54-40DC-8398-4506246B1D43}"/>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2F2706EE-40A8-40C0-B920-3B5B02CFED4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
        <p:nvSpPr>
          <p:cNvPr id="2" name="Rectangle 1">
            <a:extLst>
              <a:ext uri="{FF2B5EF4-FFF2-40B4-BE49-F238E27FC236}">
                <a16:creationId xmlns:a16="http://schemas.microsoft.com/office/drawing/2014/main" id="{AE8487F9-70AA-40AC-82DA-5BC4C842E1C4}"/>
              </a:ext>
            </a:extLst>
          </p:cNvPr>
          <p:cNvSpPr/>
          <p:nvPr/>
        </p:nvSpPr>
        <p:spPr>
          <a:xfrm>
            <a:off x="2895668" y="1846730"/>
            <a:ext cx="3907312" cy="1569660"/>
          </a:xfrm>
          <a:prstGeom prst="rect">
            <a:avLst/>
          </a:prstGeom>
        </p:spPr>
        <p:txBody>
          <a:bodyPr wrap="square">
            <a:spAutoFit/>
          </a:bodyPr>
          <a:lstStyle/>
          <a:p>
            <a:r>
              <a:rPr lang="en-US" sz="1600" dirty="0">
                <a:solidFill>
                  <a:srgbClr val="252F66"/>
                </a:solidFill>
                <a:latin typeface="Calibri" panose="020F0502020204030204" pitchFamily="34" charset="0"/>
                <a:cs typeface="Calibri" panose="020F0502020204030204" pitchFamily="34" charset="0"/>
              </a:rPr>
              <a:t>“Equally clear is the right to hear. To suppress free speech is a double wrong. It violates the rights of the hearer as well as those of the speaker. It is just as criminal to rob a man of his right to speak and hear as it would be to rob him of his money.”</a:t>
            </a:r>
          </a:p>
        </p:txBody>
      </p:sp>
      <p:pic>
        <p:nvPicPr>
          <p:cNvPr id="3" name="Picture 2">
            <a:extLst>
              <a:ext uri="{FF2B5EF4-FFF2-40B4-BE49-F238E27FC236}">
                <a16:creationId xmlns:a16="http://schemas.microsoft.com/office/drawing/2014/main" id="{A498747E-24B1-40A6-BE34-1B18484765E9}"/>
              </a:ext>
            </a:extLst>
          </p:cNvPr>
          <p:cNvPicPr>
            <a:picLocks noChangeAspect="1"/>
          </p:cNvPicPr>
          <p:nvPr/>
        </p:nvPicPr>
        <p:blipFill rotWithShape="1">
          <a:blip r:embed="rId6"/>
          <a:srcRect t="4817" b="7842"/>
          <a:stretch/>
        </p:blipFill>
        <p:spPr>
          <a:xfrm>
            <a:off x="202336" y="1291273"/>
            <a:ext cx="2531257" cy="3175279"/>
          </a:xfrm>
          <a:prstGeom prst="rect">
            <a:avLst/>
          </a:prstGeom>
        </p:spPr>
      </p:pic>
      <p:sp>
        <p:nvSpPr>
          <p:cNvPr id="10" name="Google Shape;140;p21">
            <a:extLst>
              <a:ext uri="{FF2B5EF4-FFF2-40B4-BE49-F238E27FC236}">
                <a16:creationId xmlns:a16="http://schemas.microsoft.com/office/drawing/2014/main" id="{2AEBF14B-06E9-4AA1-A8B6-D9900E1DD16A}"/>
              </a:ext>
            </a:extLst>
          </p:cNvPr>
          <p:cNvSpPr/>
          <p:nvPr/>
        </p:nvSpPr>
        <p:spPr>
          <a:xfrm>
            <a:off x="29032" y="4318391"/>
            <a:ext cx="178920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chemeClr val="lt1"/>
                </a:solidFill>
                <a:latin typeface="Calibri"/>
                <a:cs typeface="Calibri"/>
                <a:sym typeface="Calibri"/>
              </a:rPr>
              <a:t>Frederick Douglass</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25725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34"/>
        <p:cNvGrpSpPr/>
        <p:nvPr/>
      </p:nvGrpSpPr>
      <p:grpSpPr>
        <a:xfrm>
          <a:off x="0" y="0"/>
          <a:ext cx="0" cy="0"/>
          <a:chOff x="0" y="0"/>
          <a:chExt cx="0" cy="0"/>
        </a:xfrm>
      </p:grpSpPr>
      <p:sp>
        <p:nvSpPr>
          <p:cNvPr id="4" name="Title 1">
            <a:extLst>
              <a:ext uri="{FF2B5EF4-FFF2-40B4-BE49-F238E27FC236}">
                <a16:creationId xmlns:a16="http://schemas.microsoft.com/office/drawing/2014/main" id="{9D130ECC-AB47-4D20-909F-67BF20BA9D24}"/>
              </a:ext>
            </a:extLst>
          </p:cNvPr>
          <p:cNvSpPr txBox="1">
            <a:spLocks/>
          </p:cNvSpPr>
          <p:nvPr/>
        </p:nvSpPr>
        <p:spPr>
          <a:xfrm>
            <a:off x="1072462" y="251397"/>
            <a:ext cx="5499847" cy="789037"/>
          </a:xfrm>
          <a:prstGeom prst="rect">
            <a:avLst/>
          </a:prstGeom>
          <a:solidFill>
            <a:srgbClr val="203864"/>
          </a:solidFill>
          <a:effectLst>
            <a:outerShdw blurRad="50800" dist="38100" dir="2700000" algn="tl" rotWithShape="0">
              <a:prstClr val="black">
                <a:alpha val="40000"/>
              </a:prstClr>
            </a:out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n-US" sz="2400" b="1" cap="all" dirty="0">
                <a:solidFill>
                  <a:schemeClr val="bg1"/>
                </a:solidFill>
                <a:latin typeface="Segoe UI Black" panose="020B0A02040204020203" pitchFamily="34" charset="0"/>
                <a:ea typeface="Segoe UI Black" panose="020B0A02040204020203" pitchFamily="34" charset="0"/>
              </a:rPr>
              <a:t>Free Speech and the Abolitionists</a:t>
            </a:r>
          </a:p>
        </p:txBody>
      </p:sp>
      <p:sp>
        <p:nvSpPr>
          <p:cNvPr id="11" name="Rectangle 10">
            <a:extLst>
              <a:ext uri="{FF2B5EF4-FFF2-40B4-BE49-F238E27FC236}">
                <a16:creationId xmlns:a16="http://schemas.microsoft.com/office/drawing/2014/main" id="{4329D4B9-7EF0-44C8-9ADC-E831124282C3}"/>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7E3AFE7-0EA8-48EC-A4AD-B7CC6FAC41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3" name="Rectangle 12">
            <a:extLst>
              <a:ext uri="{FF2B5EF4-FFF2-40B4-BE49-F238E27FC236}">
                <a16:creationId xmlns:a16="http://schemas.microsoft.com/office/drawing/2014/main" id="{4F877F43-5E54-40DC-8398-4506246B1D43}"/>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2F2706EE-40A8-40C0-B920-3B5B02CFED4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
        <p:nvSpPr>
          <p:cNvPr id="2" name="Rectangle 1">
            <a:extLst>
              <a:ext uri="{FF2B5EF4-FFF2-40B4-BE49-F238E27FC236}">
                <a16:creationId xmlns:a16="http://schemas.microsoft.com/office/drawing/2014/main" id="{AE8487F9-70AA-40AC-82DA-5BC4C842E1C4}"/>
              </a:ext>
            </a:extLst>
          </p:cNvPr>
          <p:cNvSpPr/>
          <p:nvPr/>
        </p:nvSpPr>
        <p:spPr>
          <a:xfrm>
            <a:off x="2851541" y="1291273"/>
            <a:ext cx="3907312" cy="3323987"/>
          </a:xfrm>
          <a:prstGeom prst="rect">
            <a:avLst/>
          </a:prstGeom>
        </p:spPr>
        <p:txBody>
          <a:bodyPr wrap="square">
            <a:spAutoFit/>
          </a:bodyPr>
          <a:lstStyle/>
          <a:p>
            <a:r>
              <a:rPr lang="en-US" dirty="0">
                <a:solidFill>
                  <a:srgbClr val="252F66"/>
                </a:solidFill>
                <a:latin typeface="Calibri" panose="020F0502020204030204" pitchFamily="34" charset="0"/>
                <a:cs typeface="Calibri" panose="020F0502020204030204" pitchFamily="34" charset="0"/>
              </a:rPr>
              <a:t>“I have no doubt that Boston will vindicate this right. But in order to do so, there must be no concessions to the enemy. When a man is allowed to speak because he is rich and powerful, it aggravates the crime of denying the right to the poor and humble.”</a:t>
            </a:r>
          </a:p>
          <a:p>
            <a:endParaRPr lang="en-US" dirty="0">
              <a:solidFill>
                <a:srgbClr val="252F66"/>
              </a:solidFill>
              <a:latin typeface="Calibri" panose="020F0502020204030204" pitchFamily="34" charset="0"/>
              <a:cs typeface="Calibri" panose="020F0502020204030204" pitchFamily="34" charset="0"/>
            </a:endParaRPr>
          </a:p>
          <a:p>
            <a:r>
              <a:rPr lang="en-US" dirty="0">
                <a:solidFill>
                  <a:srgbClr val="252F66"/>
                </a:solidFill>
                <a:latin typeface="Calibri" panose="020F0502020204030204" pitchFamily="34" charset="0"/>
                <a:cs typeface="Calibri" panose="020F0502020204030204" pitchFamily="34" charset="0"/>
              </a:rPr>
              <a:t>“The principle must rest upon its own proper basis. And until the right is accorded to the humblest as freely as to the most exalted citizen, the government of Boston is but an empty name, and its freedom a mockery. A man’s right to speak does not depend upon where he was born or upon his color. The simple quality of manhood is the solid basis of the right – and there let it rest forever.”</a:t>
            </a:r>
          </a:p>
        </p:txBody>
      </p:sp>
      <p:pic>
        <p:nvPicPr>
          <p:cNvPr id="3" name="Picture 2">
            <a:extLst>
              <a:ext uri="{FF2B5EF4-FFF2-40B4-BE49-F238E27FC236}">
                <a16:creationId xmlns:a16="http://schemas.microsoft.com/office/drawing/2014/main" id="{A498747E-24B1-40A6-BE34-1B18484765E9}"/>
              </a:ext>
            </a:extLst>
          </p:cNvPr>
          <p:cNvPicPr>
            <a:picLocks noChangeAspect="1"/>
          </p:cNvPicPr>
          <p:nvPr/>
        </p:nvPicPr>
        <p:blipFill rotWithShape="1">
          <a:blip r:embed="rId6"/>
          <a:srcRect t="4817" b="7842"/>
          <a:stretch/>
        </p:blipFill>
        <p:spPr>
          <a:xfrm>
            <a:off x="202336" y="1291273"/>
            <a:ext cx="2531257" cy="3175279"/>
          </a:xfrm>
          <a:prstGeom prst="rect">
            <a:avLst/>
          </a:prstGeom>
        </p:spPr>
      </p:pic>
      <p:sp>
        <p:nvSpPr>
          <p:cNvPr id="10" name="Google Shape;140;p21">
            <a:extLst>
              <a:ext uri="{FF2B5EF4-FFF2-40B4-BE49-F238E27FC236}">
                <a16:creationId xmlns:a16="http://schemas.microsoft.com/office/drawing/2014/main" id="{2AEBF14B-06E9-4AA1-A8B6-D9900E1DD16A}"/>
              </a:ext>
            </a:extLst>
          </p:cNvPr>
          <p:cNvSpPr/>
          <p:nvPr/>
        </p:nvSpPr>
        <p:spPr>
          <a:xfrm>
            <a:off x="29032" y="4318391"/>
            <a:ext cx="178920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chemeClr val="lt1"/>
                </a:solidFill>
                <a:latin typeface="Calibri"/>
                <a:cs typeface="Calibri"/>
                <a:sym typeface="Calibri"/>
              </a:rPr>
              <a:t>Frederick Douglass</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09825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34"/>
        <p:cNvGrpSpPr/>
        <p:nvPr/>
      </p:nvGrpSpPr>
      <p:grpSpPr>
        <a:xfrm>
          <a:off x="0" y="0"/>
          <a:ext cx="0" cy="0"/>
          <a:chOff x="0" y="0"/>
          <a:chExt cx="0" cy="0"/>
        </a:xfrm>
      </p:grpSpPr>
      <p:sp>
        <p:nvSpPr>
          <p:cNvPr id="4" name="Title 1">
            <a:extLst>
              <a:ext uri="{FF2B5EF4-FFF2-40B4-BE49-F238E27FC236}">
                <a16:creationId xmlns:a16="http://schemas.microsoft.com/office/drawing/2014/main" id="{9D130ECC-AB47-4D20-909F-67BF20BA9D24}"/>
              </a:ext>
            </a:extLst>
          </p:cNvPr>
          <p:cNvSpPr txBox="1">
            <a:spLocks/>
          </p:cNvSpPr>
          <p:nvPr/>
        </p:nvSpPr>
        <p:spPr>
          <a:xfrm>
            <a:off x="753035" y="362430"/>
            <a:ext cx="5499847" cy="608511"/>
          </a:xfrm>
          <a:prstGeom prst="rect">
            <a:avLst/>
          </a:prstGeom>
          <a:solidFill>
            <a:srgbClr val="203864"/>
          </a:solidFill>
          <a:effectLst>
            <a:outerShdw blurRad="50800" dist="38100" dir="2700000" algn="tl" rotWithShape="0">
              <a:prstClr val="black">
                <a:alpha val="40000"/>
              </a:prstClr>
            </a:out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n-US" sz="2400" b="1" cap="all" dirty="0">
                <a:solidFill>
                  <a:schemeClr val="bg1"/>
                </a:solidFill>
                <a:latin typeface="Segoe UI Black" panose="020B0A02040204020203" pitchFamily="34" charset="0"/>
                <a:ea typeface="Segoe UI Black" panose="020B0A02040204020203" pitchFamily="34" charset="0"/>
              </a:rPr>
              <a:t>World War I Era Restrictions </a:t>
            </a:r>
          </a:p>
        </p:txBody>
      </p:sp>
      <p:pic>
        <p:nvPicPr>
          <p:cNvPr id="2" name="Picture 1">
            <a:extLst>
              <a:ext uri="{FF2B5EF4-FFF2-40B4-BE49-F238E27FC236}">
                <a16:creationId xmlns:a16="http://schemas.microsoft.com/office/drawing/2014/main" id="{D2F6FCFF-4120-422D-A848-6B21B0FE353F}"/>
              </a:ext>
            </a:extLst>
          </p:cNvPr>
          <p:cNvPicPr>
            <a:picLocks noChangeAspect="1"/>
          </p:cNvPicPr>
          <p:nvPr/>
        </p:nvPicPr>
        <p:blipFill>
          <a:blip r:embed="rId3"/>
          <a:stretch>
            <a:fillRect/>
          </a:stretch>
        </p:blipFill>
        <p:spPr>
          <a:xfrm>
            <a:off x="522258" y="1210235"/>
            <a:ext cx="2208832" cy="3343368"/>
          </a:xfrm>
          <a:prstGeom prst="rect">
            <a:avLst/>
          </a:prstGeom>
          <a:ln>
            <a:noFill/>
          </a:ln>
          <a:effectLst>
            <a:outerShdw blurRad="292100" dist="139700" dir="2700000" algn="tl" rotWithShape="0">
              <a:srgbClr val="333333">
                <a:alpha val="65000"/>
              </a:srgbClr>
            </a:outerShdw>
          </a:effectLst>
        </p:spPr>
      </p:pic>
      <p:sp>
        <p:nvSpPr>
          <p:cNvPr id="6" name="Google Shape;140;p21">
            <a:extLst>
              <a:ext uri="{FF2B5EF4-FFF2-40B4-BE49-F238E27FC236}">
                <a16:creationId xmlns:a16="http://schemas.microsoft.com/office/drawing/2014/main" id="{3E1F3C9C-BF2A-4FD9-9E05-C26BAB23C781}"/>
              </a:ext>
            </a:extLst>
          </p:cNvPr>
          <p:cNvSpPr/>
          <p:nvPr/>
        </p:nvSpPr>
        <p:spPr>
          <a:xfrm>
            <a:off x="1794012" y="3933265"/>
            <a:ext cx="178920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chemeClr val="lt1"/>
                </a:solidFill>
                <a:latin typeface="Calibri"/>
                <a:cs typeface="Calibri"/>
                <a:sym typeface="Calibri"/>
              </a:rPr>
              <a:t>Woodrow Wilson </a:t>
            </a:r>
            <a:endParaRPr sz="1100" b="0" i="0" u="none" strike="noStrike" cap="none" dirty="0">
              <a:solidFill>
                <a:srgbClr val="000000"/>
              </a:solidFill>
              <a:latin typeface="Arial"/>
              <a:ea typeface="Arial"/>
              <a:cs typeface="Arial"/>
              <a:sym typeface="Arial"/>
            </a:endParaRPr>
          </a:p>
        </p:txBody>
      </p:sp>
      <p:sp>
        <p:nvSpPr>
          <p:cNvPr id="3" name="Rectangle 2">
            <a:extLst>
              <a:ext uri="{FF2B5EF4-FFF2-40B4-BE49-F238E27FC236}">
                <a16:creationId xmlns:a16="http://schemas.microsoft.com/office/drawing/2014/main" id="{523D91C8-3F6E-47A1-909D-4B3F919FB35B}"/>
              </a:ext>
            </a:extLst>
          </p:cNvPr>
          <p:cNvSpPr/>
          <p:nvPr/>
        </p:nvSpPr>
        <p:spPr>
          <a:xfrm>
            <a:off x="3238141" y="1985410"/>
            <a:ext cx="2667718" cy="830997"/>
          </a:xfrm>
          <a:prstGeom prst="rect">
            <a:avLst/>
          </a:prstGeom>
        </p:spPr>
        <p:txBody>
          <a:bodyPr wrap="none">
            <a:spAutoFit/>
          </a:bodyPr>
          <a:lstStyle/>
          <a:p>
            <a:pPr marL="342900" indent="-342900">
              <a:buClr>
                <a:srgbClr val="252F66"/>
              </a:buClr>
              <a:buFont typeface="Arial" panose="020B0604020202020204" pitchFamily="34" charset="0"/>
              <a:buChar char="•"/>
            </a:pPr>
            <a:r>
              <a:rPr lang="en-US" sz="2400" b="1" dirty="0">
                <a:solidFill>
                  <a:srgbClr val="252F66"/>
                </a:solidFill>
              </a:rPr>
              <a:t>Espionage Act</a:t>
            </a:r>
          </a:p>
          <a:p>
            <a:pPr marL="342900" indent="-342900">
              <a:buClr>
                <a:srgbClr val="252F66"/>
              </a:buClr>
              <a:buFont typeface="Arial" panose="020B0604020202020204" pitchFamily="34" charset="0"/>
              <a:buChar char="•"/>
            </a:pPr>
            <a:r>
              <a:rPr lang="en-US" sz="2400" b="1" dirty="0">
                <a:solidFill>
                  <a:srgbClr val="252F66"/>
                </a:solidFill>
              </a:rPr>
              <a:t>Sedition Act  </a:t>
            </a:r>
          </a:p>
        </p:txBody>
      </p:sp>
      <p:sp>
        <p:nvSpPr>
          <p:cNvPr id="11" name="Rectangle 10">
            <a:extLst>
              <a:ext uri="{FF2B5EF4-FFF2-40B4-BE49-F238E27FC236}">
                <a16:creationId xmlns:a16="http://schemas.microsoft.com/office/drawing/2014/main" id="{4329D4B9-7EF0-44C8-9ADC-E831124282C3}"/>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7E3AFE7-0EA8-48EC-A4AD-B7CC6FAC41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3" name="Rectangle 12">
            <a:extLst>
              <a:ext uri="{FF2B5EF4-FFF2-40B4-BE49-F238E27FC236}">
                <a16:creationId xmlns:a16="http://schemas.microsoft.com/office/drawing/2014/main" id="{4F877F43-5E54-40DC-8398-4506246B1D43}"/>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2F2706EE-40A8-40C0-B920-3B5B02CFED4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3478010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34"/>
        <p:cNvGrpSpPr/>
        <p:nvPr/>
      </p:nvGrpSpPr>
      <p:grpSpPr>
        <a:xfrm>
          <a:off x="0" y="0"/>
          <a:ext cx="0" cy="0"/>
          <a:chOff x="0" y="0"/>
          <a:chExt cx="0" cy="0"/>
        </a:xfrm>
      </p:grpSpPr>
      <p:pic>
        <p:nvPicPr>
          <p:cNvPr id="2" name="Picture 1">
            <a:extLst>
              <a:ext uri="{FF2B5EF4-FFF2-40B4-BE49-F238E27FC236}">
                <a16:creationId xmlns:a16="http://schemas.microsoft.com/office/drawing/2014/main" id="{4CF34DCA-7B18-401A-9A49-7B682E1005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3702" y="1353464"/>
            <a:ext cx="2853931" cy="3427606"/>
          </a:xfrm>
          <a:prstGeom prst="rect">
            <a:avLst/>
          </a:prstGeom>
          <a:ln>
            <a:noFill/>
          </a:ln>
          <a:effectLst>
            <a:outerShdw blurRad="292100" dist="139700" dir="2700000" algn="tl" rotWithShape="0">
              <a:srgbClr val="333333">
                <a:alpha val="65000"/>
              </a:srgbClr>
            </a:outerShdw>
          </a:effectLst>
        </p:spPr>
      </p:pic>
      <p:sp>
        <p:nvSpPr>
          <p:cNvPr id="140" name="Google Shape;140;p21"/>
          <p:cNvSpPr/>
          <p:nvPr/>
        </p:nvSpPr>
        <p:spPr>
          <a:xfrm>
            <a:off x="103230" y="4518212"/>
            <a:ext cx="1617994" cy="443752"/>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600" b="1" dirty="0">
                <a:solidFill>
                  <a:schemeClr val="lt1"/>
                </a:solidFill>
                <a:latin typeface="Calibri"/>
                <a:ea typeface="Calibri"/>
                <a:cs typeface="Calibri"/>
                <a:sym typeface="Calibri"/>
              </a:rPr>
              <a:t>Eugene V. Debs</a:t>
            </a:r>
            <a:endParaRPr sz="1200" b="0" i="0" u="none" strike="noStrike" cap="none" dirty="0">
              <a:solidFill>
                <a:srgbClr val="000000"/>
              </a:solidFill>
              <a:latin typeface="Arial"/>
              <a:ea typeface="Arial"/>
              <a:cs typeface="Arial"/>
              <a:sym typeface="Arial"/>
            </a:endParaRPr>
          </a:p>
        </p:txBody>
      </p:sp>
      <p:sp>
        <p:nvSpPr>
          <p:cNvPr id="8" name="Title 1">
            <a:extLst>
              <a:ext uri="{FF2B5EF4-FFF2-40B4-BE49-F238E27FC236}">
                <a16:creationId xmlns:a16="http://schemas.microsoft.com/office/drawing/2014/main" id="{69858905-F4C2-44DD-88DD-DF4F18753B99}"/>
              </a:ext>
            </a:extLst>
          </p:cNvPr>
          <p:cNvSpPr txBox="1">
            <a:spLocks/>
          </p:cNvSpPr>
          <p:nvPr/>
        </p:nvSpPr>
        <p:spPr>
          <a:xfrm>
            <a:off x="753035" y="362430"/>
            <a:ext cx="5499847" cy="608511"/>
          </a:xfrm>
          <a:prstGeom prst="rect">
            <a:avLst/>
          </a:prstGeom>
          <a:solidFill>
            <a:srgbClr val="203864"/>
          </a:solidFill>
          <a:effectLst>
            <a:outerShdw blurRad="50800" dist="38100" dir="2700000" algn="tl" rotWithShape="0">
              <a:prstClr val="black">
                <a:alpha val="40000"/>
              </a:prstClr>
            </a:out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n-US" sz="2400" b="1" cap="all" dirty="0">
                <a:solidFill>
                  <a:schemeClr val="bg1"/>
                </a:solidFill>
                <a:latin typeface="Segoe UI Black" panose="020B0A02040204020203" pitchFamily="34" charset="0"/>
                <a:ea typeface="Segoe UI Black" panose="020B0A02040204020203" pitchFamily="34" charset="0"/>
              </a:rPr>
              <a:t>World War I Era Restrictions </a:t>
            </a:r>
          </a:p>
        </p:txBody>
      </p:sp>
      <p:sp>
        <p:nvSpPr>
          <p:cNvPr id="3" name="Rectangle 2">
            <a:extLst>
              <a:ext uri="{FF2B5EF4-FFF2-40B4-BE49-F238E27FC236}">
                <a16:creationId xmlns:a16="http://schemas.microsoft.com/office/drawing/2014/main" id="{0E9CD75E-6AE4-43E8-AF65-2A0B998E4904}"/>
              </a:ext>
            </a:extLst>
          </p:cNvPr>
          <p:cNvSpPr/>
          <p:nvPr/>
        </p:nvSpPr>
        <p:spPr>
          <a:xfrm>
            <a:off x="3502958" y="1357046"/>
            <a:ext cx="3277940" cy="3477875"/>
          </a:xfrm>
          <a:prstGeom prst="rect">
            <a:avLst/>
          </a:prstGeom>
        </p:spPr>
        <p:txBody>
          <a:bodyPr wrap="square">
            <a:spAutoFit/>
          </a:bodyPr>
          <a:lstStyle/>
          <a:p>
            <a:r>
              <a:rPr lang="en-US" sz="2000" dirty="0">
                <a:solidFill>
                  <a:srgbClr val="252F66"/>
                </a:solidFill>
                <a:latin typeface="Calibri" panose="020F0502020204030204" pitchFamily="34" charset="0"/>
                <a:cs typeface="Calibri" panose="020F0502020204030204" pitchFamily="34" charset="0"/>
              </a:rPr>
              <a:t>After delivering an anti-war speech in June 1918, Eugene V. Debs was convicted under the Sedition Act. The Supreme Court upheld his conviction in a unanimous decision written by Justice Holmes. According to the Supreme Court, Debs couldn’t speak his conscience when it came to the war.</a:t>
            </a:r>
          </a:p>
        </p:txBody>
      </p:sp>
      <p:sp>
        <p:nvSpPr>
          <p:cNvPr id="10" name="Rectangle 9">
            <a:extLst>
              <a:ext uri="{FF2B5EF4-FFF2-40B4-BE49-F238E27FC236}">
                <a16:creationId xmlns:a16="http://schemas.microsoft.com/office/drawing/2014/main" id="{5EF07D98-8206-42B4-8175-C28C074B27C6}"/>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B7CE5A3F-2119-4FDC-AEC9-25DAE5C165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6" name="Rectangle 15">
            <a:extLst>
              <a:ext uri="{FF2B5EF4-FFF2-40B4-BE49-F238E27FC236}">
                <a16:creationId xmlns:a16="http://schemas.microsoft.com/office/drawing/2014/main" id="{3203D60C-45C1-4158-A106-05420338B3CF}"/>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C7027C18-CA44-46DC-8237-9B5141C3343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1441657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5EEF5"/>
        </a:solidFill>
        <a:effectLst/>
      </p:bgPr>
    </p:bg>
    <p:spTree>
      <p:nvGrpSpPr>
        <p:cNvPr id="1" name=""/>
        <p:cNvGrpSpPr/>
        <p:nvPr/>
      </p:nvGrpSpPr>
      <p:grpSpPr>
        <a:xfrm>
          <a:off x="0" y="0"/>
          <a:ext cx="0" cy="0"/>
          <a:chOff x="0" y="0"/>
          <a:chExt cx="0" cy="0"/>
        </a:xfrm>
      </p:grpSpPr>
      <p:pic>
        <p:nvPicPr>
          <p:cNvPr id="15362" name="Picture 2" descr="https://upload.wikimedia.org/wikipedia/commons/f/f2/Pacifists_at_Capitol_LOC_16992358889.jpg">
            <a:extLst>
              <a:ext uri="{FF2B5EF4-FFF2-40B4-BE49-F238E27FC236}">
                <a16:creationId xmlns:a16="http://schemas.microsoft.com/office/drawing/2014/main" id="{FE81AF04-4ED8-473C-9035-CEDB8A8681F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62517" y="1249884"/>
            <a:ext cx="6109184" cy="3436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52B35FE-52A5-49A6-B9DC-39C6081B5346}"/>
              </a:ext>
            </a:extLst>
          </p:cNvPr>
          <p:cNvSpPr txBox="1">
            <a:spLocks/>
          </p:cNvSpPr>
          <p:nvPr/>
        </p:nvSpPr>
        <p:spPr>
          <a:xfrm>
            <a:off x="303360" y="4414838"/>
            <a:ext cx="4680652" cy="542925"/>
          </a:xfrm>
          <a:prstGeom prst="rect">
            <a:avLst/>
          </a:prstGeom>
          <a:solidFill>
            <a:schemeClr val="accent1">
              <a:lumMod val="50000"/>
            </a:schemeClr>
          </a:solidFill>
          <a:effectLst>
            <a:outerShdw blurRad="50800" dist="38100" dir="2700000" algn="tl" rotWithShape="0">
              <a:prstClr val="black">
                <a:alpha val="40000"/>
              </a:prstClr>
            </a:out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n-US" sz="1350" b="1" cap="all" dirty="0">
                <a:solidFill>
                  <a:prstClr val="white"/>
                </a:solidFill>
                <a:latin typeface="Segoe UI Black" panose="020B0A02040204020203" pitchFamily="34" charset="0"/>
                <a:ea typeface="Segoe UI Black" panose="020B0A02040204020203" pitchFamily="34" charset="0"/>
              </a:rPr>
              <a:t>Anti-war protest at U.S. Capitol Building, 1917</a:t>
            </a:r>
          </a:p>
        </p:txBody>
      </p:sp>
      <p:sp>
        <p:nvSpPr>
          <p:cNvPr id="12" name="Title 1">
            <a:extLst>
              <a:ext uri="{FF2B5EF4-FFF2-40B4-BE49-F238E27FC236}">
                <a16:creationId xmlns:a16="http://schemas.microsoft.com/office/drawing/2014/main" id="{06C28794-7845-4DFC-A05A-AA7FA5468B63}"/>
              </a:ext>
            </a:extLst>
          </p:cNvPr>
          <p:cNvSpPr txBox="1">
            <a:spLocks/>
          </p:cNvSpPr>
          <p:nvPr/>
        </p:nvSpPr>
        <p:spPr>
          <a:xfrm>
            <a:off x="214531" y="369910"/>
            <a:ext cx="6109183" cy="608511"/>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en-US" sz="2400" b="1" i="1" cap="all" dirty="0">
                <a:solidFill>
                  <a:schemeClr val="bg1"/>
                </a:solidFill>
                <a:latin typeface="Segoe UI Black" panose="020B0A02040204020203" pitchFamily="34" charset="0"/>
                <a:ea typeface="Segoe UI Black" panose="020B0A02040204020203" pitchFamily="34" charset="0"/>
              </a:rPr>
              <a:t>Schenck v. United States </a:t>
            </a:r>
            <a:r>
              <a:rPr lang="en-US" sz="2400" b="1" cap="all" dirty="0">
                <a:solidFill>
                  <a:schemeClr val="bg1"/>
                </a:solidFill>
                <a:latin typeface="Segoe UI Black" panose="020B0A02040204020203" pitchFamily="34" charset="0"/>
                <a:ea typeface="Segoe UI Black" panose="020B0A02040204020203" pitchFamily="34" charset="0"/>
              </a:rPr>
              <a:t>(1919)</a:t>
            </a:r>
          </a:p>
        </p:txBody>
      </p:sp>
      <p:sp>
        <p:nvSpPr>
          <p:cNvPr id="9" name="Rectangle 8">
            <a:extLst>
              <a:ext uri="{FF2B5EF4-FFF2-40B4-BE49-F238E27FC236}">
                <a16:creationId xmlns:a16="http://schemas.microsoft.com/office/drawing/2014/main" id="{4B9295E1-67DE-480C-AA15-3314BAC7C752}"/>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A2A58CF3-ED5A-474E-8E34-894926781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1" name="Rectangle 10">
            <a:extLst>
              <a:ext uri="{FF2B5EF4-FFF2-40B4-BE49-F238E27FC236}">
                <a16:creationId xmlns:a16="http://schemas.microsoft.com/office/drawing/2014/main" id="{4D7883E3-E7BA-41D0-83FC-4BC4343C1D38}"/>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D11DAE9A-5C24-4AB6-8120-E02C92962DD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2098445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57"/>
        <p:cNvGrpSpPr/>
        <p:nvPr/>
      </p:nvGrpSpPr>
      <p:grpSpPr>
        <a:xfrm>
          <a:off x="0" y="0"/>
          <a:ext cx="0" cy="0"/>
          <a:chOff x="0" y="0"/>
          <a:chExt cx="0" cy="0"/>
        </a:xfrm>
      </p:grpSpPr>
      <p:sp>
        <p:nvSpPr>
          <p:cNvPr id="15" name="Google Shape;163;p23">
            <a:extLst>
              <a:ext uri="{FF2B5EF4-FFF2-40B4-BE49-F238E27FC236}">
                <a16:creationId xmlns:a16="http://schemas.microsoft.com/office/drawing/2014/main" id="{75E2B479-213D-4AC6-BDAA-811C4CA616DB}"/>
              </a:ext>
            </a:extLst>
          </p:cNvPr>
          <p:cNvSpPr/>
          <p:nvPr/>
        </p:nvSpPr>
        <p:spPr>
          <a:xfrm>
            <a:off x="3306287" y="1420426"/>
            <a:ext cx="3338441" cy="3295911"/>
          </a:xfrm>
          <a:prstGeom prst="rect">
            <a:avLst/>
          </a:prstGeom>
          <a:noFill/>
          <a:ln>
            <a:noFill/>
          </a:ln>
        </p:spPr>
        <p:txBody>
          <a:bodyPr spcFirstLastPara="1" wrap="square" lIns="68575" tIns="34275" rIns="68575" bIns="34275" anchor="t" anchorCtr="0">
            <a:noAutofit/>
          </a:bodyPr>
          <a:lstStyle/>
          <a:p>
            <a:pPr lvl="0"/>
            <a:r>
              <a:rPr lang="en-US" sz="2400" dirty="0">
                <a:solidFill>
                  <a:srgbClr val="252F66"/>
                </a:solidFill>
                <a:latin typeface="Calibri"/>
                <a:ea typeface="Calibri"/>
                <a:cs typeface="Calibri"/>
                <a:sym typeface="Calibri"/>
              </a:rPr>
              <a:t>Writing for a unanimous Court, Justice Oliver Wendell Holmes upheld the defendants’ convictions and ruled that the Espionage Act did not conflict with the First Amendment. </a:t>
            </a:r>
            <a:endParaRPr sz="2400" dirty="0">
              <a:solidFill>
                <a:srgbClr val="252F66"/>
              </a:solidFill>
              <a:latin typeface="Calibri"/>
              <a:ea typeface="Calibri"/>
              <a:cs typeface="Calibri"/>
              <a:sym typeface="Calibri"/>
            </a:endParaRPr>
          </a:p>
        </p:txBody>
      </p:sp>
      <p:sp>
        <p:nvSpPr>
          <p:cNvPr id="16" name="Title 1">
            <a:extLst>
              <a:ext uri="{FF2B5EF4-FFF2-40B4-BE49-F238E27FC236}">
                <a16:creationId xmlns:a16="http://schemas.microsoft.com/office/drawing/2014/main" id="{5C415DEA-5D40-435E-83B6-0B68565F3D9F}"/>
              </a:ext>
            </a:extLst>
          </p:cNvPr>
          <p:cNvSpPr txBox="1">
            <a:spLocks/>
          </p:cNvSpPr>
          <p:nvPr/>
        </p:nvSpPr>
        <p:spPr>
          <a:xfrm>
            <a:off x="214531" y="369910"/>
            <a:ext cx="6109183" cy="608511"/>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n-US" sz="2400" b="1" i="1" cap="all" dirty="0">
                <a:solidFill>
                  <a:schemeClr val="bg1"/>
                </a:solidFill>
                <a:latin typeface="Segoe UI Black" panose="020B0A02040204020203" pitchFamily="34" charset="0"/>
                <a:ea typeface="Segoe UI Black" panose="020B0A02040204020203" pitchFamily="34" charset="0"/>
              </a:rPr>
              <a:t>Schenck v. United States </a:t>
            </a:r>
            <a:r>
              <a:rPr lang="en-US" sz="2400" b="1" cap="all" dirty="0">
                <a:solidFill>
                  <a:schemeClr val="bg1"/>
                </a:solidFill>
                <a:latin typeface="Segoe UI Black" panose="020B0A02040204020203" pitchFamily="34" charset="0"/>
                <a:ea typeface="Segoe UI Black" panose="020B0A02040204020203" pitchFamily="34" charset="0"/>
              </a:rPr>
              <a:t>(1919)</a:t>
            </a:r>
          </a:p>
        </p:txBody>
      </p:sp>
      <p:pic>
        <p:nvPicPr>
          <p:cNvPr id="17" name="Picture 16">
            <a:extLst>
              <a:ext uri="{FF2B5EF4-FFF2-40B4-BE49-F238E27FC236}">
                <a16:creationId xmlns:a16="http://schemas.microsoft.com/office/drawing/2014/main" id="{C5D5D354-B33E-4879-AE5E-391EC822C0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5091" y="1363174"/>
            <a:ext cx="2653946" cy="3410416"/>
          </a:xfrm>
          <a:prstGeom prst="rect">
            <a:avLst/>
          </a:prstGeom>
          <a:ln>
            <a:noFill/>
          </a:ln>
          <a:effectLst>
            <a:outerShdw blurRad="292100" dist="139700" dir="2700000" algn="tl" rotWithShape="0">
              <a:srgbClr val="333333">
                <a:alpha val="65000"/>
              </a:srgbClr>
            </a:outerShdw>
          </a:effectLst>
        </p:spPr>
      </p:pic>
      <p:sp>
        <p:nvSpPr>
          <p:cNvPr id="18" name="Google Shape;140;p21">
            <a:extLst>
              <a:ext uri="{FF2B5EF4-FFF2-40B4-BE49-F238E27FC236}">
                <a16:creationId xmlns:a16="http://schemas.microsoft.com/office/drawing/2014/main" id="{665A8ABB-AA04-4B9D-B121-05C58E4F8B31}"/>
              </a:ext>
            </a:extLst>
          </p:cNvPr>
          <p:cNvSpPr/>
          <p:nvPr/>
        </p:nvSpPr>
        <p:spPr>
          <a:xfrm>
            <a:off x="117841" y="4112167"/>
            <a:ext cx="243710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lvl="0" algn="ctr">
              <a:buSzPts val="1500"/>
            </a:pPr>
            <a:r>
              <a:rPr lang="en-US" sz="1500" b="1" dirty="0">
                <a:solidFill>
                  <a:schemeClr val="lt1"/>
                </a:solidFill>
                <a:latin typeface="Calibri"/>
                <a:ea typeface="Calibri"/>
                <a:cs typeface="Calibri"/>
                <a:sym typeface="Calibri"/>
              </a:rPr>
              <a:t>Oliver Wendell Holmes</a:t>
            </a:r>
            <a:endParaRPr sz="1100" b="0" i="0" u="none" strike="noStrike" cap="none" dirty="0">
              <a:solidFill>
                <a:srgbClr val="000000"/>
              </a:solidFill>
              <a:latin typeface="Arial"/>
              <a:ea typeface="Arial"/>
              <a:cs typeface="Arial"/>
              <a:sym typeface="Arial"/>
            </a:endParaRPr>
          </a:p>
        </p:txBody>
      </p:sp>
      <p:sp>
        <p:nvSpPr>
          <p:cNvPr id="6" name="Rectangle 5">
            <a:extLst>
              <a:ext uri="{FF2B5EF4-FFF2-40B4-BE49-F238E27FC236}">
                <a16:creationId xmlns:a16="http://schemas.microsoft.com/office/drawing/2014/main" id="{0E79EEE5-7160-4981-8158-6AFC8DF4EB98}"/>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BD55C8A-196E-4747-B2EC-34B16857B8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8" name="Rectangle 7">
            <a:extLst>
              <a:ext uri="{FF2B5EF4-FFF2-40B4-BE49-F238E27FC236}">
                <a16:creationId xmlns:a16="http://schemas.microsoft.com/office/drawing/2014/main" id="{48AD0587-6311-4BFC-91EA-E4C49233DE46}"/>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67968594-9648-4E22-BFA2-426DD9B362F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1436362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57"/>
        <p:cNvGrpSpPr/>
        <p:nvPr/>
      </p:nvGrpSpPr>
      <p:grpSpPr>
        <a:xfrm>
          <a:off x="0" y="0"/>
          <a:ext cx="0" cy="0"/>
          <a:chOff x="0" y="0"/>
          <a:chExt cx="0" cy="0"/>
        </a:xfrm>
      </p:grpSpPr>
      <p:sp>
        <p:nvSpPr>
          <p:cNvPr id="15" name="Google Shape;163;p23">
            <a:extLst>
              <a:ext uri="{FF2B5EF4-FFF2-40B4-BE49-F238E27FC236}">
                <a16:creationId xmlns:a16="http://schemas.microsoft.com/office/drawing/2014/main" id="{75E2B479-213D-4AC6-BDAA-811C4CA616DB}"/>
              </a:ext>
            </a:extLst>
          </p:cNvPr>
          <p:cNvSpPr/>
          <p:nvPr/>
        </p:nvSpPr>
        <p:spPr>
          <a:xfrm>
            <a:off x="615382" y="1941398"/>
            <a:ext cx="6243005" cy="2012038"/>
          </a:xfrm>
          <a:prstGeom prst="rect">
            <a:avLst/>
          </a:prstGeom>
          <a:noFill/>
          <a:ln>
            <a:noFill/>
          </a:ln>
        </p:spPr>
        <p:txBody>
          <a:bodyPr spcFirstLastPara="1" wrap="square" lIns="68575" tIns="34275" rIns="68575" bIns="34275" anchor="t" anchorCtr="0">
            <a:noAutofit/>
          </a:bodyPr>
          <a:lstStyle/>
          <a:p>
            <a:pPr lvl="0"/>
            <a:r>
              <a:rPr lang="en-US" sz="2400" dirty="0">
                <a:solidFill>
                  <a:srgbClr val="252F66"/>
                </a:solidFill>
                <a:latin typeface="Calibri"/>
                <a:ea typeface="Calibri"/>
                <a:cs typeface="Calibri"/>
                <a:sym typeface="Calibri"/>
              </a:rPr>
              <a:t>Were the words used </a:t>
            </a:r>
            <a:r>
              <a:rPr lang="en-US" sz="2400" b="1" dirty="0">
                <a:solidFill>
                  <a:srgbClr val="252F66"/>
                </a:solidFill>
                <a:latin typeface="Calibri"/>
                <a:ea typeface="Calibri"/>
                <a:cs typeface="Calibri"/>
                <a:sym typeface="Calibri"/>
              </a:rPr>
              <a:t>“in such circumstances and are of such a nature as to create a clear and present danger that they will bring about the substantive evils that Congress has a right to prevent?” </a:t>
            </a:r>
            <a:endParaRPr sz="2400" b="1" dirty="0">
              <a:solidFill>
                <a:srgbClr val="252F66"/>
              </a:solidFill>
              <a:latin typeface="Calibri"/>
              <a:ea typeface="Calibri"/>
              <a:cs typeface="Calibri"/>
              <a:sym typeface="Calibri"/>
            </a:endParaRPr>
          </a:p>
        </p:txBody>
      </p:sp>
      <p:sp>
        <p:nvSpPr>
          <p:cNvPr id="16" name="Title 1">
            <a:extLst>
              <a:ext uri="{FF2B5EF4-FFF2-40B4-BE49-F238E27FC236}">
                <a16:creationId xmlns:a16="http://schemas.microsoft.com/office/drawing/2014/main" id="{5C415DEA-5D40-435E-83B6-0B68565F3D9F}"/>
              </a:ext>
            </a:extLst>
          </p:cNvPr>
          <p:cNvSpPr txBox="1">
            <a:spLocks/>
          </p:cNvSpPr>
          <p:nvPr/>
        </p:nvSpPr>
        <p:spPr>
          <a:xfrm>
            <a:off x="1384426" y="620585"/>
            <a:ext cx="4518834" cy="1049686"/>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n-US" sz="2400" b="1" cap="all" dirty="0">
                <a:solidFill>
                  <a:schemeClr val="bg1"/>
                </a:solidFill>
                <a:latin typeface="Segoe UI Black" panose="020B0A02040204020203" pitchFamily="34" charset="0"/>
                <a:ea typeface="Segoe UI Black" panose="020B0A02040204020203" pitchFamily="34" charset="0"/>
              </a:rPr>
              <a:t>clear and present danger test</a:t>
            </a:r>
          </a:p>
        </p:txBody>
      </p:sp>
      <p:sp>
        <p:nvSpPr>
          <p:cNvPr id="18" name="Google Shape;140;p21">
            <a:extLst>
              <a:ext uri="{FF2B5EF4-FFF2-40B4-BE49-F238E27FC236}">
                <a16:creationId xmlns:a16="http://schemas.microsoft.com/office/drawing/2014/main" id="{665A8ABB-AA04-4B9D-B121-05C58E4F8B31}"/>
              </a:ext>
            </a:extLst>
          </p:cNvPr>
          <p:cNvSpPr/>
          <p:nvPr/>
        </p:nvSpPr>
        <p:spPr>
          <a:xfrm>
            <a:off x="615382" y="4098720"/>
            <a:ext cx="243710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lvl="0" algn="ctr">
              <a:buSzPts val="1500"/>
            </a:pPr>
            <a:r>
              <a:rPr lang="en-US" sz="1500" b="1" dirty="0">
                <a:solidFill>
                  <a:schemeClr val="lt1"/>
                </a:solidFill>
                <a:latin typeface="Calibri"/>
                <a:ea typeface="Calibri"/>
                <a:cs typeface="Calibri"/>
                <a:sym typeface="Calibri"/>
              </a:rPr>
              <a:t>Oliver Wendell Holmes</a:t>
            </a:r>
            <a:endParaRPr sz="1100" b="0" i="0" u="none" strike="noStrike" cap="none" dirty="0">
              <a:solidFill>
                <a:srgbClr val="000000"/>
              </a:solidFill>
              <a:latin typeface="Arial"/>
              <a:ea typeface="Arial"/>
              <a:cs typeface="Arial"/>
              <a:sym typeface="Arial"/>
            </a:endParaRPr>
          </a:p>
        </p:txBody>
      </p:sp>
      <p:sp>
        <p:nvSpPr>
          <p:cNvPr id="6" name="Rectangle 5">
            <a:extLst>
              <a:ext uri="{FF2B5EF4-FFF2-40B4-BE49-F238E27FC236}">
                <a16:creationId xmlns:a16="http://schemas.microsoft.com/office/drawing/2014/main" id="{70B73F45-5B75-4368-9755-91B1B48DFF38}"/>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8DC2900-629B-4955-B5D9-2BB491AC94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8" name="Rectangle 7">
            <a:extLst>
              <a:ext uri="{FF2B5EF4-FFF2-40B4-BE49-F238E27FC236}">
                <a16:creationId xmlns:a16="http://schemas.microsoft.com/office/drawing/2014/main" id="{0C43AE98-C4E0-4D18-87F8-ED950C173C16}"/>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B8596F7F-3F7D-46B7-AD4E-3B6AB5F200F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1804735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57"/>
        <p:cNvGrpSpPr/>
        <p:nvPr/>
      </p:nvGrpSpPr>
      <p:grpSpPr>
        <a:xfrm>
          <a:off x="0" y="0"/>
          <a:ext cx="0" cy="0"/>
          <a:chOff x="0" y="0"/>
          <a:chExt cx="0" cy="0"/>
        </a:xfrm>
      </p:grpSpPr>
      <p:sp>
        <p:nvSpPr>
          <p:cNvPr id="15" name="Google Shape;163;p23">
            <a:extLst>
              <a:ext uri="{FF2B5EF4-FFF2-40B4-BE49-F238E27FC236}">
                <a16:creationId xmlns:a16="http://schemas.microsoft.com/office/drawing/2014/main" id="{75E2B479-213D-4AC6-BDAA-811C4CA616DB}"/>
              </a:ext>
            </a:extLst>
          </p:cNvPr>
          <p:cNvSpPr/>
          <p:nvPr/>
        </p:nvSpPr>
        <p:spPr>
          <a:xfrm>
            <a:off x="3402105" y="1363174"/>
            <a:ext cx="3338441" cy="3295911"/>
          </a:xfrm>
          <a:prstGeom prst="rect">
            <a:avLst/>
          </a:prstGeom>
          <a:noFill/>
          <a:ln>
            <a:noFill/>
          </a:ln>
        </p:spPr>
        <p:txBody>
          <a:bodyPr spcFirstLastPara="1" wrap="square" lIns="68575" tIns="34275" rIns="68575" bIns="34275" anchor="t" anchorCtr="0">
            <a:noAutofit/>
          </a:bodyPr>
          <a:lstStyle/>
          <a:p>
            <a:pPr lvl="0"/>
            <a:r>
              <a:rPr lang="en-US" sz="2400" dirty="0">
                <a:solidFill>
                  <a:srgbClr val="252F66"/>
                </a:solidFill>
                <a:latin typeface="Calibri"/>
                <a:ea typeface="Calibri"/>
                <a:cs typeface="Calibri"/>
                <a:sym typeface="Calibri"/>
              </a:rPr>
              <a:t>“a question of proximity and degree,” famously explaining, “The most stringent protection of </a:t>
            </a:r>
            <a:r>
              <a:rPr lang="en-US" sz="2400" b="1" dirty="0">
                <a:solidFill>
                  <a:srgbClr val="252F66"/>
                </a:solidFill>
                <a:latin typeface="Calibri"/>
                <a:ea typeface="Calibri"/>
                <a:cs typeface="Calibri"/>
                <a:sym typeface="Calibri"/>
              </a:rPr>
              <a:t>free speech would not protect a man in falsely shouting fire in a theatre and causing a panic.”</a:t>
            </a:r>
            <a:endParaRPr sz="2400" b="1" dirty="0">
              <a:solidFill>
                <a:srgbClr val="252F66"/>
              </a:solidFill>
              <a:latin typeface="Calibri"/>
              <a:ea typeface="Calibri"/>
              <a:cs typeface="Calibri"/>
              <a:sym typeface="Calibri"/>
            </a:endParaRPr>
          </a:p>
        </p:txBody>
      </p:sp>
      <p:sp>
        <p:nvSpPr>
          <p:cNvPr id="16" name="Title 1">
            <a:extLst>
              <a:ext uri="{FF2B5EF4-FFF2-40B4-BE49-F238E27FC236}">
                <a16:creationId xmlns:a16="http://schemas.microsoft.com/office/drawing/2014/main" id="{5C415DEA-5D40-435E-83B6-0B68565F3D9F}"/>
              </a:ext>
            </a:extLst>
          </p:cNvPr>
          <p:cNvSpPr txBox="1">
            <a:spLocks/>
          </p:cNvSpPr>
          <p:nvPr/>
        </p:nvSpPr>
        <p:spPr>
          <a:xfrm>
            <a:off x="214531" y="369910"/>
            <a:ext cx="6109183" cy="608511"/>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n-US" sz="2400" b="1" i="1" cap="all" dirty="0">
                <a:solidFill>
                  <a:schemeClr val="bg1"/>
                </a:solidFill>
                <a:latin typeface="Segoe UI Black" panose="020B0A02040204020203" pitchFamily="34" charset="0"/>
                <a:ea typeface="Segoe UI Black" panose="020B0A02040204020203" pitchFamily="34" charset="0"/>
              </a:rPr>
              <a:t>Schenck v. United States </a:t>
            </a:r>
            <a:r>
              <a:rPr lang="en-US" sz="2400" b="1" cap="all" dirty="0">
                <a:solidFill>
                  <a:schemeClr val="bg1"/>
                </a:solidFill>
                <a:latin typeface="Segoe UI Black" panose="020B0A02040204020203" pitchFamily="34" charset="0"/>
                <a:ea typeface="Segoe UI Black" panose="020B0A02040204020203" pitchFamily="34" charset="0"/>
              </a:rPr>
              <a:t>(1919)</a:t>
            </a:r>
          </a:p>
        </p:txBody>
      </p:sp>
      <p:pic>
        <p:nvPicPr>
          <p:cNvPr id="17" name="Picture 16">
            <a:extLst>
              <a:ext uri="{FF2B5EF4-FFF2-40B4-BE49-F238E27FC236}">
                <a16:creationId xmlns:a16="http://schemas.microsoft.com/office/drawing/2014/main" id="{C5D5D354-B33E-4879-AE5E-391EC822C0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5091" y="1363174"/>
            <a:ext cx="2653946" cy="3410416"/>
          </a:xfrm>
          <a:prstGeom prst="rect">
            <a:avLst/>
          </a:prstGeom>
          <a:ln>
            <a:noFill/>
          </a:ln>
          <a:effectLst>
            <a:outerShdw blurRad="292100" dist="139700" dir="2700000" algn="tl" rotWithShape="0">
              <a:srgbClr val="333333">
                <a:alpha val="65000"/>
              </a:srgbClr>
            </a:outerShdw>
          </a:effectLst>
        </p:spPr>
      </p:pic>
      <p:sp>
        <p:nvSpPr>
          <p:cNvPr id="18" name="Google Shape;140;p21">
            <a:extLst>
              <a:ext uri="{FF2B5EF4-FFF2-40B4-BE49-F238E27FC236}">
                <a16:creationId xmlns:a16="http://schemas.microsoft.com/office/drawing/2014/main" id="{665A8ABB-AA04-4B9D-B121-05C58E4F8B31}"/>
              </a:ext>
            </a:extLst>
          </p:cNvPr>
          <p:cNvSpPr/>
          <p:nvPr/>
        </p:nvSpPr>
        <p:spPr>
          <a:xfrm>
            <a:off x="117841" y="4112167"/>
            <a:ext cx="243710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lvl="0" algn="ctr">
              <a:buSzPts val="1500"/>
            </a:pPr>
            <a:r>
              <a:rPr lang="en-US" sz="1500" b="1" dirty="0">
                <a:solidFill>
                  <a:schemeClr val="lt1"/>
                </a:solidFill>
                <a:latin typeface="Calibri"/>
                <a:ea typeface="Calibri"/>
                <a:cs typeface="Calibri"/>
                <a:sym typeface="Calibri"/>
              </a:rPr>
              <a:t>Oliver Wendell Holmes</a:t>
            </a:r>
            <a:endParaRPr sz="1100" b="0" i="0" u="none" strike="noStrike" cap="none" dirty="0">
              <a:solidFill>
                <a:srgbClr val="000000"/>
              </a:solidFill>
              <a:latin typeface="Arial"/>
              <a:ea typeface="Arial"/>
              <a:cs typeface="Arial"/>
              <a:sym typeface="Arial"/>
            </a:endParaRPr>
          </a:p>
        </p:txBody>
      </p:sp>
      <p:sp>
        <p:nvSpPr>
          <p:cNvPr id="19" name="Rectangle 18">
            <a:extLst>
              <a:ext uri="{FF2B5EF4-FFF2-40B4-BE49-F238E27FC236}">
                <a16:creationId xmlns:a16="http://schemas.microsoft.com/office/drawing/2014/main" id="{3A80B023-F060-413B-A118-6A63016812B6}"/>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6AB86025-FC3D-40D7-8973-FAB1AA3EAE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21" name="Rectangle 20">
            <a:extLst>
              <a:ext uri="{FF2B5EF4-FFF2-40B4-BE49-F238E27FC236}">
                <a16:creationId xmlns:a16="http://schemas.microsoft.com/office/drawing/2014/main" id="{2393481C-1C3B-488E-8610-809A3FB2DF90}"/>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2" name="Graphic 21">
            <a:extLst>
              <a:ext uri="{FF2B5EF4-FFF2-40B4-BE49-F238E27FC236}">
                <a16:creationId xmlns:a16="http://schemas.microsoft.com/office/drawing/2014/main" id="{D041E7C2-821D-43DA-BCE0-99357633B86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3762527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34"/>
        <p:cNvGrpSpPr/>
        <p:nvPr/>
      </p:nvGrpSpPr>
      <p:grpSpPr>
        <a:xfrm>
          <a:off x="0" y="0"/>
          <a:ext cx="0" cy="0"/>
          <a:chOff x="0" y="0"/>
          <a:chExt cx="0" cy="0"/>
        </a:xfrm>
      </p:grpSpPr>
      <p:pic>
        <p:nvPicPr>
          <p:cNvPr id="3074" name="Picture 2" descr="Brandeisl.jpg">
            <a:extLst>
              <a:ext uri="{FF2B5EF4-FFF2-40B4-BE49-F238E27FC236}">
                <a16:creationId xmlns:a16="http://schemas.microsoft.com/office/drawing/2014/main" id="{6C973B12-93D9-4C78-B407-F201416015C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01686" y="382342"/>
            <a:ext cx="1954250" cy="2794249"/>
          </a:xfrm>
          <a:prstGeom prst="rect">
            <a:avLst/>
          </a:prstGeom>
          <a:noFill/>
          <a:extLst>
            <a:ext uri="{909E8E84-426E-40DD-AFC4-6F175D3DCCD1}">
              <a14:hiddenFill xmlns:a14="http://schemas.microsoft.com/office/drawing/2010/main">
                <a:solidFill>
                  <a:srgbClr val="FFFFFF"/>
                </a:solidFill>
              </a14:hiddenFill>
            </a:ext>
          </a:extLst>
        </p:spPr>
      </p:pic>
      <p:sp>
        <p:nvSpPr>
          <p:cNvPr id="140" name="Google Shape;140;p21"/>
          <p:cNvSpPr/>
          <p:nvPr/>
        </p:nvSpPr>
        <p:spPr>
          <a:xfrm>
            <a:off x="3466193" y="2977091"/>
            <a:ext cx="173782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lvl="0" algn="ctr">
              <a:buSzPts val="1500"/>
            </a:pPr>
            <a:r>
              <a:rPr lang="en-US" sz="1500" b="1" dirty="0">
                <a:solidFill>
                  <a:schemeClr val="lt1"/>
                </a:solidFill>
                <a:latin typeface="Calibri"/>
                <a:ea typeface="Calibri"/>
                <a:cs typeface="Calibri"/>
                <a:sym typeface="Calibri"/>
              </a:rPr>
              <a:t>Louis Brandeis</a:t>
            </a:r>
          </a:p>
        </p:txBody>
      </p:sp>
      <p:pic>
        <p:nvPicPr>
          <p:cNvPr id="9" name="Picture 8">
            <a:extLst>
              <a:ext uri="{FF2B5EF4-FFF2-40B4-BE49-F238E27FC236}">
                <a16:creationId xmlns:a16="http://schemas.microsoft.com/office/drawing/2014/main" id="{12F4CBA6-15BD-4DF9-9F15-516400B80E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24442" y="382342"/>
            <a:ext cx="1971753" cy="2801019"/>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9A05BCC5-8370-4013-9A3B-7D229764DC73}"/>
              </a:ext>
            </a:extLst>
          </p:cNvPr>
          <p:cNvSpPr/>
          <p:nvPr/>
        </p:nvSpPr>
        <p:spPr>
          <a:xfrm>
            <a:off x="246463" y="3620129"/>
            <a:ext cx="6405857" cy="1323439"/>
          </a:xfrm>
          <a:prstGeom prst="rect">
            <a:avLst/>
          </a:prstGeom>
        </p:spPr>
        <p:txBody>
          <a:bodyPr wrap="square">
            <a:spAutoFit/>
          </a:bodyPr>
          <a:lstStyle/>
          <a:p>
            <a:r>
              <a:rPr lang="en-US" sz="2000" dirty="0">
                <a:solidFill>
                  <a:srgbClr val="252F66"/>
                </a:solidFill>
                <a:latin typeface="Calibri" panose="020F0502020204030204" pitchFamily="34" charset="0"/>
                <a:cs typeface="Calibri" panose="020F0502020204030204" pitchFamily="34" charset="0"/>
              </a:rPr>
              <a:t>The Supreme Court reversed course in future decades, increasingly protecting free speech over time—following a series of famous dissents by Justice Oliver Wendell Holmes and Justice Louis Brandeis in the 1910s and 1920s.  </a:t>
            </a:r>
          </a:p>
        </p:txBody>
      </p:sp>
      <p:sp>
        <p:nvSpPr>
          <p:cNvPr id="11" name="Rectangle 10">
            <a:extLst>
              <a:ext uri="{FF2B5EF4-FFF2-40B4-BE49-F238E27FC236}">
                <a16:creationId xmlns:a16="http://schemas.microsoft.com/office/drawing/2014/main" id="{E9969D35-A587-46B9-A184-309E210C9F35}"/>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9C5903BC-CABC-4BDA-8568-12B43F62F7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3" name="Rectangle 12">
            <a:extLst>
              <a:ext uri="{FF2B5EF4-FFF2-40B4-BE49-F238E27FC236}">
                <a16:creationId xmlns:a16="http://schemas.microsoft.com/office/drawing/2014/main" id="{7C1BFC8B-FCF3-4110-9DC6-05FBFA345C4D}"/>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582164CA-7713-407B-99E8-02536972B09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207651" y="251397"/>
            <a:ext cx="1734013" cy="1734013"/>
          </a:xfrm>
          <a:prstGeom prst="rect">
            <a:avLst/>
          </a:prstGeom>
        </p:spPr>
      </p:pic>
      <p:sp>
        <p:nvSpPr>
          <p:cNvPr id="15" name="Google Shape;140;p21">
            <a:extLst>
              <a:ext uri="{FF2B5EF4-FFF2-40B4-BE49-F238E27FC236}">
                <a16:creationId xmlns:a16="http://schemas.microsoft.com/office/drawing/2014/main" id="{E20E16BA-0F97-4A31-A781-56750E52470A}"/>
              </a:ext>
            </a:extLst>
          </p:cNvPr>
          <p:cNvSpPr/>
          <p:nvPr/>
        </p:nvSpPr>
        <p:spPr>
          <a:xfrm>
            <a:off x="531875" y="2977091"/>
            <a:ext cx="226603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lvl="0" algn="ctr">
              <a:buSzPts val="1500"/>
            </a:pPr>
            <a:r>
              <a:rPr lang="en-US" sz="1500" b="1" dirty="0">
                <a:solidFill>
                  <a:schemeClr val="lt1"/>
                </a:solidFill>
                <a:latin typeface="Calibri"/>
                <a:ea typeface="Calibri"/>
                <a:cs typeface="Calibri"/>
                <a:sym typeface="Calibri"/>
              </a:rPr>
              <a:t>Oliver Wendell Holmes</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3654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68"/>
        <p:cNvGrpSpPr/>
        <p:nvPr/>
      </p:nvGrpSpPr>
      <p:grpSpPr>
        <a:xfrm>
          <a:off x="0" y="0"/>
          <a:ext cx="0" cy="0"/>
          <a:chOff x="0" y="0"/>
          <a:chExt cx="0" cy="0"/>
        </a:xfrm>
      </p:grpSpPr>
      <p:sp>
        <p:nvSpPr>
          <p:cNvPr id="169" name="Google Shape;169;p24"/>
          <p:cNvSpPr/>
          <p:nvPr/>
        </p:nvSpPr>
        <p:spPr>
          <a:xfrm>
            <a:off x="268525" y="536788"/>
            <a:ext cx="6219361" cy="6963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lvl="0" algn="ctr">
              <a:buSzPts val="3600"/>
            </a:pPr>
            <a:r>
              <a:rPr lang="en-US" sz="2400" b="1" i="1" cap="all" dirty="0">
                <a:solidFill>
                  <a:schemeClr val="lt1"/>
                </a:solidFill>
                <a:latin typeface="Segoe UI Black" panose="020B0A02040204020203" pitchFamily="34" charset="0"/>
                <a:ea typeface="Segoe UI Black" panose="020B0A02040204020203" pitchFamily="34" charset="0"/>
                <a:cs typeface="Calibri"/>
                <a:sym typeface="Calibri"/>
              </a:rPr>
              <a:t>United States v. Schwimmer </a:t>
            </a:r>
            <a:r>
              <a:rPr lang="en-US" sz="2400" b="1" cap="all" dirty="0">
                <a:solidFill>
                  <a:schemeClr val="lt1"/>
                </a:solidFill>
                <a:latin typeface="Segoe UI Black" panose="020B0A02040204020203" pitchFamily="34" charset="0"/>
                <a:ea typeface="Segoe UI Black" panose="020B0A02040204020203" pitchFamily="34" charset="0"/>
                <a:cs typeface="Calibri"/>
                <a:sym typeface="Calibri"/>
              </a:rPr>
              <a:t>(1929)</a:t>
            </a:r>
            <a:endParaRPr sz="200" b="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sp>
        <p:nvSpPr>
          <p:cNvPr id="174" name="Google Shape;174;p24"/>
          <p:cNvSpPr/>
          <p:nvPr/>
        </p:nvSpPr>
        <p:spPr>
          <a:xfrm>
            <a:off x="3039035" y="1474897"/>
            <a:ext cx="3719819" cy="3739200"/>
          </a:xfrm>
          <a:prstGeom prst="rect">
            <a:avLst/>
          </a:prstGeom>
          <a:noFill/>
          <a:ln>
            <a:noFill/>
          </a:ln>
        </p:spPr>
        <p:txBody>
          <a:bodyPr spcFirstLastPara="1" wrap="square" lIns="68575" tIns="34275" rIns="68575" bIns="34275" anchor="t" anchorCtr="0">
            <a:noAutofit/>
          </a:bodyPr>
          <a:lstStyle/>
          <a:p>
            <a:pPr lvl="0"/>
            <a:r>
              <a:rPr lang="en-US" sz="2400" dirty="0">
                <a:solidFill>
                  <a:srgbClr val="252F66"/>
                </a:solidFill>
                <a:latin typeface="Calibri"/>
                <a:ea typeface="Calibri"/>
                <a:cs typeface="Calibri"/>
                <a:sym typeface="Calibri"/>
              </a:rPr>
              <a:t>“[I]f there is any principle of the Constitution that more imperatively calls for attachment than any other, it is the principle of free thought—not free thought for those who agree with us but freedom for the thought that we hate.”</a:t>
            </a:r>
            <a:endParaRPr sz="2400" dirty="0">
              <a:solidFill>
                <a:srgbClr val="252F66"/>
              </a:solidFill>
              <a:latin typeface="Calibri"/>
              <a:ea typeface="Calibri"/>
              <a:cs typeface="Calibri"/>
              <a:sym typeface="Calibri"/>
            </a:endParaRPr>
          </a:p>
        </p:txBody>
      </p:sp>
      <p:sp>
        <p:nvSpPr>
          <p:cNvPr id="8" name="Rectangle 7">
            <a:extLst>
              <a:ext uri="{FF2B5EF4-FFF2-40B4-BE49-F238E27FC236}">
                <a16:creationId xmlns:a16="http://schemas.microsoft.com/office/drawing/2014/main" id="{631D2F41-AB5B-44EE-BF7A-1BB7ED5AE9FC}"/>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E9F44C71-DE2E-491F-9420-DAD33EFF44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4" name="Rectangle 13">
            <a:extLst>
              <a:ext uri="{FF2B5EF4-FFF2-40B4-BE49-F238E27FC236}">
                <a16:creationId xmlns:a16="http://schemas.microsoft.com/office/drawing/2014/main" id="{0D7CEBED-52A6-45D2-99CA-FB797AE45B5C}"/>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0B6C2925-2897-4726-9A87-BF6CBF2F5BC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pic>
        <p:nvPicPr>
          <p:cNvPr id="16" name="Picture 15">
            <a:extLst>
              <a:ext uri="{FF2B5EF4-FFF2-40B4-BE49-F238E27FC236}">
                <a16:creationId xmlns:a16="http://schemas.microsoft.com/office/drawing/2014/main" id="{93184A05-F0ED-4497-A174-0280D244C3D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4774" y="1631160"/>
            <a:ext cx="1971753" cy="2801019"/>
          </a:xfrm>
          <a:prstGeom prst="rect">
            <a:avLst/>
          </a:prstGeom>
          <a:ln>
            <a:noFill/>
          </a:ln>
          <a:effectLst>
            <a:outerShdw blurRad="292100" dist="139700" dir="2700000" algn="tl" rotWithShape="0">
              <a:srgbClr val="333333">
                <a:alpha val="65000"/>
              </a:srgbClr>
            </a:outerShdw>
          </a:effectLst>
        </p:spPr>
      </p:pic>
      <p:sp>
        <p:nvSpPr>
          <p:cNvPr id="17" name="Google Shape;140;p21">
            <a:extLst>
              <a:ext uri="{FF2B5EF4-FFF2-40B4-BE49-F238E27FC236}">
                <a16:creationId xmlns:a16="http://schemas.microsoft.com/office/drawing/2014/main" id="{BF56201C-30CA-48FE-B4C8-6A5B241910B1}"/>
              </a:ext>
            </a:extLst>
          </p:cNvPr>
          <p:cNvSpPr/>
          <p:nvPr/>
        </p:nvSpPr>
        <p:spPr>
          <a:xfrm>
            <a:off x="152207" y="4225909"/>
            <a:ext cx="226603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lvl="0" algn="ctr">
              <a:buSzPts val="1500"/>
            </a:pPr>
            <a:r>
              <a:rPr lang="en-US" sz="1500" b="1" dirty="0">
                <a:solidFill>
                  <a:schemeClr val="lt1"/>
                </a:solidFill>
                <a:latin typeface="Calibri"/>
                <a:ea typeface="Calibri"/>
                <a:cs typeface="Calibri"/>
                <a:sym typeface="Calibri"/>
              </a:rPr>
              <a:t>Oliver Wendell Holmes</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81"/>
        <p:cNvGrpSpPr/>
        <p:nvPr/>
      </p:nvGrpSpPr>
      <p:grpSpPr>
        <a:xfrm>
          <a:off x="0" y="0"/>
          <a:ext cx="0" cy="0"/>
          <a:chOff x="0" y="0"/>
          <a:chExt cx="0" cy="0"/>
        </a:xfrm>
      </p:grpSpPr>
      <p:sp>
        <p:nvSpPr>
          <p:cNvPr id="9" name="Google Shape;63;p14">
            <a:extLst>
              <a:ext uri="{FF2B5EF4-FFF2-40B4-BE49-F238E27FC236}">
                <a16:creationId xmlns:a16="http://schemas.microsoft.com/office/drawing/2014/main" id="{CD759DEF-AA9A-4031-BE4E-B512FCD13B67}"/>
              </a:ext>
            </a:extLst>
          </p:cNvPr>
          <p:cNvSpPr/>
          <p:nvPr/>
        </p:nvSpPr>
        <p:spPr>
          <a:xfrm>
            <a:off x="686468" y="463268"/>
            <a:ext cx="5432527" cy="6963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200" b="1" i="0" u="none" strike="noStrike" kern="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Calibri"/>
                <a:sym typeface="Calibri"/>
              </a:rPr>
              <a:t>The First Amendment </a:t>
            </a:r>
            <a:endParaRPr kumimoji="0" sz="1050" b="0" i="0" u="none" strike="noStrike" kern="0" cap="all"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a:sym typeface="Arial"/>
            </a:endParaRPr>
          </a:p>
        </p:txBody>
      </p:sp>
      <p:sp>
        <p:nvSpPr>
          <p:cNvPr id="14" name="Google Shape;63;p14">
            <a:extLst>
              <a:ext uri="{FF2B5EF4-FFF2-40B4-BE49-F238E27FC236}">
                <a16:creationId xmlns:a16="http://schemas.microsoft.com/office/drawing/2014/main" id="{8A59041F-99BB-42C3-A8AF-823BF659839F}"/>
              </a:ext>
            </a:extLst>
          </p:cNvPr>
          <p:cNvSpPr/>
          <p:nvPr/>
        </p:nvSpPr>
        <p:spPr>
          <a:xfrm>
            <a:off x="2374913" y="1645753"/>
            <a:ext cx="2138684" cy="1220104"/>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400" b="1" i="0" u="none" strike="noStrike" kern="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Calibri"/>
                <a:sym typeface="Calibri"/>
              </a:rPr>
              <a:t>Speech and Press</a:t>
            </a:r>
            <a:endParaRPr kumimoji="0" sz="900" b="0" i="0" u="none" strike="noStrike" kern="0" cap="all"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a:sym typeface="Arial"/>
            </a:endParaRPr>
          </a:p>
        </p:txBody>
      </p:sp>
      <p:sp>
        <p:nvSpPr>
          <p:cNvPr id="15" name="Google Shape;63;p14">
            <a:extLst>
              <a:ext uri="{FF2B5EF4-FFF2-40B4-BE49-F238E27FC236}">
                <a16:creationId xmlns:a16="http://schemas.microsoft.com/office/drawing/2014/main" id="{F22247FC-4011-4AC5-890F-71A5D5B48431}"/>
              </a:ext>
            </a:extLst>
          </p:cNvPr>
          <p:cNvSpPr/>
          <p:nvPr/>
        </p:nvSpPr>
        <p:spPr>
          <a:xfrm>
            <a:off x="578084" y="1661185"/>
            <a:ext cx="1631704" cy="58569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600" b="1" i="0" u="none" strike="noStrike" kern="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Calibri"/>
                <a:sym typeface="Calibri"/>
              </a:rPr>
              <a:t>Religion </a:t>
            </a:r>
            <a:endParaRPr kumimoji="0" sz="600" b="0" i="0" u="none" strike="noStrike" kern="0" cap="all"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a:sym typeface="Arial"/>
            </a:endParaRPr>
          </a:p>
        </p:txBody>
      </p:sp>
      <p:sp>
        <p:nvSpPr>
          <p:cNvPr id="18" name="Google Shape;63;p14">
            <a:extLst>
              <a:ext uri="{FF2B5EF4-FFF2-40B4-BE49-F238E27FC236}">
                <a16:creationId xmlns:a16="http://schemas.microsoft.com/office/drawing/2014/main" id="{586340AB-9478-477D-B354-E3D6110A406B}"/>
              </a:ext>
            </a:extLst>
          </p:cNvPr>
          <p:cNvSpPr/>
          <p:nvPr/>
        </p:nvSpPr>
        <p:spPr>
          <a:xfrm>
            <a:off x="123626" y="3659828"/>
            <a:ext cx="1356023" cy="58569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100" b="1" i="0" u="none" strike="noStrike" kern="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Calibri"/>
                <a:sym typeface="Calibri"/>
              </a:rPr>
              <a:t>Establishment Clause</a:t>
            </a:r>
            <a:endParaRPr kumimoji="0" sz="300" b="0" i="0" u="none" strike="noStrike" kern="0" cap="all"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a:sym typeface="Arial"/>
            </a:endParaRPr>
          </a:p>
        </p:txBody>
      </p:sp>
      <p:sp>
        <p:nvSpPr>
          <p:cNvPr id="19" name="Google Shape;63;p14">
            <a:extLst>
              <a:ext uri="{FF2B5EF4-FFF2-40B4-BE49-F238E27FC236}">
                <a16:creationId xmlns:a16="http://schemas.microsoft.com/office/drawing/2014/main" id="{D5458A24-C3E7-4F28-9BA9-9BBE671D16D7}"/>
              </a:ext>
            </a:extLst>
          </p:cNvPr>
          <p:cNvSpPr/>
          <p:nvPr/>
        </p:nvSpPr>
        <p:spPr>
          <a:xfrm>
            <a:off x="1627557" y="3659828"/>
            <a:ext cx="1255149" cy="58569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100" b="1" i="0" u="none" strike="noStrike" kern="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Calibri"/>
                <a:sym typeface="Calibri"/>
              </a:rPr>
              <a:t>Free Exercise  Clause</a:t>
            </a:r>
            <a:endParaRPr kumimoji="0" sz="300" b="0" i="0" u="none" strike="noStrike" kern="0" cap="all"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a:sym typeface="Arial"/>
            </a:endParaRPr>
          </a:p>
        </p:txBody>
      </p:sp>
      <p:sp>
        <p:nvSpPr>
          <p:cNvPr id="3" name="Arrow: Down 2">
            <a:extLst>
              <a:ext uri="{FF2B5EF4-FFF2-40B4-BE49-F238E27FC236}">
                <a16:creationId xmlns:a16="http://schemas.microsoft.com/office/drawing/2014/main" id="{F5C33CF8-0439-4ADD-AA88-55C5CBF1FA81}"/>
              </a:ext>
            </a:extLst>
          </p:cNvPr>
          <p:cNvSpPr/>
          <p:nvPr/>
        </p:nvSpPr>
        <p:spPr>
          <a:xfrm>
            <a:off x="1362472" y="1270676"/>
            <a:ext cx="214507" cy="279400"/>
          </a:xfrm>
          <a:prstGeom prst="downArrow">
            <a:avLst/>
          </a:prstGeom>
          <a:solidFill>
            <a:srgbClr val="CC0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0" name="Arrow: Down 19">
            <a:extLst>
              <a:ext uri="{FF2B5EF4-FFF2-40B4-BE49-F238E27FC236}">
                <a16:creationId xmlns:a16="http://schemas.microsoft.com/office/drawing/2014/main" id="{92E002FE-C813-4E5B-8337-E82E35916434}"/>
              </a:ext>
            </a:extLst>
          </p:cNvPr>
          <p:cNvSpPr/>
          <p:nvPr/>
        </p:nvSpPr>
        <p:spPr>
          <a:xfrm>
            <a:off x="3277519" y="1262960"/>
            <a:ext cx="214507" cy="279400"/>
          </a:xfrm>
          <a:prstGeom prst="downArrow">
            <a:avLst/>
          </a:prstGeom>
          <a:solidFill>
            <a:srgbClr val="CC0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1" name="Arrow: Down 20">
            <a:extLst>
              <a:ext uri="{FF2B5EF4-FFF2-40B4-BE49-F238E27FC236}">
                <a16:creationId xmlns:a16="http://schemas.microsoft.com/office/drawing/2014/main" id="{A838DEA9-1C2B-49F6-A4F6-C6A8C2C5D418}"/>
              </a:ext>
            </a:extLst>
          </p:cNvPr>
          <p:cNvSpPr/>
          <p:nvPr/>
        </p:nvSpPr>
        <p:spPr>
          <a:xfrm>
            <a:off x="5192567" y="1262960"/>
            <a:ext cx="214507" cy="279400"/>
          </a:xfrm>
          <a:prstGeom prst="downArrow">
            <a:avLst/>
          </a:prstGeom>
          <a:solidFill>
            <a:srgbClr val="CC0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5" name="Google Shape;63;p14">
            <a:extLst>
              <a:ext uri="{FF2B5EF4-FFF2-40B4-BE49-F238E27FC236}">
                <a16:creationId xmlns:a16="http://schemas.microsoft.com/office/drawing/2014/main" id="{7339943A-70AA-4F7C-A1CB-3D9DAAF997FE}"/>
              </a:ext>
            </a:extLst>
          </p:cNvPr>
          <p:cNvSpPr/>
          <p:nvPr/>
        </p:nvSpPr>
        <p:spPr>
          <a:xfrm>
            <a:off x="4715933" y="1645753"/>
            <a:ext cx="1757683" cy="68667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600" b="1" i="0" u="none" strike="noStrike" kern="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Calibri"/>
                <a:sym typeface="Calibri"/>
              </a:rPr>
              <a:t>Assembly and Petition </a:t>
            </a:r>
            <a:endParaRPr kumimoji="0" sz="600" b="0" i="0" u="none" strike="noStrike" kern="0" cap="all"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Arial"/>
              <a:sym typeface="Arial"/>
            </a:endParaRPr>
          </a:p>
        </p:txBody>
      </p:sp>
      <p:sp>
        <p:nvSpPr>
          <p:cNvPr id="17" name="Arrow: Down 16">
            <a:extLst>
              <a:ext uri="{FF2B5EF4-FFF2-40B4-BE49-F238E27FC236}">
                <a16:creationId xmlns:a16="http://schemas.microsoft.com/office/drawing/2014/main" id="{0001CDA1-EB57-4AD7-87AE-DC7738F9504B}"/>
              </a:ext>
            </a:extLst>
          </p:cNvPr>
          <p:cNvSpPr/>
          <p:nvPr/>
        </p:nvSpPr>
        <p:spPr>
          <a:xfrm>
            <a:off x="1726112" y="2332430"/>
            <a:ext cx="287866" cy="1204673"/>
          </a:xfrm>
          <a:prstGeom prst="downArrow">
            <a:avLst/>
          </a:prstGeom>
          <a:solidFill>
            <a:srgbClr val="CC0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3" name="Rectangle 12">
            <a:extLst>
              <a:ext uri="{FF2B5EF4-FFF2-40B4-BE49-F238E27FC236}">
                <a16:creationId xmlns:a16="http://schemas.microsoft.com/office/drawing/2014/main" id="{57E31815-0C3D-4B67-98B9-810D40642B4E}"/>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2A74A151-5000-4CA3-B282-ABA8E0FEB1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22" name="Rectangle 21">
            <a:extLst>
              <a:ext uri="{FF2B5EF4-FFF2-40B4-BE49-F238E27FC236}">
                <a16:creationId xmlns:a16="http://schemas.microsoft.com/office/drawing/2014/main" id="{A0D88C64-66FC-47D4-98A3-A0A84CFC0A1E}"/>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CEA3D7AC-39AF-4C8D-9C8B-0ADF6D850F5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
        <p:nvSpPr>
          <p:cNvPr id="26" name="Arrow: Down 25">
            <a:extLst>
              <a:ext uri="{FF2B5EF4-FFF2-40B4-BE49-F238E27FC236}">
                <a16:creationId xmlns:a16="http://schemas.microsoft.com/office/drawing/2014/main" id="{1ACD6A77-50C4-4AAC-AD44-4EC99DECB4AA}"/>
              </a:ext>
            </a:extLst>
          </p:cNvPr>
          <p:cNvSpPr/>
          <p:nvPr/>
        </p:nvSpPr>
        <p:spPr>
          <a:xfrm>
            <a:off x="697255" y="2332430"/>
            <a:ext cx="287866" cy="1204673"/>
          </a:xfrm>
          <a:prstGeom prst="downArrow">
            <a:avLst/>
          </a:prstGeom>
          <a:solidFill>
            <a:srgbClr val="CC0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703582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68"/>
        <p:cNvGrpSpPr/>
        <p:nvPr/>
      </p:nvGrpSpPr>
      <p:grpSpPr>
        <a:xfrm>
          <a:off x="0" y="0"/>
          <a:ext cx="0" cy="0"/>
          <a:chOff x="0" y="0"/>
          <a:chExt cx="0" cy="0"/>
        </a:xfrm>
      </p:grpSpPr>
      <p:sp>
        <p:nvSpPr>
          <p:cNvPr id="169" name="Google Shape;169;p24"/>
          <p:cNvSpPr/>
          <p:nvPr/>
        </p:nvSpPr>
        <p:spPr>
          <a:xfrm>
            <a:off x="569272" y="518591"/>
            <a:ext cx="5783931" cy="6963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2400" b="1" i="1" cap="all" dirty="0">
                <a:solidFill>
                  <a:schemeClr val="lt1"/>
                </a:solidFill>
                <a:latin typeface="Segoe UI Black" panose="020B0A02040204020203" pitchFamily="34" charset="0"/>
                <a:ea typeface="Segoe UI Black" panose="020B0A02040204020203" pitchFamily="34" charset="0"/>
                <a:cs typeface="Calibri"/>
                <a:sym typeface="Calibri"/>
              </a:rPr>
              <a:t>Abrams v. United States </a:t>
            </a:r>
            <a:r>
              <a:rPr lang="en" sz="2400" b="1" cap="all" dirty="0">
                <a:solidFill>
                  <a:schemeClr val="lt1"/>
                </a:solidFill>
                <a:latin typeface="Segoe UI Black" panose="020B0A02040204020203" pitchFamily="34" charset="0"/>
                <a:ea typeface="Segoe UI Black" panose="020B0A02040204020203" pitchFamily="34" charset="0"/>
                <a:cs typeface="Calibri"/>
                <a:sym typeface="Calibri"/>
              </a:rPr>
              <a:t>(1919)</a:t>
            </a:r>
            <a:endParaRPr sz="200" b="0" i="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sp>
        <p:nvSpPr>
          <p:cNvPr id="174" name="Google Shape;174;p24"/>
          <p:cNvSpPr/>
          <p:nvPr/>
        </p:nvSpPr>
        <p:spPr>
          <a:xfrm>
            <a:off x="3094534" y="2025631"/>
            <a:ext cx="3546664" cy="2440921"/>
          </a:xfrm>
          <a:prstGeom prst="rect">
            <a:avLst/>
          </a:prstGeom>
          <a:noFill/>
          <a:ln>
            <a:noFill/>
          </a:ln>
        </p:spPr>
        <p:txBody>
          <a:bodyPr spcFirstLastPara="1" wrap="square" lIns="68575" tIns="34275" rIns="68575" bIns="34275" anchor="t" anchorCtr="0">
            <a:noAutofit/>
          </a:bodyPr>
          <a:lstStyle/>
          <a:p>
            <a:pPr lvl="0"/>
            <a:r>
              <a:rPr lang="en-US" sz="2400" dirty="0">
                <a:solidFill>
                  <a:srgbClr val="252F66"/>
                </a:solidFill>
                <a:latin typeface="Calibri"/>
                <a:ea typeface="Calibri"/>
                <a:cs typeface="Calibri"/>
                <a:sym typeface="Calibri"/>
              </a:rPr>
              <a:t>“[T]he best test of truth is the power of the thought to get itself accepted in the competition of the market.”</a:t>
            </a:r>
            <a:endParaRPr sz="2400" dirty="0">
              <a:solidFill>
                <a:srgbClr val="252F66"/>
              </a:solidFill>
              <a:latin typeface="Calibri"/>
              <a:ea typeface="Calibri"/>
              <a:cs typeface="Calibri"/>
              <a:sym typeface="Calibri"/>
            </a:endParaRPr>
          </a:p>
        </p:txBody>
      </p:sp>
      <p:sp>
        <p:nvSpPr>
          <p:cNvPr id="8" name="Rectangle 7">
            <a:extLst>
              <a:ext uri="{FF2B5EF4-FFF2-40B4-BE49-F238E27FC236}">
                <a16:creationId xmlns:a16="http://schemas.microsoft.com/office/drawing/2014/main" id="{394C3C2D-7072-467C-96C0-DD62E8425F22}"/>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DE657D21-1552-4126-8A0A-1441B6D9D3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4" name="Rectangle 13">
            <a:extLst>
              <a:ext uri="{FF2B5EF4-FFF2-40B4-BE49-F238E27FC236}">
                <a16:creationId xmlns:a16="http://schemas.microsoft.com/office/drawing/2014/main" id="{14C7FCF5-BCDE-4B92-98BF-94E7DE6B2BEC}"/>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0F58732E-317E-43DC-8C7A-75B13550210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pic>
        <p:nvPicPr>
          <p:cNvPr id="18" name="Picture 17">
            <a:extLst>
              <a:ext uri="{FF2B5EF4-FFF2-40B4-BE49-F238E27FC236}">
                <a16:creationId xmlns:a16="http://schemas.microsoft.com/office/drawing/2014/main" id="{8BC8CFAA-1360-47D0-818E-F65F629DAFB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4774" y="1631160"/>
            <a:ext cx="1971753" cy="2801019"/>
          </a:xfrm>
          <a:prstGeom prst="rect">
            <a:avLst/>
          </a:prstGeom>
          <a:ln>
            <a:noFill/>
          </a:ln>
          <a:effectLst>
            <a:outerShdw blurRad="292100" dist="139700" dir="2700000" algn="tl" rotWithShape="0">
              <a:srgbClr val="333333">
                <a:alpha val="65000"/>
              </a:srgbClr>
            </a:outerShdw>
          </a:effectLst>
        </p:spPr>
      </p:pic>
      <p:sp>
        <p:nvSpPr>
          <p:cNvPr id="19" name="Google Shape;140;p21">
            <a:extLst>
              <a:ext uri="{FF2B5EF4-FFF2-40B4-BE49-F238E27FC236}">
                <a16:creationId xmlns:a16="http://schemas.microsoft.com/office/drawing/2014/main" id="{90F2FCB2-857B-4A3B-A14B-A6C522B17C63}"/>
              </a:ext>
            </a:extLst>
          </p:cNvPr>
          <p:cNvSpPr/>
          <p:nvPr/>
        </p:nvSpPr>
        <p:spPr>
          <a:xfrm>
            <a:off x="152207" y="4225909"/>
            <a:ext cx="226603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lvl="0" algn="ctr">
              <a:buSzPts val="1500"/>
            </a:pPr>
            <a:r>
              <a:rPr lang="en-US" sz="1500" b="1" dirty="0">
                <a:solidFill>
                  <a:schemeClr val="lt1"/>
                </a:solidFill>
                <a:latin typeface="Calibri"/>
                <a:ea typeface="Calibri"/>
                <a:cs typeface="Calibri"/>
                <a:sym typeface="Calibri"/>
              </a:rPr>
              <a:t>Oliver Wendell Holmes</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05765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68"/>
        <p:cNvGrpSpPr/>
        <p:nvPr/>
      </p:nvGrpSpPr>
      <p:grpSpPr>
        <a:xfrm>
          <a:off x="0" y="0"/>
          <a:ext cx="0" cy="0"/>
          <a:chOff x="0" y="0"/>
          <a:chExt cx="0" cy="0"/>
        </a:xfrm>
      </p:grpSpPr>
      <p:sp>
        <p:nvSpPr>
          <p:cNvPr id="169" name="Google Shape;169;p24"/>
          <p:cNvSpPr/>
          <p:nvPr/>
        </p:nvSpPr>
        <p:spPr>
          <a:xfrm>
            <a:off x="480192" y="509546"/>
            <a:ext cx="5783931" cy="6963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lvl="0" algn="ctr">
              <a:buSzPts val="3600"/>
            </a:pPr>
            <a:r>
              <a:rPr lang="en-US" sz="2400" b="1" i="1" cap="all" dirty="0">
                <a:solidFill>
                  <a:schemeClr val="lt1"/>
                </a:solidFill>
                <a:latin typeface="Segoe UI Black" panose="020B0A02040204020203" pitchFamily="34" charset="0"/>
                <a:ea typeface="Segoe UI Black" panose="020B0A02040204020203" pitchFamily="34" charset="0"/>
                <a:cs typeface="Calibri"/>
                <a:sym typeface="Calibri"/>
              </a:rPr>
              <a:t>Whitney v. California </a:t>
            </a:r>
            <a:r>
              <a:rPr lang="en" sz="2400" b="1" cap="all" dirty="0">
                <a:solidFill>
                  <a:schemeClr val="lt1"/>
                </a:solidFill>
                <a:latin typeface="Segoe UI Black" panose="020B0A02040204020203" pitchFamily="34" charset="0"/>
                <a:ea typeface="Segoe UI Black" panose="020B0A02040204020203" pitchFamily="34" charset="0"/>
                <a:cs typeface="Calibri"/>
                <a:sym typeface="Calibri"/>
              </a:rPr>
              <a:t>(1927)</a:t>
            </a:r>
            <a:endParaRPr sz="200" b="0" i="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sp>
        <p:nvSpPr>
          <p:cNvPr id="174" name="Google Shape;174;p24"/>
          <p:cNvSpPr/>
          <p:nvPr/>
        </p:nvSpPr>
        <p:spPr>
          <a:xfrm>
            <a:off x="2982222" y="1570634"/>
            <a:ext cx="3546664" cy="2440921"/>
          </a:xfrm>
          <a:prstGeom prst="rect">
            <a:avLst/>
          </a:prstGeom>
          <a:noFill/>
          <a:ln>
            <a:noFill/>
          </a:ln>
        </p:spPr>
        <p:txBody>
          <a:bodyPr spcFirstLastPara="1" wrap="square" lIns="68575" tIns="34275" rIns="68575" bIns="34275" anchor="t" anchorCtr="0">
            <a:noAutofit/>
          </a:bodyPr>
          <a:lstStyle/>
          <a:p>
            <a:pPr lvl="0"/>
            <a:r>
              <a:rPr lang="en-US" sz="2400" dirty="0">
                <a:solidFill>
                  <a:srgbClr val="252F66"/>
                </a:solidFill>
                <a:latin typeface="Calibri"/>
                <a:ea typeface="Calibri"/>
                <a:cs typeface="Calibri"/>
                <a:sym typeface="Calibri"/>
              </a:rPr>
              <a:t>“If there be time to expose through discussion the falsehood and fallacies, to avert the evil by the processes of education, the remedy to be applied is more speech, not enforced silence.”</a:t>
            </a:r>
            <a:endParaRPr sz="2400" dirty="0">
              <a:solidFill>
                <a:srgbClr val="252F66"/>
              </a:solidFill>
              <a:latin typeface="Calibri"/>
              <a:ea typeface="Calibri"/>
              <a:cs typeface="Calibri"/>
              <a:sym typeface="Calibri"/>
            </a:endParaRPr>
          </a:p>
        </p:txBody>
      </p:sp>
      <p:sp>
        <p:nvSpPr>
          <p:cNvPr id="8" name="Rectangle 7">
            <a:extLst>
              <a:ext uri="{FF2B5EF4-FFF2-40B4-BE49-F238E27FC236}">
                <a16:creationId xmlns:a16="http://schemas.microsoft.com/office/drawing/2014/main" id="{394C3C2D-7072-467C-96C0-DD62E8425F22}"/>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DE657D21-1552-4126-8A0A-1441B6D9D3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4" name="Rectangle 13">
            <a:extLst>
              <a:ext uri="{FF2B5EF4-FFF2-40B4-BE49-F238E27FC236}">
                <a16:creationId xmlns:a16="http://schemas.microsoft.com/office/drawing/2014/main" id="{14C7FCF5-BCDE-4B92-98BF-94E7DE6B2BEC}"/>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0F58732E-317E-43DC-8C7A-75B13550210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pic>
        <p:nvPicPr>
          <p:cNvPr id="10" name="Picture 2" descr="Brandeisl.jpg">
            <a:extLst>
              <a:ext uri="{FF2B5EF4-FFF2-40B4-BE49-F238E27FC236}">
                <a16:creationId xmlns:a16="http://schemas.microsoft.com/office/drawing/2014/main" id="{E4507037-BF1B-4EE6-9A92-85A1BB2741A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2011" y="1662560"/>
            <a:ext cx="1954250" cy="2794249"/>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40;p21">
            <a:extLst>
              <a:ext uri="{FF2B5EF4-FFF2-40B4-BE49-F238E27FC236}">
                <a16:creationId xmlns:a16="http://schemas.microsoft.com/office/drawing/2014/main" id="{600EC99E-6191-44FF-A0B3-E136BF58160A}"/>
              </a:ext>
            </a:extLst>
          </p:cNvPr>
          <p:cNvSpPr/>
          <p:nvPr/>
        </p:nvSpPr>
        <p:spPr>
          <a:xfrm>
            <a:off x="286518" y="4257309"/>
            <a:ext cx="1737820" cy="399000"/>
          </a:xfrm>
          <a:prstGeom prst="rect">
            <a:avLst/>
          </a:prstGeom>
          <a:solidFill>
            <a:srgbClr val="252F66"/>
          </a:solidFill>
          <a:ln>
            <a:no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lvl="0" algn="ctr">
              <a:buSzPts val="1500"/>
            </a:pPr>
            <a:r>
              <a:rPr lang="en-US" sz="1500" b="1" dirty="0">
                <a:solidFill>
                  <a:schemeClr val="lt1"/>
                </a:solidFill>
                <a:latin typeface="Calibri"/>
                <a:ea typeface="Calibri"/>
                <a:cs typeface="Calibri"/>
                <a:sym typeface="Calibri"/>
              </a:rPr>
              <a:t>Louis Brandeis</a:t>
            </a:r>
          </a:p>
        </p:txBody>
      </p:sp>
    </p:spTree>
    <p:extLst>
      <p:ext uri="{BB962C8B-B14F-4D97-AF65-F5344CB8AC3E}">
        <p14:creationId xmlns:p14="http://schemas.microsoft.com/office/powerpoint/2010/main" val="2726278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5EEF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958957-9B1D-4E02-BB26-B70D3915E62A}"/>
              </a:ext>
            </a:extLst>
          </p:cNvPr>
          <p:cNvPicPr>
            <a:picLocks noChangeAspect="1"/>
          </p:cNvPicPr>
          <p:nvPr/>
        </p:nvPicPr>
        <p:blipFill>
          <a:blip r:embed="rId2"/>
          <a:stretch>
            <a:fillRect/>
          </a:stretch>
        </p:blipFill>
        <p:spPr>
          <a:xfrm>
            <a:off x="1069680" y="1126883"/>
            <a:ext cx="4616746" cy="3622749"/>
          </a:xfrm>
          <a:prstGeom prst="rect">
            <a:avLst/>
          </a:prstGeom>
          <a:ln>
            <a:noFill/>
          </a:ln>
          <a:effectLst>
            <a:outerShdw blurRad="292100" dist="139700" dir="2700000" algn="tl" rotWithShape="0">
              <a:srgbClr val="333333">
                <a:alpha val="65000"/>
              </a:srgbClr>
            </a:outerShdw>
          </a:effectLst>
        </p:spPr>
      </p:pic>
      <p:sp>
        <p:nvSpPr>
          <p:cNvPr id="17" name="Title 1">
            <a:extLst>
              <a:ext uri="{FF2B5EF4-FFF2-40B4-BE49-F238E27FC236}">
                <a16:creationId xmlns:a16="http://schemas.microsoft.com/office/drawing/2014/main" id="{99AD8174-1541-4EC2-AB3A-60ADCFA0C875}"/>
              </a:ext>
            </a:extLst>
          </p:cNvPr>
          <p:cNvSpPr txBox="1">
            <a:spLocks/>
          </p:cNvSpPr>
          <p:nvPr/>
        </p:nvSpPr>
        <p:spPr>
          <a:xfrm>
            <a:off x="294914" y="321248"/>
            <a:ext cx="6109183" cy="608511"/>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b="1" i="1" cap="all" dirty="0">
                <a:solidFill>
                  <a:schemeClr val="bg1"/>
                </a:solidFill>
                <a:latin typeface="Segoe UI Black" panose="020B0A02040204020203" pitchFamily="34" charset="0"/>
                <a:ea typeface="Segoe UI Black" panose="020B0A02040204020203" pitchFamily="34" charset="0"/>
              </a:rPr>
              <a:t>West Virginia v. Barnette </a:t>
            </a:r>
            <a:r>
              <a:rPr lang="en-US" sz="2400" b="1" cap="all" dirty="0">
                <a:solidFill>
                  <a:schemeClr val="bg1"/>
                </a:solidFill>
                <a:latin typeface="Segoe UI Black" panose="020B0A02040204020203" pitchFamily="34" charset="0"/>
                <a:ea typeface="Segoe UI Black" panose="020B0A02040204020203" pitchFamily="34" charset="0"/>
              </a:rPr>
              <a:t>(1943)</a:t>
            </a:r>
          </a:p>
        </p:txBody>
      </p:sp>
      <p:sp>
        <p:nvSpPr>
          <p:cNvPr id="8" name="Rectangle 7">
            <a:extLst>
              <a:ext uri="{FF2B5EF4-FFF2-40B4-BE49-F238E27FC236}">
                <a16:creationId xmlns:a16="http://schemas.microsoft.com/office/drawing/2014/main" id="{377A79E4-F2A8-4848-BC19-B864DD717A7D}"/>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EB99002-2620-434F-9E96-ED0C6F5554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3" name="Rectangle 12">
            <a:extLst>
              <a:ext uri="{FF2B5EF4-FFF2-40B4-BE49-F238E27FC236}">
                <a16:creationId xmlns:a16="http://schemas.microsoft.com/office/drawing/2014/main" id="{8505DFC3-22A9-486D-8421-FE26924424B1}"/>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98C5C4E9-D6D5-4860-AD0E-B07AF5FDAA3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1045323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16DC8F-F3CC-4D8A-B4D3-959AB8D45A3D}"/>
              </a:ext>
            </a:extLst>
          </p:cNvPr>
          <p:cNvSpPr/>
          <p:nvPr/>
        </p:nvSpPr>
        <p:spPr>
          <a:xfrm>
            <a:off x="232937" y="1046824"/>
            <a:ext cx="6699210" cy="3693319"/>
          </a:xfrm>
          <a:prstGeom prst="rect">
            <a:avLst/>
          </a:prstGeom>
        </p:spPr>
        <p:txBody>
          <a:bodyPr wrap="square">
            <a:spAutoFit/>
          </a:bodyPr>
          <a:lstStyle/>
          <a:p>
            <a:pPr defTabSz="685800">
              <a:buClrTx/>
            </a:pPr>
            <a:r>
              <a:rPr lang="en-US" sz="1800" b="1" kern="1200" dirty="0">
                <a:solidFill>
                  <a:srgbClr val="252F66"/>
                </a:solidFill>
                <a:latin typeface="Calibri" panose="020F0502020204030204"/>
                <a:ea typeface="+mn-ea"/>
                <a:cs typeface="+mn-cs"/>
              </a:rPr>
              <a:t>Facts of the case: </a:t>
            </a:r>
          </a:p>
          <a:p>
            <a:pPr defTabSz="685800">
              <a:buClrTx/>
            </a:pPr>
            <a:endParaRPr lang="en-US" sz="1800" kern="1200" dirty="0">
              <a:solidFill>
                <a:srgbClr val="252F66"/>
              </a:solidFill>
              <a:latin typeface="Calibri" panose="020F0502020204030204"/>
              <a:ea typeface="+mn-ea"/>
              <a:cs typeface="+mn-cs"/>
            </a:endParaRPr>
          </a:p>
          <a:p>
            <a:pPr defTabSz="685800">
              <a:buClrTx/>
            </a:pPr>
            <a:r>
              <a:rPr lang="en-US" sz="1800" kern="1200" dirty="0">
                <a:solidFill>
                  <a:srgbClr val="252F66"/>
                </a:solidFill>
                <a:latin typeface="Calibri" panose="020F0502020204030204"/>
                <a:ea typeface="+mn-ea"/>
                <a:cs typeface="+mn-cs"/>
              </a:rPr>
              <a:t>During World War II, the West Virginia legislature required all students salute the American flag. The law followed the Supreme Court’s decision in </a:t>
            </a:r>
            <a:r>
              <a:rPr lang="en-US" sz="1800" i="1" kern="1200" dirty="0">
                <a:solidFill>
                  <a:srgbClr val="252F66"/>
                </a:solidFill>
                <a:latin typeface="Calibri" panose="020F0502020204030204"/>
                <a:ea typeface="+mn-ea"/>
                <a:cs typeface="+mn-cs"/>
              </a:rPr>
              <a:t>Minersville School District v. Gobitis </a:t>
            </a:r>
            <a:r>
              <a:rPr lang="en-US" sz="1800" kern="1200" dirty="0">
                <a:solidFill>
                  <a:srgbClr val="252F66"/>
                </a:solidFill>
                <a:latin typeface="Calibri" panose="020F0502020204030204"/>
                <a:ea typeface="+mn-ea"/>
                <a:cs typeface="+mn-cs"/>
              </a:rPr>
              <a:t>(1940), which decided that public schools could compel students to salute the flag and say the Pledge of Allegiance. </a:t>
            </a:r>
          </a:p>
          <a:p>
            <a:pPr defTabSz="685800">
              <a:buClrTx/>
            </a:pPr>
            <a:endParaRPr lang="en-US" sz="1800" kern="1200" dirty="0">
              <a:solidFill>
                <a:srgbClr val="252F66"/>
              </a:solidFill>
              <a:latin typeface="Calibri" panose="020F0502020204030204"/>
              <a:ea typeface="+mn-ea"/>
              <a:cs typeface="+mn-cs"/>
            </a:endParaRPr>
          </a:p>
          <a:p>
            <a:pPr defTabSz="685800">
              <a:buClrTx/>
            </a:pPr>
            <a:r>
              <a:rPr lang="en-US" sz="1800" kern="1200" dirty="0">
                <a:solidFill>
                  <a:srgbClr val="252F66"/>
                </a:solidFill>
                <a:latin typeface="Calibri" panose="020F0502020204030204"/>
                <a:ea typeface="+mn-ea"/>
                <a:cs typeface="+mn-cs"/>
              </a:rPr>
              <a:t>Marie and Gathie Barnette were expelled from school after they were instructed by their parents to not salute the flag or say the pledge. They were Jehovah’s Witnesses, a religious minority group who do not salute the American flag, as they believes God’s law to be superior to any man-made laws or government. </a:t>
            </a:r>
          </a:p>
        </p:txBody>
      </p:sp>
      <p:sp>
        <p:nvSpPr>
          <p:cNvPr id="9" name="Rectangle 8">
            <a:extLst>
              <a:ext uri="{FF2B5EF4-FFF2-40B4-BE49-F238E27FC236}">
                <a16:creationId xmlns:a16="http://schemas.microsoft.com/office/drawing/2014/main" id="{9B78F717-3E3C-486A-9D17-92EF00C3656A}"/>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538443CC-E1EA-4515-B71B-31132ED6AE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1" name="Rectangle 10">
            <a:extLst>
              <a:ext uri="{FF2B5EF4-FFF2-40B4-BE49-F238E27FC236}">
                <a16:creationId xmlns:a16="http://schemas.microsoft.com/office/drawing/2014/main" id="{6697C055-3BA4-47AF-9E7F-25C522774E67}"/>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71174035-F023-418D-92F0-1668079EA8E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7651" y="251397"/>
            <a:ext cx="1734013" cy="1734013"/>
          </a:xfrm>
          <a:prstGeom prst="rect">
            <a:avLst/>
          </a:prstGeom>
        </p:spPr>
      </p:pic>
      <p:sp>
        <p:nvSpPr>
          <p:cNvPr id="24" name="Title 1">
            <a:extLst>
              <a:ext uri="{FF2B5EF4-FFF2-40B4-BE49-F238E27FC236}">
                <a16:creationId xmlns:a16="http://schemas.microsoft.com/office/drawing/2014/main" id="{BA4E1349-37FD-4F2D-8FF2-26EEDA4E9CFA}"/>
              </a:ext>
            </a:extLst>
          </p:cNvPr>
          <p:cNvSpPr txBox="1">
            <a:spLocks/>
          </p:cNvSpPr>
          <p:nvPr/>
        </p:nvSpPr>
        <p:spPr>
          <a:xfrm>
            <a:off x="294914" y="321248"/>
            <a:ext cx="6109183" cy="608511"/>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b="1" i="1" cap="all" dirty="0">
                <a:solidFill>
                  <a:schemeClr val="bg1"/>
                </a:solidFill>
                <a:latin typeface="Segoe UI Black" panose="020B0A02040204020203" pitchFamily="34" charset="0"/>
                <a:ea typeface="Segoe UI Black" panose="020B0A02040204020203" pitchFamily="34" charset="0"/>
              </a:rPr>
              <a:t>West Virginia v. Barnette </a:t>
            </a:r>
            <a:r>
              <a:rPr lang="en-US" sz="2400" b="1" cap="all" dirty="0">
                <a:solidFill>
                  <a:schemeClr val="bg1"/>
                </a:solidFill>
                <a:latin typeface="Segoe UI Black" panose="020B0A02040204020203" pitchFamily="34" charset="0"/>
                <a:ea typeface="Segoe UI Black" panose="020B0A02040204020203" pitchFamily="34" charset="0"/>
              </a:rPr>
              <a:t>(1943)</a:t>
            </a:r>
          </a:p>
        </p:txBody>
      </p:sp>
    </p:spTree>
    <p:extLst>
      <p:ext uri="{BB962C8B-B14F-4D97-AF65-F5344CB8AC3E}">
        <p14:creationId xmlns:p14="http://schemas.microsoft.com/office/powerpoint/2010/main" val="3436216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16DC8F-F3CC-4D8A-B4D3-959AB8D45A3D}"/>
              </a:ext>
            </a:extLst>
          </p:cNvPr>
          <p:cNvSpPr/>
          <p:nvPr/>
        </p:nvSpPr>
        <p:spPr>
          <a:xfrm>
            <a:off x="3181760" y="1534790"/>
            <a:ext cx="3595041" cy="1477328"/>
          </a:xfrm>
          <a:prstGeom prst="rect">
            <a:avLst/>
          </a:prstGeom>
        </p:spPr>
        <p:txBody>
          <a:bodyPr wrap="square">
            <a:spAutoFit/>
          </a:bodyPr>
          <a:lstStyle/>
          <a:p>
            <a:pPr defTabSz="685800">
              <a:buClrTx/>
            </a:pPr>
            <a:r>
              <a:rPr lang="en-US" sz="1800" b="1" kern="1200" dirty="0">
                <a:solidFill>
                  <a:srgbClr val="252F66"/>
                </a:solidFill>
                <a:latin typeface="Calibri" panose="020F0502020204030204"/>
                <a:ea typeface="+mn-ea"/>
                <a:cs typeface="+mn-cs"/>
              </a:rPr>
              <a:t>The Outcome: </a:t>
            </a:r>
          </a:p>
          <a:p>
            <a:pPr defTabSz="685800">
              <a:buClrTx/>
            </a:pPr>
            <a:endParaRPr lang="en-US" sz="1800" kern="1200" dirty="0">
              <a:solidFill>
                <a:srgbClr val="252F66"/>
              </a:solidFill>
              <a:latin typeface="Calibri" panose="020F0502020204030204"/>
              <a:ea typeface="+mn-ea"/>
              <a:cs typeface="+mn-cs"/>
            </a:endParaRPr>
          </a:p>
          <a:p>
            <a:pPr defTabSz="685800">
              <a:buClrTx/>
            </a:pPr>
            <a:r>
              <a:rPr lang="en-US" sz="1800" kern="1200" dirty="0">
                <a:solidFill>
                  <a:srgbClr val="252F66"/>
                </a:solidFill>
                <a:latin typeface="Calibri" panose="020F0502020204030204"/>
                <a:ea typeface="+mn-ea"/>
                <a:cs typeface="+mn-cs"/>
              </a:rPr>
              <a:t>On Flag Day in 1943, the Court, in a 6-3 decision written by Justice Robert Jackson, overruled </a:t>
            </a:r>
            <a:r>
              <a:rPr lang="en-US" sz="1800" i="1" kern="1200" dirty="0">
                <a:solidFill>
                  <a:srgbClr val="252F66"/>
                </a:solidFill>
                <a:latin typeface="Calibri" panose="020F0502020204030204"/>
                <a:ea typeface="+mn-ea"/>
                <a:cs typeface="+mn-cs"/>
              </a:rPr>
              <a:t>Gobitis</a:t>
            </a:r>
            <a:r>
              <a:rPr lang="en-US" sz="1800" kern="1200" dirty="0">
                <a:solidFill>
                  <a:srgbClr val="252F66"/>
                </a:solidFill>
                <a:latin typeface="Calibri" panose="020F0502020204030204"/>
                <a:ea typeface="+mn-ea"/>
                <a:cs typeface="+mn-cs"/>
              </a:rPr>
              <a:t>. </a:t>
            </a:r>
          </a:p>
        </p:txBody>
      </p:sp>
      <p:pic>
        <p:nvPicPr>
          <p:cNvPr id="3" name="Picture 2">
            <a:extLst>
              <a:ext uri="{FF2B5EF4-FFF2-40B4-BE49-F238E27FC236}">
                <a16:creationId xmlns:a16="http://schemas.microsoft.com/office/drawing/2014/main" id="{231F7D28-67E9-486A-8C76-6C56BDAAA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244" y="1337399"/>
            <a:ext cx="2537437" cy="3143250"/>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D1E27810-657F-48CC-8C02-2B6F9C8B92FB}"/>
              </a:ext>
            </a:extLst>
          </p:cNvPr>
          <p:cNvSpPr txBox="1">
            <a:spLocks/>
          </p:cNvSpPr>
          <p:nvPr/>
        </p:nvSpPr>
        <p:spPr>
          <a:xfrm>
            <a:off x="116470" y="4162237"/>
            <a:ext cx="1636202" cy="704755"/>
          </a:xfrm>
          <a:prstGeom prst="rect">
            <a:avLst/>
          </a:prstGeom>
          <a:solidFill>
            <a:srgbClr val="252F66"/>
          </a:solidFill>
          <a:effectLst>
            <a:outerShdw blurRad="50800" dist="38100" dir="2700000" algn="tl" rotWithShape="0">
              <a:prstClr val="black">
                <a:alpha val="40000"/>
              </a:prstClr>
            </a:outerShdw>
          </a:effectLst>
        </p:spPr>
        <p:txBody>
          <a:bodyPr vert="horz" lIns="68580" tIns="34290" rIns="68580" bIns="3429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defRPr/>
            </a:pPr>
            <a:r>
              <a:rPr lang="en-US" sz="1800" b="1" dirty="0">
                <a:solidFill>
                  <a:prstClr val="white"/>
                </a:solidFill>
                <a:latin typeface="Calibri" panose="020F0502020204030204"/>
                <a:ea typeface="Segoe UI Black" panose="020B0A02040204020203" pitchFamily="34" charset="0"/>
              </a:rPr>
              <a:t>Justice Robert Jackson</a:t>
            </a:r>
          </a:p>
        </p:txBody>
      </p:sp>
      <p:sp>
        <p:nvSpPr>
          <p:cNvPr id="11" name="Rectangle 10">
            <a:extLst>
              <a:ext uri="{FF2B5EF4-FFF2-40B4-BE49-F238E27FC236}">
                <a16:creationId xmlns:a16="http://schemas.microsoft.com/office/drawing/2014/main" id="{2D271744-FF0A-45AC-A66E-561C3495DD86}"/>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75B15F2A-2F1F-49B3-8A98-C014FA5529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9" name="Rectangle 18">
            <a:extLst>
              <a:ext uri="{FF2B5EF4-FFF2-40B4-BE49-F238E27FC236}">
                <a16:creationId xmlns:a16="http://schemas.microsoft.com/office/drawing/2014/main" id="{11FDAEFD-B9B6-4F46-932D-ABC23DD3EEEB}"/>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70D6B9B2-843A-4F55-A52E-A5B8A71E80E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
        <p:nvSpPr>
          <p:cNvPr id="26" name="Title 1">
            <a:extLst>
              <a:ext uri="{FF2B5EF4-FFF2-40B4-BE49-F238E27FC236}">
                <a16:creationId xmlns:a16="http://schemas.microsoft.com/office/drawing/2014/main" id="{A4973DD1-FC44-4AAB-897D-E07781E18151}"/>
              </a:ext>
            </a:extLst>
          </p:cNvPr>
          <p:cNvSpPr txBox="1">
            <a:spLocks/>
          </p:cNvSpPr>
          <p:nvPr/>
        </p:nvSpPr>
        <p:spPr>
          <a:xfrm>
            <a:off x="294914" y="321248"/>
            <a:ext cx="6109183" cy="608511"/>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b="1" i="1" cap="all" dirty="0">
                <a:solidFill>
                  <a:schemeClr val="bg1"/>
                </a:solidFill>
                <a:latin typeface="Segoe UI Black" panose="020B0A02040204020203" pitchFamily="34" charset="0"/>
                <a:ea typeface="Segoe UI Black" panose="020B0A02040204020203" pitchFamily="34" charset="0"/>
              </a:rPr>
              <a:t>West Virginia v. Barnette </a:t>
            </a:r>
            <a:r>
              <a:rPr lang="en-US" sz="2400" b="1" cap="all" dirty="0">
                <a:solidFill>
                  <a:schemeClr val="bg1"/>
                </a:solidFill>
                <a:latin typeface="Segoe UI Black" panose="020B0A02040204020203" pitchFamily="34" charset="0"/>
                <a:ea typeface="Segoe UI Black" panose="020B0A02040204020203" pitchFamily="34" charset="0"/>
              </a:rPr>
              <a:t>(1943)</a:t>
            </a:r>
          </a:p>
        </p:txBody>
      </p:sp>
    </p:spTree>
    <p:extLst>
      <p:ext uri="{BB962C8B-B14F-4D97-AF65-F5344CB8AC3E}">
        <p14:creationId xmlns:p14="http://schemas.microsoft.com/office/powerpoint/2010/main" val="2760921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16DC8F-F3CC-4D8A-B4D3-959AB8D45A3D}"/>
              </a:ext>
            </a:extLst>
          </p:cNvPr>
          <p:cNvSpPr/>
          <p:nvPr/>
        </p:nvSpPr>
        <p:spPr>
          <a:xfrm>
            <a:off x="3181760" y="1534791"/>
            <a:ext cx="3595041" cy="2585323"/>
          </a:xfrm>
          <a:prstGeom prst="rect">
            <a:avLst/>
          </a:prstGeom>
        </p:spPr>
        <p:txBody>
          <a:bodyPr wrap="square">
            <a:spAutoFit/>
          </a:bodyPr>
          <a:lstStyle/>
          <a:p>
            <a:pPr defTabSz="685800">
              <a:buClrTx/>
            </a:pPr>
            <a:r>
              <a:rPr lang="en-US" sz="1800" b="1" kern="1200" dirty="0">
                <a:solidFill>
                  <a:srgbClr val="252F66"/>
                </a:solidFill>
                <a:latin typeface="Calibri" panose="020F0502020204030204"/>
                <a:ea typeface="+mn-ea"/>
                <a:cs typeface="+mn-cs"/>
              </a:rPr>
              <a:t>“We apply the limitations of the Constitution with no fear that freedom to be intellectually and spiritually diverse or even contrary will disintegrate the social organization” </a:t>
            </a:r>
            <a:r>
              <a:rPr lang="en-US" sz="1800" kern="1200" dirty="0">
                <a:solidFill>
                  <a:srgbClr val="252F66"/>
                </a:solidFill>
                <a:latin typeface="Calibri" panose="020F0502020204030204"/>
                <a:ea typeface="+mn-ea"/>
                <a:cs typeface="+mn-cs"/>
              </a:rPr>
              <a:t>and argued patriotism flourished when ceremonies were </a:t>
            </a:r>
            <a:r>
              <a:rPr lang="en-US" sz="1800" b="1" kern="1200" dirty="0">
                <a:solidFill>
                  <a:srgbClr val="252F66"/>
                </a:solidFill>
                <a:latin typeface="Calibri" panose="020F0502020204030204"/>
                <a:ea typeface="+mn-ea"/>
                <a:cs typeface="+mn-cs"/>
              </a:rPr>
              <a:t>“voluntary and spontaneous instead of a compulsory routine.” </a:t>
            </a:r>
            <a:endParaRPr lang="en-US" sz="1800" kern="1200" dirty="0">
              <a:solidFill>
                <a:srgbClr val="252F66"/>
              </a:solidFill>
              <a:latin typeface="Calibri" panose="020F0502020204030204"/>
              <a:ea typeface="+mn-ea"/>
              <a:cs typeface="+mn-cs"/>
            </a:endParaRPr>
          </a:p>
        </p:txBody>
      </p:sp>
      <p:pic>
        <p:nvPicPr>
          <p:cNvPr id="3" name="Picture 2">
            <a:extLst>
              <a:ext uri="{FF2B5EF4-FFF2-40B4-BE49-F238E27FC236}">
                <a16:creationId xmlns:a16="http://schemas.microsoft.com/office/drawing/2014/main" id="{231F7D28-67E9-486A-8C76-6C56BDAAA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244" y="1337399"/>
            <a:ext cx="2537437" cy="3143250"/>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D1E27810-657F-48CC-8C02-2B6F9C8B92FB}"/>
              </a:ext>
            </a:extLst>
          </p:cNvPr>
          <p:cNvSpPr txBox="1">
            <a:spLocks/>
          </p:cNvSpPr>
          <p:nvPr/>
        </p:nvSpPr>
        <p:spPr>
          <a:xfrm>
            <a:off x="116470" y="4162237"/>
            <a:ext cx="1636202" cy="704755"/>
          </a:xfrm>
          <a:prstGeom prst="rect">
            <a:avLst/>
          </a:prstGeom>
          <a:solidFill>
            <a:srgbClr val="252F66"/>
          </a:solidFill>
          <a:effectLst>
            <a:outerShdw blurRad="50800" dist="38100" dir="2700000" algn="tl" rotWithShape="0">
              <a:prstClr val="black">
                <a:alpha val="40000"/>
              </a:prstClr>
            </a:outerShdw>
          </a:effectLst>
        </p:spPr>
        <p:txBody>
          <a:bodyPr vert="horz" lIns="68580" tIns="34290" rIns="68580" bIns="3429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defRPr/>
            </a:pPr>
            <a:r>
              <a:rPr lang="en-US" sz="1800" b="1" dirty="0">
                <a:solidFill>
                  <a:prstClr val="white"/>
                </a:solidFill>
                <a:latin typeface="Calibri" panose="020F0502020204030204"/>
                <a:ea typeface="Segoe UI Black" panose="020B0A02040204020203" pitchFamily="34" charset="0"/>
              </a:rPr>
              <a:t>Justice Robert Jackson</a:t>
            </a:r>
          </a:p>
        </p:txBody>
      </p:sp>
      <p:sp>
        <p:nvSpPr>
          <p:cNvPr id="11" name="Title 1">
            <a:extLst>
              <a:ext uri="{FF2B5EF4-FFF2-40B4-BE49-F238E27FC236}">
                <a16:creationId xmlns:a16="http://schemas.microsoft.com/office/drawing/2014/main" id="{3FE2E026-B800-445B-916A-4EB8F7597D4E}"/>
              </a:ext>
            </a:extLst>
          </p:cNvPr>
          <p:cNvSpPr txBox="1">
            <a:spLocks/>
          </p:cNvSpPr>
          <p:nvPr/>
        </p:nvSpPr>
        <p:spPr>
          <a:xfrm>
            <a:off x="294914" y="321248"/>
            <a:ext cx="6109183" cy="608511"/>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b="1" i="1" cap="all" dirty="0">
                <a:solidFill>
                  <a:schemeClr val="bg1"/>
                </a:solidFill>
                <a:latin typeface="Segoe UI Black" panose="020B0A02040204020203" pitchFamily="34" charset="0"/>
                <a:ea typeface="Segoe UI Black" panose="020B0A02040204020203" pitchFamily="34" charset="0"/>
              </a:rPr>
              <a:t>West Virginia v. Barnette </a:t>
            </a:r>
            <a:r>
              <a:rPr lang="en-US" sz="2400" b="1" cap="all" dirty="0">
                <a:solidFill>
                  <a:schemeClr val="bg1"/>
                </a:solidFill>
                <a:latin typeface="Segoe UI Black" panose="020B0A02040204020203" pitchFamily="34" charset="0"/>
                <a:ea typeface="Segoe UI Black" panose="020B0A02040204020203" pitchFamily="34" charset="0"/>
              </a:rPr>
              <a:t>(1943)</a:t>
            </a:r>
          </a:p>
        </p:txBody>
      </p:sp>
      <p:sp>
        <p:nvSpPr>
          <p:cNvPr id="18" name="Rectangle 17">
            <a:extLst>
              <a:ext uri="{FF2B5EF4-FFF2-40B4-BE49-F238E27FC236}">
                <a16:creationId xmlns:a16="http://schemas.microsoft.com/office/drawing/2014/main" id="{1B53C3F6-AB95-4D3D-818D-0A43108E6AB2}"/>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64AF1D5C-2E4A-4B3B-99DE-69E59FA02E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20" name="Rectangle 19">
            <a:extLst>
              <a:ext uri="{FF2B5EF4-FFF2-40B4-BE49-F238E27FC236}">
                <a16:creationId xmlns:a16="http://schemas.microsoft.com/office/drawing/2014/main" id="{FD3CFC7D-CA17-4C43-A15D-E775D9910436}"/>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Graphic 20">
            <a:extLst>
              <a:ext uri="{FF2B5EF4-FFF2-40B4-BE49-F238E27FC236}">
                <a16:creationId xmlns:a16="http://schemas.microsoft.com/office/drawing/2014/main" id="{0C5446E0-40FF-4F26-B51C-43077944C57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609564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16DC8F-F3CC-4D8A-B4D3-959AB8D45A3D}"/>
              </a:ext>
            </a:extLst>
          </p:cNvPr>
          <p:cNvSpPr/>
          <p:nvPr/>
        </p:nvSpPr>
        <p:spPr>
          <a:xfrm>
            <a:off x="3181760" y="1534790"/>
            <a:ext cx="3595041" cy="2308324"/>
          </a:xfrm>
          <a:prstGeom prst="rect">
            <a:avLst/>
          </a:prstGeom>
        </p:spPr>
        <p:txBody>
          <a:bodyPr wrap="square">
            <a:spAutoFit/>
          </a:bodyPr>
          <a:lstStyle/>
          <a:p>
            <a:pPr defTabSz="685800">
              <a:buClrTx/>
            </a:pPr>
            <a:r>
              <a:rPr lang="en-US" sz="1800" b="1" kern="1200" dirty="0">
                <a:solidFill>
                  <a:srgbClr val="252F66"/>
                </a:solidFill>
                <a:latin typeface="Calibri" panose="020F0502020204030204"/>
                <a:ea typeface="+mn-ea"/>
                <a:cs typeface="+mn-cs"/>
              </a:rPr>
              <a:t>“The very purpose of a Bill of Rights was to withdraw certain subjects from the vicissitudes of political controversy, to place them beyond the reach of majorities and officials and to establish them as legal principles to be applied by the courts.”</a:t>
            </a:r>
            <a:endParaRPr lang="en-US" sz="1800" kern="1200" dirty="0">
              <a:solidFill>
                <a:srgbClr val="252F66"/>
              </a:solidFill>
              <a:latin typeface="Calibri" panose="020F0502020204030204"/>
              <a:ea typeface="+mn-ea"/>
              <a:cs typeface="+mn-cs"/>
            </a:endParaRPr>
          </a:p>
        </p:txBody>
      </p:sp>
      <p:pic>
        <p:nvPicPr>
          <p:cNvPr id="3" name="Picture 2">
            <a:extLst>
              <a:ext uri="{FF2B5EF4-FFF2-40B4-BE49-F238E27FC236}">
                <a16:creationId xmlns:a16="http://schemas.microsoft.com/office/drawing/2014/main" id="{231F7D28-67E9-486A-8C76-6C56BDAAA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244" y="1337399"/>
            <a:ext cx="2537437" cy="3143250"/>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D1E27810-657F-48CC-8C02-2B6F9C8B92FB}"/>
              </a:ext>
            </a:extLst>
          </p:cNvPr>
          <p:cNvSpPr txBox="1">
            <a:spLocks/>
          </p:cNvSpPr>
          <p:nvPr/>
        </p:nvSpPr>
        <p:spPr>
          <a:xfrm>
            <a:off x="116470" y="4162237"/>
            <a:ext cx="1636202" cy="704755"/>
          </a:xfrm>
          <a:prstGeom prst="rect">
            <a:avLst/>
          </a:prstGeom>
          <a:solidFill>
            <a:srgbClr val="252F66"/>
          </a:solidFill>
          <a:effectLst>
            <a:outerShdw blurRad="50800" dist="38100" dir="2700000" algn="tl" rotWithShape="0">
              <a:prstClr val="black">
                <a:alpha val="40000"/>
              </a:prstClr>
            </a:outerShdw>
          </a:effectLst>
        </p:spPr>
        <p:txBody>
          <a:bodyPr vert="horz" lIns="68580" tIns="34290" rIns="68580" bIns="3429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defRPr/>
            </a:pPr>
            <a:r>
              <a:rPr lang="en-US" sz="1800" b="1" dirty="0">
                <a:solidFill>
                  <a:prstClr val="white"/>
                </a:solidFill>
                <a:latin typeface="Calibri" panose="020F0502020204030204"/>
                <a:ea typeface="Segoe UI Black" panose="020B0A02040204020203" pitchFamily="34" charset="0"/>
              </a:rPr>
              <a:t>Justice Robert Jackson</a:t>
            </a:r>
          </a:p>
        </p:txBody>
      </p:sp>
      <p:sp>
        <p:nvSpPr>
          <p:cNvPr id="11" name="Title 1">
            <a:extLst>
              <a:ext uri="{FF2B5EF4-FFF2-40B4-BE49-F238E27FC236}">
                <a16:creationId xmlns:a16="http://schemas.microsoft.com/office/drawing/2014/main" id="{F3FFF823-C32F-4BDA-8A00-B349B7832D5A}"/>
              </a:ext>
            </a:extLst>
          </p:cNvPr>
          <p:cNvSpPr txBox="1">
            <a:spLocks/>
          </p:cNvSpPr>
          <p:nvPr/>
        </p:nvSpPr>
        <p:spPr>
          <a:xfrm>
            <a:off x="294914" y="321248"/>
            <a:ext cx="6109183" cy="608511"/>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b="1" i="1" cap="all" dirty="0">
                <a:solidFill>
                  <a:schemeClr val="bg1"/>
                </a:solidFill>
                <a:latin typeface="Segoe UI Black" panose="020B0A02040204020203" pitchFamily="34" charset="0"/>
                <a:ea typeface="Segoe UI Black" panose="020B0A02040204020203" pitchFamily="34" charset="0"/>
              </a:rPr>
              <a:t>West Virginia v. Barnette </a:t>
            </a:r>
            <a:r>
              <a:rPr lang="en-US" sz="2400" b="1" cap="all" dirty="0">
                <a:solidFill>
                  <a:schemeClr val="bg1"/>
                </a:solidFill>
                <a:latin typeface="Segoe UI Black" panose="020B0A02040204020203" pitchFamily="34" charset="0"/>
                <a:ea typeface="Segoe UI Black" panose="020B0A02040204020203" pitchFamily="34" charset="0"/>
              </a:rPr>
              <a:t>(1943)</a:t>
            </a:r>
          </a:p>
        </p:txBody>
      </p:sp>
      <p:sp>
        <p:nvSpPr>
          <p:cNvPr id="18" name="Rectangle 17">
            <a:extLst>
              <a:ext uri="{FF2B5EF4-FFF2-40B4-BE49-F238E27FC236}">
                <a16:creationId xmlns:a16="http://schemas.microsoft.com/office/drawing/2014/main" id="{B1BC0EFB-ADBA-4AC0-A7B5-F41E5195C419}"/>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787BF208-EEF6-40F2-8587-870ACD493C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20" name="Rectangle 19">
            <a:extLst>
              <a:ext uri="{FF2B5EF4-FFF2-40B4-BE49-F238E27FC236}">
                <a16:creationId xmlns:a16="http://schemas.microsoft.com/office/drawing/2014/main" id="{73B58980-39CA-4A6D-8549-4FC91A93FB4A}"/>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Graphic 20">
            <a:extLst>
              <a:ext uri="{FF2B5EF4-FFF2-40B4-BE49-F238E27FC236}">
                <a16:creationId xmlns:a16="http://schemas.microsoft.com/office/drawing/2014/main" id="{82DEC0C4-8F4D-44A0-BAE7-F3D2E538AB7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4284616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16DC8F-F3CC-4D8A-B4D3-959AB8D45A3D}"/>
              </a:ext>
            </a:extLst>
          </p:cNvPr>
          <p:cNvSpPr/>
          <p:nvPr/>
        </p:nvSpPr>
        <p:spPr>
          <a:xfrm>
            <a:off x="3181760" y="1534790"/>
            <a:ext cx="3595041" cy="2308324"/>
          </a:xfrm>
          <a:prstGeom prst="rect">
            <a:avLst/>
          </a:prstGeom>
        </p:spPr>
        <p:txBody>
          <a:bodyPr wrap="square">
            <a:spAutoFit/>
          </a:bodyPr>
          <a:lstStyle/>
          <a:p>
            <a:pPr defTabSz="685800">
              <a:buClrTx/>
            </a:pPr>
            <a:r>
              <a:rPr lang="en-US" sz="1800" b="1" kern="1200" dirty="0">
                <a:solidFill>
                  <a:srgbClr val="252F66"/>
                </a:solidFill>
                <a:latin typeface="Calibri" panose="020F0502020204030204"/>
                <a:ea typeface="+mn-ea"/>
                <a:cs typeface="+mn-cs"/>
              </a:rPr>
              <a:t>“If there is any fixed star in our constitutional constellation, it is that no official, high or petty, can prescribe what shall be orthodox in politics, nationalism, religion, or other matters of opinion, or force citizens to confess by word or act faith therein.”</a:t>
            </a:r>
            <a:endParaRPr lang="en-US" sz="1800" kern="1200" dirty="0">
              <a:solidFill>
                <a:srgbClr val="252F66"/>
              </a:solidFill>
              <a:latin typeface="Calibri" panose="020F0502020204030204"/>
              <a:ea typeface="+mn-ea"/>
              <a:cs typeface="+mn-cs"/>
            </a:endParaRPr>
          </a:p>
        </p:txBody>
      </p:sp>
      <p:pic>
        <p:nvPicPr>
          <p:cNvPr id="3" name="Picture 2">
            <a:extLst>
              <a:ext uri="{FF2B5EF4-FFF2-40B4-BE49-F238E27FC236}">
                <a16:creationId xmlns:a16="http://schemas.microsoft.com/office/drawing/2014/main" id="{231F7D28-67E9-486A-8C76-6C56BDAAA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244" y="1337399"/>
            <a:ext cx="2537437" cy="3143250"/>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D1E27810-657F-48CC-8C02-2B6F9C8B92FB}"/>
              </a:ext>
            </a:extLst>
          </p:cNvPr>
          <p:cNvSpPr txBox="1">
            <a:spLocks/>
          </p:cNvSpPr>
          <p:nvPr/>
        </p:nvSpPr>
        <p:spPr>
          <a:xfrm>
            <a:off x="116470" y="4162237"/>
            <a:ext cx="1636202" cy="704755"/>
          </a:xfrm>
          <a:prstGeom prst="rect">
            <a:avLst/>
          </a:prstGeom>
          <a:solidFill>
            <a:srgbClr val="252F66"/>
          </a:solidFill>
          <a:effectLst>
            <a:outerShdw blurRad="50800" dist="38100" dir="2700000" algn="tl" rotWithShape="0">
              <a:prstClr val="black">
                <a:alpha val="40000"/>
              </a:prstClr>
            </a:outerShdw>
          </a:effectLst>
        </p:spPr>
        <p:txBody>
          <a:bodyPr vert="horz" lIns="68580" tIns="34290" rIns="68580" bIns="3429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defRPr/>
            </a:pPr>
            <a:r>
              <a:rPr lang="en-US" sz="1800" b="1" dirty="0">
                <a:solidFill>
                  <a:prstClr val="white"/>
                </a:solidFill>
                <a:latin typeface="Calibri" panose="020F0502020204030204"/>
                <a:ea typeface="Segoe UI Black" panose="020B0A02040204020203" pitchFamily="34" charset="0"/>
              </a:rPr>
              <a:t>Justice Robert Jackson</a:t>
            </a:r>
          </a:p>
        </p:txBody>
      </p:sp>
      <p:sp>
        <p:nvSpPr>
          <p:cNvPr id="11" name="Title 1">
            <a:extLst>
              <a:ext uri="{FF2B5EF4-FFF2-40B4-BE49-F238E27FC236}">
                <a16:creationId xmlns:a16="http://schemas.microsoft.com/office/drawing/2014/main" id="{6E2E9BCE-9A18-452B-B360-B18B275B1352}"/>
              </a:ext>
            </a:extLst>
          </p:cNvPr>
          <p:cNvSpPr txBox="1">
            <a:spLocks/>
          </p:cNvSpPr>
          <p:nvPr/>
        </p:nvSpPr>
        <p:spPr>
          <a:xfrm>
            <a:off x="294914" y="321248"/>
            <a:ext cx="6109183" cy="608511"/>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b="1" i="1" cap="all" dirty="0">
                <a:solidFill>
                  <a:schemeClr val="bg1"/>
                </a:solidFill>
                <a:latin typeface="Segoe UI Black" panose="020B0A02040204020203" pitchFamily="34" charset="0"/>
                <a:ea typeface="Segoe UI Black" panose="020B0A02040204020203" pitchFamily="34" charset="0"/>
              </a:rPr>
              <a:t>West Virginia v. Barnette </a:t>
            </a:r>
            <a:r>
              <a:rPr lang="en-US" sz="2400" b="1" cap="all" dirty="0">
                <a:solidFill>
                  <a:schemeClr val="bg1"/>
                </a:solidFill>
                <a:latin typeface="Segoe UI Black" panose="020B0A02040204020203" pitchFamily="34" charset="0"/>
                <a:ea typeface="Segoe UI Black" panose="020B0A02040204020203" pitchFamily="34" charset="0"/>
              </a:rPr>
              <a:t>(1943)</a:t>
            </a:r>
          </a:p>
        </p:txBody>
      </p:sp>
      <p:sp>
        <p:nvSpPr>
          <p:cNvPr id="18" name="Rectangle 17">
            <a:extLst>
              <a:ext uri="{FF2B5EF4-FFF2-40B4-BE49-F238E27FC236}">
                <a16:creationId xmlns:a16="http://schemas.microsoft.com/office/drawing/2014/main" id="{432DFFAF-206B-48B0-9C14-3924F015004A}"/>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B745CF2E-357E-4B9C-B24A-E09D054137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20" name="Rectangle 19">
            <a:extLst>
              <a:ext uri="{FF2B5EF4-FFF2-40B4-BE49-F238E27FC236}">
                <a16:creationId xmlns:a16="http://schemas.microsoft.com/office/drawing/2014/main" id="{546E25C2-9617-4932-A7EB-6D09ED2B9B7A}"/>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Graphic 20">
            <a:extLst>
              <a:ext uri="{FF2B5EF4-FFF2-40B4-BE49-F238E27FC236}">
                <a16:creationId xmlns:a16="http://schemas.microsoft.com/office/drawing/2014/main" id="{9196490B-DF58-410A-A82B-97E22F05AF8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2035465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08ACDD-7B9D-40A8-B4E3-749A7C6B7F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239" y="3249594"/>
            <a:ext cx="1343349" cy="1791116"/>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3A16DC8F-F3CC-4D8A-B4D3-959AB8D45A3D}"/>
              </a:ext>
            </a:extLst>
          </p:cNvPr>
          <p:cNvSpPr/>
          <p:nvPr/>
        </p:nvSpPr>
        <p:spPr>
          <a:xfrm>
            <a:off x="3209925" y="1196756"/>
            <a:ext cx="3595041" cy="3693319"/>
          </a:xfrm>
          <a:prstGeom prst="rect">
            <a:avLst/>
          </a:prstGeom>
        </p:spPr>
        <p:txBody>
          <a:bodyPr wrap="square">
            <a:spAutoFit/>
          </a:bodyPr>
          <a:lstStyle/>
          <a:p>
            <a:pPr defTabSz="685800">
              <a:buClrTx/>
            </a:pPr>
            <a:r>
              <a:rPr lang="en-US" sz="1800" kern="1200" dirty="0">
                <a:solidFill>
                  <a:srgbClr val="252F66"/>
                </a:solidFill>
                <a:latin typeface="Calibri" panose="020F0502020204030204"/>
                <a:ea typeface="+mn-ea"/>
                <a:cs typeface="+mn-cs"/>
              </a:rPr>
              <a:t>Justices Black and Douglas—two members who changed their minds since the </a:t>
            </a:r>
            <a:r>
              <a:rPr lang="en-US" sz="1800" i="1" kern="1200" dirty="0">
                <a:solidFill>
                  <a:srgbClr val="252F66"/>
                </a:solidFill>
                <a:latin typeface="Calibri" panose="020F0502020204030204"/>
                <a:ea typeface="+mn-ea"/>
                <a:cs typeface="+mn-cs"/>
              </a:rPr>
              <a:t>Gobitis</a:t>
            </a:r>
            <a:r>
              <a:rPr lang="en-US" sz="1800" kern="1200" dirty="0">
                <a:solidFill>
                  <a:srgbClr val="252F66"/>
                </a:solidFill>
                <a:latin typeface="Calibri" panose="020F0502020204030204"/>
                <a:ea typeface="+mn-ea"/>
                <a:cs typeface="+mn-cs"/>
              </a:rPr>
              <a:t> decision in 1940—said in a concurring opinion: </a:t>
            </a:r>
            <a:r>
              <a:rPr lang="en-US" sz="1800" b="1" kern="1200" dirty="0">
                <a:solidFill>
                  <a:srgbClr val="252F66"/>
                </a:solidFill>
                <a:latin typeface="Calibri" panose="020F0502020204030204"/>
                <a:ea typeface="+mn-ea"/>
                <a:cs typeface="+mn-cs"/>
              </a:rPr>
              <a:t>“Words uttered under coercion are proof of loyalty to nothing but self-interest… Love of country must spring from willing hearts and free minds, inspired by a fair administration of wise laws enacted by the people’s elected representatives within the bounds of express constitutional prohibitions.” </a:t>
            </a:r>
            <a:endParaRPr lang="en-US" sz="1800" kern="1200" dirty="0">
              <a:solidFill>
                <a:srgbClr val="252F66"/>
              </a:solidFill>
              <a:latin typeface="Calibri" panose="020F0502020204030204"/>
              <a:ea typeface="+mn-ea"/>
              <a:cs typeface="+mn-cs"/>
            </a:endParaRPr>
          </a:p>
        </p:txBody>
      </p:sp>
      <p:pic>
        <p:nvPicPr>
          <p:cNvPr id="4" name="Picture 3">
            <a:extLst>
              <a:ext uri="{FF2B5EF4-FFF2-40B4-BE49-F238E27FC236}">
                <a16:creationId xmlns:a16="http://schemas.microsoft.com/office/drawing/2014/main" id="{EB9942B6-07B3-4C92-A79E-96D0F82461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091" y="1240758"/>
            <a:ext cx="1421520" cy="1791116"/>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D1E27810-657F-48CC-8C02-2B6F9C8B92FB}"/>
              </a:ext>
            </a:extLst>
          </p:cNvPr>
          <p:cNvSpPr txBox="1">
            <a:spLocks/>
          </p:cNvSpPr>
          <p:nvPr/>
        </p:nvSpPr>
        <p:spPr>
          <a:xfrm>
            <a:off x="893725" y="2477282"/>
            <a:ext cx="2179979" cy="352377"/>
          </a:xfrm>
          <a:prstGeom prst="rect">
            <a:avLst/>
          </a:prstGeom>
          <a:solidFill>
            <a:srgbClr val="252F66"/>
          </a:solidFill>
          <a:effectLst>
            <a:outerShdw blurRad="50800" dist="38100" dir="2700000" algn="tl" rotWithShape="0">
              <a:prstClr val="black">
                <a:alpha val="40000"/>
              </a:prstClr>
            </a:outerShdw>
          </a:effectLst>
        </p:spPr>
        <p:txBody>
          <a:bodyPr vert="horz" lIns="68580" tIns="34290" rIns="68580" bIns="3429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defRPr/>
            </a:pPr>
            <a:r>
              <a:rPr lang="en-US" sz="1800" b="1" dirty="0">
                <a:solidFill>
                  <a:prstClr val="white"/>
                </a:solidFill>
                <a:latin typeface="Calibri" panose="020F0502020204030204"/>
                <a:ea typeface="Segoe UI Black" panose="020B0A02040204020203" pitchFamily="34" charset="0"/>
              </a:rPr>
              <a:t>Justices Hugo Black </a:t>
            </a:r>
          </a:p>
        </p:txBody>
      </p:sp>
      <p:sp>
        <p:nvSpPr>
          <p:cNvPr id="18" name="Title 1">
            <a:extLst>
              <a:ext uri="{FF2B5EF4-FFF2-40B4-BE49-F238E27FC236}">
                <a16:creationId xmlns:a16="http://schemas.microsoft.com/office/drawing/2014/main" id="{5342999C-A438-48D3-8B4A-BB55638D0792}"/>
              </a:ext>
            </a:extLst>
          </p:cNvPr>
          <p:cNvSpPr txBox="1">
            <a:spLocks/>
          </p:cNvSpPr>
          <p:nvPr/>
        </p:nvSpPr>
        <p:spPr>
          <a:xfrm>
            <a:off x="1140434" y="4268398"/>
            <a:ext cx="1863176" cy="658961"/>
          </a:xfrm>
          <a:prstGeom prst="rect">
            <a:avLst/>
          </a:prstGeom>
          <a:solidFill>
            <a:srgbClr val="252F66"/>
          </a:solidFill>
          <a:effectLst>
            <a:outerShdw blurRad="50800" dist="38100" dir="2700000" algn="tl" rotWithShape="0">
              <a:prstClr val="black">
                <a:alpha val="40000"/>
              </a:prstClr>
            </a:outerShdw>
          </a:effectLst>
        </p:spPr>
        <p:txBody>
          <a:bodyPr vert="horz" lIns="68580" tIns="34290" rIns="68580" bIns="3429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defRPr/>
            </a:pPr>
            <a:r>
              <a:rPr lang="en-US" sz="1800" b="1" dirty="0">
                <a:solidFill>
                  <a:prstClr val="white"/>
                </a:solidFill>
                <a:latin typeface="Calibri" panose="020F0502020204030204"/>
                <a:ea typeface="Segoe UI Black" panose="020B0A02040204020203" pitchFamily="34" charset="0"/>
              </a:rPr>
              <a:t>Justices William O. Douglas</a:t>
            </a:r>
          </a:p>
        </p:txBody>
      </p:sp>
      <p:sp>
        <p:nvSpPr>
          <p:cNvPr id="19" name="Title 1">
            <a:extLst>
              <a:ext uri="{FF2B5EF4-FFF2-40B4-BE49-F238E27FC236}">
                <a16:creationId xmlns:a16="http://schemas.microsoft.com/office/drawing/2014/main" id="{440AD504-0938-4629-B565-66FA70C8D993}"/>
              </a:ext>
            </a:extLst>
          </p:cNvPr>
          <p:cNvSpPr txBox="1">
            <a:spLocks/>
          </p:cNvSpPr>
          <p:nvPr/>
        </p:nvSpPr>
        <p:spPr>
          <a:xfrm>
            <a:off x="294914" y="321248"/>
            <a:ext cx="6109183" cy="608511"/>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b="1" i="1" cap="all" dirty="0">
                <a:solidFill>
                  <a:schemeClr val="bg1"/>
                </a:solidFill>
                <a:latin typeface="Segoe UI Black" panose="020B0A02040204020203" pitchFamily="34" charset="0"/>
                <a:ea typeface="Segoe UI Black" panose="020B0A02040204020203" pitchFamily="34" charset="0"/>
              </a:rPr>
              <a:t>West Virginia v. Barnette </a:t>
            </a:r>
            <a:r>
              <a:rPr lang="en-US" sz="2400" b="1" cap="all" dirty="0">
                <a:solidFill>
                  <a:schemeClr val="bg1"/>
                </a:solidFill>
                <a:latin typeface="Segoe UI Black" panose="020B0A02040204020203" pitchFamily="34" charset="0"/>
                <a:ea typeface="Segoe UI Black" panose="020B0A02040204020203" pitchFamily="34" charset="0"/>
              </a:rPr>
              <a:t>(1943)</a:t>
            </a:r>
          </a:p>
        </p:txBody>
      </p:sp>
      <p:sp>
        <p:nvSpPr>
          <p:cNvPr id="20" name="Rectangle 19">
            <a:extLst>
              <a:ext uri="{FF2B5EF4-FFF2-40B4-BE49-F238E27FC236}">
                <a16:creationId xmlns:a16="http://schemas.microsoft.com/office/drawing/2014/main" id="{3243991B-F1F1-41BF-B1DF-6BE96A8A8CCE}"/>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067091D2-66F4-4328-88FC-2ADC994101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22" name="Rectangle 21">
            <a:extLst>
              <a:ext uri="{FF2B5EF4-FFF2-40B4-BE49-F238E27FC236}">
                <a16:creationId xmlns:a16="http://schemas.microsoft.com/office/drawing/2014/main" id="{105F369A-9C5B-4A62-A086-727E37941E88}"/>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Graphic 22">
            <a:extLst>
              <a:ext uri="{FF2B5EF4-FFF2-40B4-BE49-F238E27FC236}">
                <a16:creationId xmlns:a16="http://schemas.microsoft.com/office/drawing/2014/main" id="{A6E01348-6416-458F-88DE-97C8E06A319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41067368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1F213D-E029-4661-BC87-2F8E4B1A36B2}"/>
              </a:ext>
            </a:extLst>
          </p:cNvPr>
          <p:cNvPicPr>
            <a:picLocks noChangeAspect="1"/>
          </p:cNvPicPr>
          <p:nvPr/>
        </p:nvPicPr>
        <p:blipFill rotWithShape="1">
          <a:blip r:embed="rId2"/>
          <a:srcRect l="981" r="3120" b="64279"/>
          <a:stretch/>
        </p:blipFill>
        <p:spPr>
          <a:xfrm>
            <a:off x="186072" y="1317476"/>
            <a:ext cx="5507584" cy="3149076"/>
          </a:xfrm>
          <a:prstGeom prst="rect">
            <a:avLst/>
          </a:prstGeom>
          <a:ln>
            <a:noFill/>
          </a:ln>
          <a:effectLst>
            <a:outerShdw blurRad="292100" dist="139700" dir="2700000" algn="tl" rotWithShape="0">
              <a:srgbClr val="333333">
                <a:alpha val="65000"/>
              </a:srgbClr>
            </a:outerShdw>
          </a:effectLst>
        </p:spPr>
      </p:pic>
      <p:sp>
        <p:nvSpPr>
          <p:cNvPr id="19" name="Title 1">
            <a:extLst>
              <a:ext uri="{FF2B5EF4-FFF2-40B4-BE49-F238E27FC236}">
                <a16:creationId xmlns:a16="http://schemas.microsoft.com/office/drawing/2014/main" id="{440AD504-0938-4629-B565-66FA70C8D993}"/>
              </a:ext>
            </a:extLst>
          </p:cNvPr>
          <p:cNvSpPr txBox="1">
            <a:spLocks/>
          </p:cNvSpPr>
          <p:nvPr/>
        </p:nvSpPr>
        <p:spPr>
          <a:xfrm>
            <a:off x="2098451" y="4436987"/>
            <a:ext cx="4660402" cy="484212"/>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1800" b="1" i="1" cap="all" dirty="0">
                <a:solidFill>
                  <a:schemeClr val="bg1"/>
                </a:solidFill>
                <a:latin typeface="Segoe UI Black" panose="020B0A02040204020203" pitchFamily="34" charset="0"/>
                <a:ea typeface="Segoe UI Black" panose="020B0A02040204020203" pitchFamily="34" charset="0"/>
              </a:rPr>
              <a:t>New York Times v. Sullivan </a:t>
            </a:r>
            <a:r>
              <a:rPr lang="en-US" sz="1800" b="1" cap="all" dirty="0">
                <a:solidFill>
                  <a:schemeClr val="bg1"/>
                </a:solidFill>
                <a:latin typeface="Segoe UI Black" panose="020B0A02040204020203" pitchFamily="34" charset="0"/>
                <a:ea typeface="Segoe UI Black" panose="020B0A02040204020203" pitchFamily="34" charset="0"/>
              </a:rPr>
              <a:t>(1964)</a:t>
            </a:r>
          </a:p>
        </p:txBody>
      </p:sp>
      <p:sp>
        <p:nvSpPr>
          <p:cNvPr id="20" name="Rectangle 19">
            <a:extLst>
              <a:ext uri="{FF2B5EF4-FFF2-40B4-BE49-F238E27FC236}">
                <a16:creationId xmlns:a16="http://schemas.microsoft.com/office/drawing/2014/main" id="{3243991B-F1F1-41BF-B1DF-6BE96A8A8CCE}"/>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067091D2-66F4-4328-88FC-2ADC994101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22" name="Rectangle 21">
            <a:extLst>
              <a:ext uri="{FF2B5EF4-FFF2-40B4-BE49-F238E27FC236}">
                <a16:creationId xmlns:a16="http://schemas.microsoft.com/office/drawing/2014/main" id="{105F369A-9C5B-4A62-A086-727E37941E88}"/>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Graphic 22">
            <a:extLst>
              <a:ext uri="{FF2B5EF4-FFF2-40B4-BE49-F238E27FC236}">
                <a16:creationId xmlns:a16="http://schemas.microsoft.com/office/drawing/2014/main" id="{A6E01348-6416-458F-88DE-97C8E06A319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
        <p:nvSpPr>
          <p:cNvPr id="13" name="Title 1">
            <a:extLst>
              <a:ext uri="{FF2B5EF4-FFF2-40B4-BE49-F238E27FC236}">
                <a16:creationId xmlns:a16="http://schemas.microsoft.com/office/drawing/2014/main" id="{3EB5C8DD-8F5F-44CB-8DAC-8BB6693C26E3}"/>
              </a:ext>
            </a:extLst>
          </p:cNvPr>
          <p:cNvSpPr txBox="1">
            <a:spLocks/>
          </p:cNvSpPr>
          <p:nvPr/>
        </p:nvSpPr>
        <p:spPr>
          <a:xfrm>
            <a:off x="304961" y="172197"/>
            <a:ext cx="6109183" cy="993412"/>
          </a:xfrm>
          <a:prstGeom prst="rect">
            <a:avLst/>
          </a:prstGeom>
          <a:solidFill>
            <a:srgbClr val="203864"/>
          </a:solidFill>
          <a:effectLst>
            <a:outerShdw blurRad="50800" dist="38100" dir="2700000" algn="tl" rotWithShape="0">
              <a:prstClr val="black">
                <a:alpha val="40000"/>
              </a:prstClr>
            </a:out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2400" b="1" cap="all" dirty="0">
                <a:solidFill>
                  <a:schemeClr val="bg1"/>
                </a:solidFill>
                <a:latin typeface="Segoe UI Black" panose="020B0A02040204020203" pitchFamily="34" charset="0"/>
                <a:ea typeface="Segoe UI Black" panose="020B0A02040204020203" pitchFamily="34" charset="0"/>
              </a:rPr>
              <a:t>Free Speech And the </a:t>
            </a:r>
            <a:br>
              <a:rPr lang="en-US" sz="2400" b="1" cap="all" dirty="0">
                <a:solidFill>
                  <a:schemeClr val="bg1"/>
                </a:solidFill>
                <a:latin typeface="Segoe UI Black" panose="020B0A02040204020203" pitchFamily="34" charset="0"/>
                <a:ea typeface="Segoe UI Black" panose="020B0A02040204020203" pitchFamily="34" charset="0"/>
              </a:rPr>
            </a:br>
            <a:r>
              <a:rPr lang="en-US" sz="2400" b="1" cap="all" dirty="0">
                <a:solidFill>
                  <a:schemeClr val="bg1"/>
                </a:solidFill>
                <a:latin typeface="Segoe UI Black" panose="020B0A02040204020203" pitchFamily="34" charset="0"/>
                <a:ea typeface="Segoe UI Black" panose="020B0A02040204020203" pitchFamily="34" charset="0"/>
              </a:rPr>
              <a:t>Civil Rights Movement </a:t>
            </a:r>
          </a:p>
        </p:txBody>
      </p:sp>
    </p:spTree>
    <p:extLst>
      <p:ext uri="{BB962C8B-B14F-4D97-AF65-F5344CB8AC3E}">
        <p14:creationId xmlns:p14="http://schemas.microsoft.com/office/powerpoint/2010/main" val="357203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81"/>
        <p:cNvGrpSpPr/>
        <p:nvPr/>
      </p:nvGrpSpPr>
      <p:grpSpPr>
        <a:xfrm>
          <a:off x="0" y="0"/>
          <a:ext cx="0" cy="0"/>
          <a:chOff x="0" y="0"/>
          <a:chExt cx="0" cy="0"/>
        </a:xfrm>
      </p:grpSpPr>
      <p:sp>
        <p:nvSpPr>
          <p:cNvPr id="83" name="Google Shape;83;p16"/>
          <p:cNvSpPr/>
          <p:nvPr/>
        </p:nvSpPr>
        <p:spPr>
          <a:xfrm>
            <a:off x="369955" y="1520470"/>
            <a:ext cx="6200177" cy="3393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sng" strike="noStrike" cap="none" dirty="0">
                <a:solidFill>
                  <a:srgbClr val="252F66"/>
                </a:solidFill>
                <a:latin typeface="Calibri"/>
                <a:ea typeface="Calibri"/>
                <a:cs typeface="Calibri"/>
                <a:sym typeface="Calibri"/>
              </a:rPr>
              <a:t>Congress shall make no law</a:t>
            </a:r>
            <a:r>
              <a:rPr lang="en" sz="2400" b="1" i="0" strike="noStrike" cap="none" dirty="0">
                <a:solidFill>
                  <a:srgbClr val="252F66"/>
                </a:solidFill>
                <a:latin typeface="Calibri"/>
                <a:ea typeface="Calibri"/>
                <a:cs typeface="Calibri"/>
                <a:sym typeface="Calibri"/>
              </a:rPr>
              <a:t> </a:t>
            </a:r>
            <a:r>
              <a:rPr lang="en" sz="2400" b="0" i="0" u="none" strike="noStrike" cap="none" dirty="0">
                <a:solidFill>
                  <a:srgbClr val="252F66"/>
                </a:solidFill>
                <a:latin typeface="Calibri"/>
                <a:ea typeface="Calibri"/>
                <a:cs typeface="Calibri"/>
                <a:sym typeface="Calibri"/>
              </a:rPr>
              <a:t>respecting an establishment of religion, or prohibiting the free exercise thereof; or </a:t>
            </a:r>
            <a:r>
              <a:rPr lang="en" sz="2400" b="1" i="0" u="sng" strike="noStrike" cap="none" dirty="0">
                <a:solidFill>
                  <a:srgbClr val="252F66"/>
                </a:solidFill>
                <a:latin typeface="Calibri"/>
                <a:ea typeface="Calibri"/>
                <a:cs typeface="Calibri"/>
                <a:sym typeface="Calibri"/>
              </a:rPr>
              <a:t>abridging the freedom of speech, or of the press;</a:t>
            </a:r>
            <a:r>
              <a:rPr lang="en" sz="2400" b="1" i="0" u="none" strike="noStrike" cap="none" dirty="0">
                <a:solidFill>
                  <a:srgbClr val="252F66"/>
                </a:solidFill>
                <a:latin typeface="Calibri"/>
                <a:ea typeface="Calibri"/>
                <a:cs typeface="Calibri"/>
                <a:sym typeface="Calibri"/>
              </a:rPr>
              <a:t> </a:t>
            </a:r>
            <a:r>
              <a:rPr lang="en" sz="2400" b="0" i="0" u="none" strike="noStrike" cap="none" dirty="0">
                <a:solidFill>
                  <a:srgbClr val="252F66"/>
                </a:solidFill>
                <a:latin typeface="Calibri"/>
                <a:ea typeface="Calibri"/>
                <a:cs typeface="Calibri"/>
                <a:sym typeface="Calibri"/>
              </a:rPr>
              <a:t>or the right of the people peaceably to assemble, and to petition the Government for a redress of grievances.</a:t>
            </a:r>
            <a:endParaRPr sz="1100" b="0" i="0" u="none" strike="noStrike" cap="none" dirty="0">
              <a:solidFill>
                <a:srgbClr val="000000"/>
              </a:solidFill>
              <a:latin typeface="Arial"/>
              <a:ea typeface="Arial"/>
              <a:cs typeface="Arial"/>
              <a:sym typeface="Arial"/>
            </a:endParaRPr>
          </a:p>
        </p:txBody>
      </p:sp>
      <p:sp>
        <p:nvSpPr>
          <p:cNvPr id="9" name="Google Shape;63;p14">
            <a:extLst>
              <a:ext uri="{FF2B5EF4-FFF2-40B4-BE49-F238E27FC236}">
                <a16:creationId xmlns:a16="http://schemas.microsoft.com/office/drawing/2014/main" id="{CD759DEF-AA9A-4031-BE4E-B512FCD13B67}"/>
              </a:ext>
            </a:extLst>
          </p:cNvPr>
          <p:cNvSpPr/>
          <p:nvPr/>
        </p:nvSpPr>
        <p:spPr>
          <a:xfrm>
            <a:off x="242715" y="335645"/>
            <a:ext cx="5432527" cy="6963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200" b="1" i="0" u="none" strike="noStrike" cap="all" dirty="0">
                <a:solidFill>
                  <a:schemeClr val="lt1"/>
                </a:solidFill>
                <a:latin typeface="Segoe UI Black" panose="020B0A02040204020203" pitchFamily="34" charset="0"/>
                <a:ea typeface="Segoe UI Black" panose="020B0A02040204020203" pitchFamily="34" charset="0"/>
                <a:cs typeface="Calibri"/>
                <a:sym typeface="Calibri"/>
              </a:rPr>
              <a:t>The First Amendment </a:t>
            </a:r>
            <a:endParaRPr sz="1050" b="0" i="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sp>
        <p:nvSpPr>
          <p:cNvPr id="8" name="Rectangle 7">
            <a:extLst>
              <a:ext uri="{FF2B5EF4-FFF2-40B4-BE49-F238E27FC236}">
                <a16:creationId xmlns:a16="http://schemas.microsoft.com/office/drawing/2014/main" id="{23AF282F-1053-45F2-BFF8-984D824E1309}"/>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6D46EAF4-FB42-4EB5-A095-19DC0B2876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5" name="Rectangle 14">
            <a:extLst>
              <a:ext uri="{FF2B5EF4-FFF2-40B4-BE49-F238E27FC236}">
                <a16:creationId xmlns:a16="http://schemas.microsoft.com/office/drawing/2014/main" id="{B9AAEBB5-C38E-417B-AB83-3ABA6AAAC264}"/>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15">
            <a:extLst>
              <a:ext uri="{FF2B5EF4-FFF2-40B4-BE49-F238E27FC236}">
                <a16:creationId xmlns:a16="http://schemas.microsoft.com/office/drawing/2014/main" id="{673394E2-7267-4CC5-BC44-AE5AA0BF449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40AD504-0938-4629-B565-66FA70C8D993}"/>
              </a:ext>
            </a:extLst>
          </p:cNvPr>
          <p:cNvSpPr txBox="1">
            <a:spLocks/>
          </p:cNvSpPr>
          <p:nvPr/>
        </p:nvSpPr>
        <p:spPr>
          <a:xfrm>
            <a:off x="579120" y="251397"/>
            <a:ext cx="5933440" cy="1018933"/>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800" b="1" i="1" cap="all" dirty="0">
                <a:solidFill>
                  <a:schemeClr val="bg1"/>
                </a:solidFill>
                <a:latin typeface="Segoe UI Black" panose="020B0A02040204020203" pitchFamily="34" charset="0"/>
                <a:ea typeface="Segoe UI Black" panose="020B0A02040204020203" pitchFamily="34" charset="0"/>
              </a:rPr>
              <a:t>New York Times v. Sullivan </a:t>
            </a:r>
            <a:r>
              <a:rPr lang="en-US" sz="2800" b="1" cap="all" dirty="0">
                <a:solidFill>
                  <a:schemeClr val="bg1"/>
                </a:solidFill>
                <a:latin typeface="Segoe UI Black" panose="020B0A02040204020203" pitchFamily="34" charset="0"/>
                <a:ea typeface="Segoe UI Black" panose="020B0A02040204020203" pitchFamily="34" charset="0"/>
              </a:rPr>
              <a:t>(1964)</a:t>
            </a:r>
          </a:p>
        </p:txBody>
      </p:sp>
      <p:sp>
        <p:nvSpPr>
          <p:cNvPr id="20" name="Rectangle 19">
            <a:extLst>
              <a:ext uri="{FF2B5EF4-FFF2-40B4-BE49-F238E27FC236}">
                <a16:creationId xmlns:a16="http://schemas.microsoft.com/office/drawing/2014/main" id="{3243991B-F1F1-41BF-B1DF-6BE96A8A8CCE}"/>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067091D2-66F4-4328-88FC-2ADC994101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22" name="Rectangle 21">
            <a:extLst>
              <a:ext uri="{FF2B5EF4-FFF2-40B4-BE49-F238E27FC236}">
                <a16:creationId xmlns:a16="http://schemas.microsoft.com/office/drawing/2014/main" id="{105F369A-9C5B-4A62-A086-727E37941E88}"/>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Graphic 22">
            <a:extLst>
              <a:ext uri="{FF2B5EF4-FFF2-40B4-BE49-F238E27FC236}">
                <a16:creationId xmlns:a16="http://schemas.microsoft.com/office/drawing/2014/main" id="{A6E01348-6416-458F-88DE-97C8E06A31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7651" y="251397"/>
            <a:ext cx="1734013" cy="1734013"/>
          </a:xfrm>
          <a:prstGeom prst="rect">
            <a:avLst/>
          </a:prstGeom>
        </p:spPr>
      </p:pic>
      <p:sp>
        <p:nvSpPr>
          <p:cNvPr id="2" name="Rectangle 1">
            <a:extLst>
              <a:ext uri="{FF2B5EF4-FFF2-40B4-BE49-F238E27FC236}">
                <a16:creationId xmlns:a16="http://schemas.microsoft.com/office/drawing/2014/main" id="{C7FDC1A2-E4DD-48DD-881C-7E61D0E71080}"/>
              </a:ext>
            </a:extLst>
          </p:cNvPr>
          <p:cNvSpPr/>
          <p:nvPr/>
        </p:nvSpPr>
        <p:spPr>
          <a:xfrm>
            <a:off x="202336" y="1385065"/>
            <a:ext cx="6611537" cy="3539430"/>
          </a:xfrm>
          <a:prstGeom prst="rect">
            <a:avLst/>
          </a:prstGeom>
        </p:spPr>
        <p:txBody>
          <a:bodyPr wrap="square">
            <a:spAutoFit/>
          </a:bodyPr>
          <a:lstStyle/>
          <a:p>
            <a:r>
              <a:rPr lang="en-US" sz="1600" b="1" dirty="0">
                <a:solidFill>
                  <a:srgbClr val="252F66"/>
                </a:solidFill>
                <a:latin typeface="+mn-lt"/>
              </a:rPr>
              <a:t>Facts of the Case: </a:t>
            </a:r>
          </a:p>
          <a:p>
            <a:br>
              <a:rPr lang="en-US" sz="1600" dirty="0">
                <a:solidFill>
                  <a:srgbClr val="252F66"/>
                </a:solidFill>
                <a:latin typeface="+mn-lt"/>
              </a:rPr>
            </a:br>
            <a:r>
              <a:rPr lang="en-US" sz="1600" dirty="0">
                <a:solidFill>
                  <a:srgbClr val="252F66"/>
                </a:solidFill>
                <a:latin typeface="+mn-lt"/>
              </a:rPr>
              <a:t>The New York Times published a full-page advertisement, placed by allies of Dr. Martin Luther King, Jr., in the Civil Rights Movement, on behalf of African Americans and clergymen in Alabama who were combatting Jim Crow laws.</a:t>
            </a:r>
          </a:p>
          <a:p>
            <a:endParaRPr lang="en-US" sz="1600" dirty="0">
              <a:solidFill>
                <a:srgbClr val="252F66"/>
              </a:solidFill>
              <a:latin typeface="+mn-lt"/>
            </a:endParaRPr>
          </a:p>
          <a:p>
            <a:r>
              <a:rPr lang="en-US" sz="1600" dirty="0">
                <a:solidFill>
                  <a:srgbClr val="252F66"/>
                </a:solidFill>
                <a:latin typeface="+mn-lt"/>
              </a:rPr>
              <a:t>The ad accused various Alabama officials of violence and other wrongdoing, but it in also contained minor factual inaccuracies. L.B. Sullivan, the Public Safety Commissioner of Montgomery, Alabama, sued the </a:t>
            </a:r>
            <a:r>
              <a:rPr lang="en-US" sz="1600" i="1" dirty="0">
                <a:solidFill>
                  <a:srgbClr val="252F66"/>
                </a:solidFill>
                <a:latin typeface="+mn-lt"/>
              </a:rPr>
              <a:t>New York Times</a:t>
            </a:r>
            <a:r>
              <a:rPr lang="en-US" sz="1600" dirty="0">
                <a:solidFill>
                  <a:srgbClr val="252F66"/>
                </a:solidFill>
                <a:latin typeface="+mn-lt"/>
              </a:rPr>
              <a:t> for printing the ad.</a:t>
            </a:r>
          </a:p>
          <a:p>
            <a:endParaRPr lang="en-US" sz="1600" dirty="0">
              <a:solidFill>
                <a:srgbClr val="252F66"/>
              </a:solidFill>
              <a:latin typeface="+mn-lt"/>
            </a:endParaRPr>
          </a:p>
          <a:p>
            <a:pPr lvl="1"/>
            <a:r>
              <a:rPr lang="en-US" sz="1600" dirty="0">
                <a:solidFill>
                  <a:srgbClr val="252F66"/>
                </a:solidFill>
                <a:latin typeface="+mn-lt"/>
              </a:rPr>
              <a:t>A jury awarded him $500,000 in damages—the highest libel award in Alabama’s history. </a:t>
            </a:r>
            <a:r>
              <a:rPr lang="en-US" sz="1600" b="1" dirty="0">
                <a:solidFill>
                  <a:srgbClr val="252F66"/>
                </a:solidFill>
                <a:latin typeface="+mn-lt"/>
              </a:rPr>
              <a:t>This was meant to chill speech advancing civil rights and attacking Jim Crow.</a:t>
            </a:r>
          </a:p>
        </p:txBody>
      </p:sp>
    </p:spTree>
    <p:extLst>
      <p:ext uri="{BB962C8B-B14F-4D97-AF65-F5344CB8AC3E}">
        <p14:creationId xmlns:p14="http://schemas.microsoft.com/office/powerpoint/2010/main" val="539523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40AD504-0938-4629-B565-66FA70C8D993}"/>
              </a:ext>
            </a:extLst>
          </p:cNvPr>
          <p:cNvSpPr txBox="1">
            <a:spLocks/>
          </p:cNvSpPr>
          <p:nvPr/>
        </p:nvSpPr>
        <p:spPr>
          <a:xfrm>
            <a:off x="579120" y="251397"/>
            <a:ext cx="5933440" cy="1018933"/>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800" b="1" i="1" cap="all" dirty="0">
                <a:solidFill>
                  <a:schemeClr val="bg1"/>
                </a:solidFill>
                <a:latin typeface="Segoe UI Black" panose="020B0A02040204020203" pitchFamily="34" charset="0"/>
                <a:ea typeface="Segoe UI Black" panose="020B0A02040204020203" pitchFamily="34" charset="0"/>
              </a:rPr>
              <a:t>New York Times v. Sullivan </a:t>
            </a:r>
            <a:r>
              <a:rPr lang="en-US" sz="2800" b="1" cap="all" dirty="0">
                <a:solidFill>
                  <a:schemeClr val="bg1"/>
                </a:solidFill>
                <a:latin typeface="Segoe UI Black" panose="020B0A02040204020203" pitchFamily="34" charset="0"/>
                <a:ea typeface="Segoe UI Black" panose="020B0A02040204020203" pitchFamily="34" charset="0"/>
              </a:rPr>
              <a:t>(1964)</a:t>
            </a:r>
          </a:p>
        </p:txBody>
      </p:sp>
      <p:sp>
        <p:nvSpPr>
          <p:cNvPr id="20" name="Rectangle 19">
            <a:extLst>
              <a:ext uri="{FF2B5EF4-FFF2-40B4-BE49-F238E27FC236}">
                <a16:creationId xmlns:a16="http://schemas.microsoft.com/office/drawing/2014/main" id="{3243991B-F1F1-41BF-B1DF-6BE96A8A8CCE}"/>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067091D2-66F4-4328-88FC-2ADC994101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22" name="Rectangle 21">
            <a:extLst>
              <a:ext uri="{FF2B5EF4-FFF2-40B4-BE49-F238E27FC236}">
                <a16:creationId xmlns:a16="http://schemas.microsoft.com/office/drawing/2014/main" id="{105F369A-9C5B-4A62-A086-727E37941E88}"/>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Graphic 22">
            <a:extLst>
              <a:ext uri="{FF2B5EF4-FFF2-40B4-BE49-F238E27FC236}">
                <a16:creationId xmlns:a16="http://schemas.microsoft.com/office/drawing/2014/main" id="{A6E01348-6416-458F-88DE-97C8E06A31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7651" y="251397"/>
            <a:ext cx="1734013" cy="1734013"/>
          </a:xfrm>
          <a:prstGeom prst="rect">
            <a:avLst/>
          </a:prstGeom>
        </p:spPr>
      </p:pic>
      <p:sp>
        <p:nvSpPr>
          <p:cNvPr id="2" name="Rectangle 1">
            <a:extLst>
              <a:ext uri="{FF2B5EF4-FFF2-40B4-BE49-F238E27FC236}">
                <a16:creationId xmlns:a16="http://schemas.microsoft.com/office/drawing/2014/main" id="{C7FDC1A2-E4DD-48DD-881C-7E61D0E71080}"/>
              </a:ext>
            </a:extLst>
          </p:cNvPr>
          <p:cNvSpPr/>
          <p:nvPr/>
        </p:nvSpPr>
        <p:spPr>
          <a:xfrm>
            <a:off x="211290" y="1350714"/>
            <a:ext cx="6685170" cy="3539430"/>
          </a:xfrm>
          <a:prstGeom prst="rect">
            <a:avLst/>
          </a:prstGeom>
        </p:spPr>
        <p:txBody>
          <a:bodyPr wrap="square">
            <a:spAutoFit/>
          </a:bodyPr>
          <a:lstStyle/>
          <a:p>
            <a:r>
              <a:rPr lang="en-US" sz="1600" b="1" dirty="0">
                <a:solidFill>
                  <a:srgbClr val="252F66"/>
                </a:solidFill>
                <a:latin typeface="+mn-lt"/>
              </a:rPr>
              <a:t>The Outcome</a:t>
            </a:r>
          </a:p>
          <a:p>
            <a:br>
              <a:rPr lang="en-US" sz="1600" dirty="0">
                <a:solidFill>
                  <a:srgbClr val="252F66"/>
                </a:solidFill>
                <a:latin typeface="+mn-lt"/>
              </a:rPr>
            </a:br>
            <a:r>
              <a:rPr lang="en-US" sz="1600" dirty="0">
                <a:solidFill>
                  <a:srgbClr val="252F66"/>
                </a:solidFill>
                <a:latin typeface="+mn-lt"/>
              </a:rPr>
              <a:t>On appeal, the Supreme Court held unanimously for the newspaper, ruling that in order to survive a First Amendment challenge and win a defamation suit, a public official must show that the publisher knew a statement was inaccurate or false and was reckless in deciding to publish it without further investigation. </a:t>
            </a:r>
          </a:p>
          <a:p>
            <a:endParaRPr lang="en-US" sz="1600" b="1" dirty="0">
              <a:solidFill>
                <a:srgbClr val="252F66"/>
              </a:solidFill>
              <a:latin typeface="+mn-lt"/>
            </a:endParaRPr>
          </a:p>
          <a:p>
            <a:r>
              <a:rPr lang="en-US" sz="1600" b="1" dirty="0">
                <a:solidFill>
                  <a:srgbClr val="252F66"/>
                </a:solidFill>
                <a:latin typeface="+mn-lt"/>
              </a:rPr>
              <a:t>The Court described this new standard as “actual malice.” </a:t>
            </a:r>
            <a:r>
              <a:rPr lang="en-US" sz="1600" dirty="0">
                <a:solidFill>
                  <a:srgbClr val="252F66"/>
                </a:solidFill>
                <a:latin typeface="+mn-lt"/>
              </a:rPr>
              <a:t>This standard provides strong free speech protections for speech covering issues involving public officials—keeping a </a:t>
            </a:r>
            <a:r>
              <a:rPr lang="en-US" sz="1600" b="1" dirty="0">
                <a:solidFill>
                  <a:srgbClr val="252F66"/>
                </a:solidFill>
                <a:latin typeface="+mn-lt"/>
              </a:rPr>
              <a:t>“public official from recovering damages for a defamatory falsehood relating to his official conduct unless he proves that the statement was made with ‘actual malice’—that is, with knowledge that it was false or with reckless disregard of whether it was false or not.”</a:t>
            </a:r>
          </a:p>
        </p:txBody>
      </p:sp>
    </p:spTree>
    <p:extLst>
      <p:ext uri="{BB962C8B-B14F-4D97-AF65-F5344CB8AC3E}">
        <p14:creationId xmlns:p14="http://schemas.microsoft.com/office/powerpoint/2010/main" val="3047263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40AD504-0938-4629-B565-66FA70C8D993}"/>
              </a:ext>
            </a:extLst>
          </p:cNvPr>
          <p:cNvSpPr txBox="1">
            <a:spLocks/>
          </p:cNvSpPr>
          <p:nvPr/>
        </p:nvSpPr>
        <p:spPr>
          <a:xfrm>
            <a:off x="579120" y="251397"/>
            <a:ext cx="5933440" cy="1018933"/>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800" b="1" i="1" cap="all" dirty="0">
                <a:solidFill>
                  <a:schemeClr val="bg1"/>
                </a:solidFill>
                <a:latin typeface="Segoe UI Black" panose="020B0A02040204020203" pitchFamily="34" charset="0"/>
                <a:ea typeface="Segoe UI Black" panose="020B0A02040204020203" pitchFamily="34" charset="0"/>
              </a:rPr>
              <a:t>New York Times v. Sullivan </a:t>
            </a:r>
            <a:r>
              <a:rPr lang="en-US" sz="2800" b="1" cap="all" dirty="0">
                <a:solidFill>
                  <a:schemeClr val="bg1"/>
                </a:solidFill>
                <a:latin typeface="Segoe UI Black" panose="020B0A02040204020203" pitchFamily="34" charset="0"/>
                <a:ea typeface="Segoe UI Black" panose="020B0A02040204020203" pitchFamily="34" charset="0"/>
              </a:rPr>
              <a:t>(1964)</a:t>
            </a:r>
          </a:p>
        </p:txBody>
      </p:sp>
      <p:sp>
        <p:nvSpPr>
          <p:cNvPr id="20" name="Rectangle 19">
            <a:extLst>
              <a:ext uri="{FF2B5EF4-FFF2-40B4-BE49-F238E27FC236}">
                <a16:creationId xmlns:a16="http://schemas.microsoft.com/office/drawing/2014/main" id="{3243991B-F1F1-41BF-B1DF-6BE96A8A8CCE}"/>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067091D2-66F4-4328-88FC-2ADC994101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22" name="Rectangle 21">
            <a:extLst>
              <a:ext uri="{FF2B5EF4-FFF2-40B4-BE49-F238E27FC236}">
                <a16:creationId xmlns:a16="http://schemas.microsoft.com/office/drawing/2014/main" id="{105F369A-9C5B-4A62-A086-727E37941E88}"/>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Graphic 22">
            <a:extLst>
              <a:ext uri="{FF2B5EF4-FFF2-40B4-BE49-F238E27FC236}">
                <a16:creationId xmlns:a16="http://schemas.microsoft.com/office/drawing/2014/main" id="{A6E01348-6416-458F-88DE-97C8E06A31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7651" y="251397"/>
            <a:ext cx="1734013" cy="1734013"/>
          </a:xfrm>
          <a:prstGeom prst="rect">
            <a:avLst/>
          </a:prstGeom>
        </p:spPr>
      </p:pic>
      <p:sp>
        <p:nvSpPr>
          <p:cNvPr id="2" name="Rectangle 1">
            <a:extLst>
              <a:ext uri="{FF2B5EF4-FFF2-40B4-BE49-F238E27FC236}">
                <a16:creationId xmlns:a16="http://schemas.microsoft.com/office/drawing/2014/main" id="{C7FDC1A2-E4DD-48DD-881C-7E61D0E71080}"/>
              </a:ext>
            </a:extLst>
          </p:cNvPr>
          <p:cNvSpPr/>
          <p:nvPr/>
        </p:nvSpPr>
        <p:spPr>
          <a:xfrm>
            <a:off x="3087841" y="1419564"/>
            <a:ext cx="3654113" cy="3046988"/>
          </a:xfrm>
          <a:prstGeom prst="rect">
            <a:avLst/>
          </a:prstGeom>
        </p:spPr>
        <p:txBody>
          <a:bodyPr wrap="square">
            <a:spAutoFit/>
          </a:bodyPr>
          <a:lstStyle/>
          <a:p>
            <a:br>
              <a:rPr lang="en-US" sz="1600" dirty="0">
                <a:solidFill>
                  <a:srgbClr val="252F66"/>
                </a:solidFill>
                <a:latin typeface="+mn-lt"/>
              </a:rPr>
            </a:br>
            <a:r>
              <a:rPr lang="en-US" sz="1600" dirty="0">
                <a:solidFill>
                  <a:srgbClr val="252F66"/>
                </a:solidFill>
                <a:latin typeface="+mn-lt"/>
              </a:rPr>
              <a:t>Justice William Brennan wrote the majority opinion for the Court.</a:t>
            </a:r>
          </a:p>
          <a:p>
            <a:endParaRPr lang="en-US" sz="1600" dirty="0">
              <a:solidFill>
                <a:srgbClr val="252F66"/>
              </a:solidFill>
              <a:latin typeface="+mn-lt"/>
            </a:endParaRPr>
          </a:p>
          <a:p>
            <a:r>
              <a:rPr lang="en-US" sz="1600" dirty="0">
                <a:solidFill>
                  <a:srgbClr val="252F66"/>
                </a:solidFill>
                <a:latin typeface="+mn-lt"/>
              </a:rPr>
              <a:t>Sullivan must be understood </a:t>
            </a:r>
            <a:r>
              <a:rPr lang="en-US" sz="1600" b="1" dirty="0">
                <a:solidFill>
                  <a:srgbClr val="252F66"/>
                </a:solidFill>
                <a:latin typeface="+mn-lt"/>
              </a:rPr>
              <a:t>“against the background of a profound national commitment to the principle that debate on public issues should be uninhibited, robust, and wide-open, and that it may well include vehement, caustic, and sometimes unpleasantly sharp attacks on government and public officials.”</a:t>
            </a:r>
          </a:p>
        </p:txBody>
      </p:sp>
      <p:pic>
        <p:nvPicPr>
          <p:cNvPr id="14338" name="Picture 2" descr="Official portrait of United States Supreme Court justice William J. Brennan Jr.">
            <a:extLst>
              <a:ext uri="{FF2B5EF4-FFF2-40B4-BE49-F238E27FC236}">
                <a16:creationId xmlns:a16="http://schemas.microsoft.com/office/drawing/2014/main" id="{AFE55810-63A9-480D-BB5C-830B1DEBC4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730" y="1541901"/>
            <a:ext cx="2317750" cy="335020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06F377E-D6CE-4301-86A7-E98E28207D09}"/>
              </a:ext>
            </a:extLst>
          </p:cNvPr>
          <p:cNvSpPr txBox="1">
            <a:spLocks/>
          </p:cNvSpPr>
          <p:nvPr/>
        </p:nvSpPr>
        <p:spPr>
          <a:xfrm>
            <a:off x="243368" y="4466552"/>
            <a:ext cx="2179979" cy="552309"/>
          </a:xfrm>
          <a:prstGeom prst="rect">
            <a:avLst/>
          </a:prstGeom>
          <a:solidFill>
            <a:srgbClr val="252F66"/>
          </a:solidFill>
          <a:effectLst>
            <a:outerShdw blurRad="50800" dist="38100" dir="2700000" algn="tl" rotWithShape="0">
              <a:prstClr val="black">
                <a:alpha val="40000"/>
              </a:prstClr>
            </a:outerShdw>
          </a:effectLst>
        </p:spPr>
        <p:txBody>
          <a:bodyPr vert="horz" lIns="68580" tIns="34290" rIns="68580" bIns="3429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defRPr/>
            </a:pPr>
            <a:r>
              <a:rPr lang="en-US" sz="1800" b="1" dirty="0">
                <a:solidFill>
                  <a:prstClr val="white"/>
                </a:solidFill>
                <a:latin typeface="Calibri" panose="020F0502020204030204"/>
                <a:ea typeface="Segoe UI Black" panose="020B0A02040204020203" pitchFamily="34" charset="0"/>
              </a:rPr>
              <a:t>Justices William Brennan </a:t>
            </a:r>
          </a:p>
        </p:txBody>
      </p:sp>
    </p:spTree>
    <p:extLst>
      <p:ext uri="{BB962C8B-B14F-4D97-AF65-F5344CB8AC3E}">
        <p14:creationId xmlns:p14="http://schemas.microsoft.com/office/powerpoint/2010/main" val="2392368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40AD504-0938-4629-B565-66FA70C8D993}"/>
              </a:ext>
            </a:extLst>
          </p:cNvPr>
          <p:cNvSpPr txBox="1">
            <a:spLocks/>
          </p:cNvSpPr>
          <p:nvPr/>
        </p:nvSpPr>
        <p:spPr>
          <a:xfrm>
            <a:off x="579120" y="251397"/>
            <a:ext cx="5933440" cy="1018933"/>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800" b="1" i="1" cap="all" dirty="0">
                <a:solidFill>
                  <a:schemeClr val="bg1"/>
                </a:solidFill>
                <a:latin typeface="Segoe UI Black" panose="020B0A02040204020203" pitchFamily="34" charset="0"/>
                <a:ea typeface="Segoe UI Black" panose="020B0A02040204020203" pitchFamily="34" charset="0"/>
              </a:rPr>
              <a:t>New York Times v. Sullivan </a:t>
            </a:r>
            <a:r>
              <a:rPr lang="en-US" sz="2800" b="1" cap="all" dirty="0">
                <a:solidFill>
                  <a:schemeClr val="bg1"/>
                </a:solidFill>
                <a:latin typeface="Segoe UI Black" panose="020B0A02040204020203" pitchFamily="34" charset="0"/>
                <a:ea typeface="Segoe UI Black" panose="020B0A02040204020203" pitchFamily="34" charset="0"/>
              </a:rPr>
              <a:t>(1964)</a:t>
            </a:r>
          </a:p>
        </p:txBody>
      </p:sp>
      <p:sp>
        <p:nvSpPr>
          <p:cNvPr id="20" name="Rectangle 19">
            <a:extLst>
              <a:ext uri="{FF2B5EF4-FFF2-40B4-BE49-F238E27FC236}">
                <a16:creationId xmlns:a16="http://schemas.microsoft.com/office/drawing/2014/main" id="{3243991B-F1F1-41BF-B1DF-6BE96A8A8CCE}"/>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067091D2-66F4-4328-88FC-2ADC994101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22" name="Rectangle 21">
            <a:extLst>
              <a:ext uri="{FF2B5EF4-FFF2-40B4-BE49-F238E27FC236}">
                <a16:creationId xmlns:a16="http://schemas.microsoft.com/office/drawing/2014/main" id="{105F369A-9C5B-4A62-A086-727E37941E88}"/>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Graphic 22">
            <a:extLst>
              <a:ext uri="{FF2B5EF4-FFF2-40B4-BE49-F238E27FC236}">
                <a16:creationId xmlns:a16="http://schemas.microsoft.com/office/drawing/2014/main" id="{A6E01348-6416-458F-88DE-97C8E06A31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7651" y="251397"/>
            <a:ext cx="1734013" cy="1734013"/>
          </a:xfrm>
          <a:prstGeom prst="rect">
            <a:avLst/>
          </a:prstGeom>
        </p:spPr>
      </p:pic>
      <p:sp>
        <p:nvSpPr>
          <p:cNvPr id="2" name="Rectangle 1">
            <a:extLst>
              <a:ext uri="{FF2B5EF4-FFF2-40B4-BE49-F238E27FC236}">
                <a16:creationId xmlns:a16="http://schemas.microsoft.com/office/drawing/2014/main" id="{C7FDC1A2-E4DD-48DD-881C-7E61D0E71080}"/>
              </a:ext>
            </a:extLst>
          </p:cNvPr>
          <p:cNvSpPr/>
          <p:nvPr/>
        </p:nvSpPr>
        <p:spPr>
          <a:xfrm>
            <a:off x="3087841" y="2022671"/>
            <a:ext cx="3654113" cy="1569660"/>
          </a:xfrm>
          <a:prstGeom prst="rect">
            <a:avLst/>
          </a:prstGeom>
        </p:spPr>
        <p:txBody>
          <a:bodyPr wrap="square">
            <a:spAutoFit/>
          </a:bodyPr>
          <a:lstStyle/>
          <a:p>
            <a:br>
              <a:rPr lang="en-US" sz="1600" dirty="0">
                <a:solidFill>
                  <a:srgbClr val="252F66"/>
                </a:solidFill>
                <a:latin typeface="+mn-lt"/>
              </a:rPr>
            </a:br>
            <a:r>
              <a:rPr lang="en-US" sz="1600" dirty="0">
                <a:solidFill>
                  <a:srgbClr val="252F66"/>
                </a:solidFill>
                <a:latin typeface="+mn-lt"/>
              </a:rPr>
              <a:t>False </a:t>
            </a:r>
            <a:r>
              <a:rPr lang="en-US" sz="1600" b="1" dirty="0">
                <a:solidFill>
                  <a:srgbClr val="252F66"/>
                </a:solidFill>
                <a:latin typeface="+mn-lt"/>
              </a:rPr>
              <a:t>“statement is inevitable in free debate and [it] must be protected if the freedoms of expression are to have the ‘breathing space’ that they ‘need . . . to survive.’”</a:t>
            </a:r>
          </a:p>
        </p:txBody>
      </p:sp>
      <p:pic>
        <p:nvPicPr>
          <p:cNvPr id="14338" name="Picture 2" descr="Official portrait of United States Supreme Court justice William J. Brennan Jr.">
            <a:extLst>
              <a:ext uri="{FF2B5EF4-FFF2-40B4-BE49-F238E27FC236}">
                <a16:creationId xmlns:a16="http://schemas.microsoft.com/office/drawing/2014/main" id="{AFE55810-63A9-480D-BB5C-830B1DEBC4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730" y="1541901"/>
            <a:ext cx="2317750" cy="335020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06F377E-D6CE-4301-86A7-E98E28207D09}"/>
              </a:ext>
            </a:extLst>
          </p:cNvPr>
          <p:cNvSpPr txBox="1">
            <a:spLocks/>
          </p:cNvSpPr>
          <p:nvPr/>
        </p:nvSpPr>
        <p:spPr>
          <a:xfrm>
            <a:off x="243368" y="4466552"/>
            <a:ext cx="2179979" cy="552309"/>
          </a:xfrm>
          <a:prstGeom prst="rect">
            <a:avLst/>
          </a:prstGeom>
          <a:solidFill>
            <a:srgbClr val="252F66"/>
          </a:solidFill>
          <a:effectLst>
            <a:outerShdw blurRad="50800" dist="38100" dir="2700000" algn="tl" rotWithShape="0">
              <a:prstClr val="black">
                <a:alpha val="40000"/>
              </a:prstClr>
            </a:outerShdw>
          </a:effectLst>
        </p:spPr>
        <p:txBody>
          <a:bodyPr vert="horz" lIns="68580" tIns="34290" rIns="68580" bIns="3429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defRPr/>
            </a:pPr>
            <a:r>
              <a:rPr lang="en-US" sz="1800" b="1" dirty="0">
                <a:solidFill>
                  <a:prstClr val="white"/>
                </a:solidFill>
                <a:latin typeface="Calibri" panose="020F0502020204030204"/>
                <a:ea typeface="Segoe UI Black" panose="020B0A02040204020203" pitchFamily="34" charset="0"/>
              </a:rPr>
              <a:t>Justices William Brennan </a:t>
            </a:r>
          </a:p>
        </p:txBody>
      </p:sp>
    </p:spTree>
    <p:extLst>
      <p:ext uri="{BB962C8B-B14F-4D97-AF65-F5344CB8AC3E}">
        <p14:creationId xmlns:p14="http://schemas.microsoft.com/office/powerpoint/2010/main" val="1005657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81"/>
        <p:cNvGrpSpPr/>
        <p:nvPr/>
      </p:nvGrpSpPr>
      <p:grpSpPr>
        <a:xfrm>
          <a:off x="0" y="0"/>
          <a:ext cx="0" cy="0"/>
          <a:chOff x="0" y="0"/>
          <a:chExt cx="0" cy="0"/>
        </a:xfrm>
      </p:grpSpPr>
      <p:sp>
        <p:nvSpPr>
          <p:cNvPr id="83" name="Google Shape;83;p16"/>
          <p:cNvSpPr/>
          <p:nvPr/>
        </p:nvSpPr>
        <p:spPr>
          <a:xfrm>
            <a:off x="369956" y="1520470"/>
            <a:ext cx="4132200" cy="3393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11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9B078106-AC03-493C-A696-0A98874CBE22}"/>
              </a:ext>
            </a:extLst>
          </p:cNvPr>
          <p:cNvSpPr/>
          <p:nvPr/>
        </p:nvSpPr>
        <p:spPr>
          <a:xfrm>
            <a:off x="283842" y="1656530"/>
            <a:ext cx="6376458" cy="3262432"/>
          </a:xfrm>
          <a:prstGeom prst="rect">
            <a:avLst/>
          </a:prstGeom>
        </p:spPr>
        <p:txBody>
          <a:bodyPr wrap="square">
            <a:spAutoFit/>
          </a:bodyPr>
          <a:lstStyle/>
          <a:p>
            <a:r>
              <a:rPr lang="en-US" sz="2400" dirty="0">
                <a:solidFill>
                  <a:srgbClr val="252F66"/>
                </a:solidFill>
                <a:latin typeface="Calibri" panose="020F0502020204030204" pitchFamily="34" charset="0"/>
                <a:ea typeface="Calibri" panose="020F0502020204030204" pitchFamily="34" charset="0"/>
                <a:cs typeface="Calibri" panose="020F0502020204030204" pitchFamily="34" charset="0"/>
              </a:rPr>
              <a:t>At its core, the First Amendment today realizes the vision outlined by Jefferson, Madison, Brandeis, and Holmes enshrined by </a:t>
            </a:r>
            <a:r>
              <a:rPr lang="en-US" sz="2400" i="1" dirty="0">
                <a:solidFill>
                  <a:srgbClr val="252F66"/>
                </a:solidFill>
                <a:latin typeface="Calibri" panose="020F0502020204030204" pitchFamily="34" charset="0"/>
                <a:ea typeface="Calibri" panose="020F0502020204030204" pitchFamily="34" charset="0"/>
                <a:cs typeface="Calibri" panose="020F0502020204030204" pitchFamily="34" charset="0"/>
              </a:rPr>
              <a:t>Brandenburg v. Ohio</a:t>
            </a:r>
            <a:r>
              <a:rPr lang="en-US" sz="2400" dirty="0">
                <a:solidFill>
                  <a:srgbClr val="252F66"/>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252F66"/>
                </a:solidFill>
                <a:latin typeface="Calibri" panose="020F0502020204030204" pitchFamily="34" charset="0"/>
                <a:ea typeface="Calibri" panose="020F0502020204030204" pitchFamily="34" charset="0"/>
                <a:cs typeface="Calibri" panose="020F0502020204030204" pitchFamily="34" charset="0"/>
              </a:rPr>
              <a:t>We generally protect speech unless it is direct to (and likely to) cause immediate lawless action</a:t>
            </a:r>
            <a:r>
              <a:rPr lang="en-US" sz="2400" dirty="0">
                <a:solidFill>
                  <a:srgbClr val="252F66"/>
                </a:solidFill>
                <a:latin typeface="Calibri" panose="020F0502020204030204" pitchFamily="34" charset="0"/>
                <a:ea typeface="Calibri" panose="020F0502020204030204" pitchFamily="34" charset="0"/>
                <a:cs typeface="Calibri" panose="020F0502020204030204" pitchFamily="34" charset="0"/>
              </a:rPr>
              <a:t>. That was Justice Brandeis’s key lesson in </a:t>
            </a:r>
            <a:r>
              <a:rPr lang="en-US" sz="2400" i="1" dirty="0">
                <a:solidFill>
                  <a:srgbClr val="252F66"/>
                </a:solidFill>
                <a:latin typeface="Calibri" panose="020F0502020204030204" pitchFamily="34" charset="0"/>
                <a:ea typeface="Calibri" panose="020F0502020204030204" pitchFamily="34" charset="0"/>
                <a:cs typeface="Calibri" panose="020F0502020204030204" pitchFamily="34" charset="0"/>
              </a:rPr>
              <a:t>Whitney</a:t>
            </a:r>
            <a:r>
              <a:rPr lang="en-US" sz="2400" dirty="0">
                <a:solidFill>
                  <a:srgbClr val="252F66"/>
                </a:solidFill>
                <a:latin typeface="Calibri" panose="020F0502020204030204" pitchFamily="34" charset="0"/>
                <a:ea typeface="Calibri" panose="020F0502020204030204" pitchFamily="34" charset="0"/>
                <a:cs typeface="Calibri" panose="020F0502020204030204" pitchFamily="34" charset="0"/>
              </a:rPr>
              <a:t>. That’s what the Supreme Court said decades later in </a:t>
            </a:r>
            <a:r>
              <a:rPr lang="en-US" sz="2400" i="1" dirty="0">
                <a:solidFill>
                  <a:srgbClr val="252F66"/>
                </a:solidFill>
                <a:latin typeface="Calibri" panose="020F0502020204030204" pitchFamily="34" charset="0"/>
                <a:ea typeface="Calibri" panose="020F0502020204030204" pitchFamily="34" charset="0"/>
                <a:cs typeface="Calibri" panose="020F0502020204030204" pitchFamily="34" charset="0"/>
              </a:rPr>
              <a:t>Brandenburg</a:t>
            </a:r>
            <a:r>
              <a:rPr lang="en-US" sz="2400" dirty="0">
                <a:solidFill>
                  <a:srgbClr val="252F66"/>
                </a:solidFill>
                <a:latin typeface="Calibri" panose="020F0502020204030204" pitchFamily="34" charset="0"/>
                <a:ea typeface="Calibri" panose="020F0502020204030204" pitchFamily="34" charset="0"/>
                <a:cs typeface="Calibri" panose="020F0502020204030204" pitchFamily="34" charset="0"/>
              </a:rPr>
              <a:t>. </a:t>
            </a:r>
            <a:endParaRPr lang="en-US" sz="2800" dirty="0">
              <a:solidFill>
                <a:srgbClr val="252F66"/>
              </a:solidFill>
              <a:latin typeface="Calibri" panose="020F0502020204030204" pitchFamily="34" charset="0"/>
              <a:ea typeface="Times New Roman" panose="02020603050405020304" pitchFamily="18" charset="0"/>
              <a:cs typeface="Calibri" panose="020F0502020204030204" pitchFamily="34" charset="0"/>
            </a:endParaRPr>
          </a:p>
          <a:p>
            <a:endParaRPr lang="en-US" dirty="0">
              <a:solidFill>
                <a:srgbClr val="002060"/>
              </a:solidFill>
            </a:endParaRPr>
          </a:p>
        </p:txBody>
      </p:sp>
      <p:sp>
        <p:nvSpPr>
          <p:cNvPr id="9" name="Google Shape;82;p16">
            <a:extLst>
              <a:ext uri="{FF2B5EF4-FFF2-40B4-BE49-F238E27FC236}">
                <a16:creationId xmlns:a16="http://schemas.microsoft.com/office/drawing/2014/main" id="{4E91FC8E-6108-44F0-BC05-599EAB66E494}"/>
              </a:ext>
            </a:extLst>
          </p:cNvPr>
          <p:cNvSpPr/>
          <p:nvPr/>
        </p:nvSpPr>
        <p:spPr>
          <a:xfrm>
            <a:off x="423379" y="389881"/>
            <a:ext cx="5901267" cy="113058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lvl="0" algn="ctr">
              <a:buSzPts val="3600"/>
            </a:pPr>
            <a:r>
              <a:rPr lang="en-US" sz="2800" b="1" i="0" u="none" strike="noStrike" cap="all" dirty="0">
                <a:solidFill>
                  <a:schemeClr val="lt1"/>
                </a:solidFill>
                <a:latin typeface="Segoe UI Black" panose="020B0A02040204020203" pitchFamily="34" charset="0"/>
                <a:ea typeface="Segoe UI Black" panose="020B0A02040204020203" pitchFamily="34" charset="0"/>
                <a:cs typeface="Calibri"/>
                <a:sym typeface="Calibri"/>
              </a:rPr>
              <a:t>First Amendment</a:t>
            </a:r>
            <a:r>
              <a:rPr lang="en-US" sz="2800" b="1" cap="all" dirty="0">
                <a:solidFill>
                  <a:schemeClr val="lt1"/>
                </a:solidFill>
                <a:latin typeface="Segoe UI Black" panose="020B0A02040204020203" pitchFamily="34" charset="0"/>
                <a:ea typeface="Segoe UI Black" panose="020B0A02040204020203" pitchFamily="34" charset="0"/>
                <a:cs typeface="Calibri"/>
                <a:sym typeface="Calibri"/>
              </a:rPr>
              <a:t>: </a:t>
            </a:r>
            <a:br>
              <a:rPr lang="en-US" sz="2800" b="1" cap="all" dirty="0">
                <a:solidFill>
                  <a:schemeClr val="lt1"/>
                </a:solidFill>
                <a:latin typeface="Segoe UI Black" panose="020B0A02040204020203" pitchFamily="34" charset="0"/>
                <a:ea typeface="Segoe UI Black" panose="020B0A02040204020203" pitchFamily="34" charset="0"/>
                <a:cs typeface="Calibri"/>
                <a:sym typeface="Calibri"/>
              </a:rPr>
            </a:br>
            <a:r>
              <a:rPr lang="en-US" sz="2800" b="1" cap="all" dirty="0">
                <a:solidFill>
                  <a:schemeClr val="lt1"/>
                </a:solidFill>
                <a:latin typeface="Segoe UI Black" panose="020B0A02040204020203" pitchFamily="34" charset="0"/>
                <a:ea typeface="Segoe UI Black" panose="020B0A02040204020203" pitchFamily="34" charset="0"/>
                <a:cs typeface="Calibri"/>
                <a:sym typeface="Calibri"/>
              </a:rPr>
              <a:t>where do we stand today? </a:t>
            </a:r>
            <a:endParaRPr sz="2800" b="0" i="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sp>
        <p:nvSpPr>
          <p:cNvPr id="14" name="Rectangle 13">
            <a:extLst>
              <a:ext uri="{FF2B5EF4-FFF2-40B4-BE49-F238E27FC236}">
                <a16:creationId xmlns:a16="http://schemas.microsoft.com/office/drawing/2014/main" id="{D869027B-504D-407B-B836-3C1CCFE1DFF2}"/>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1A547C47-D004-40C2-941A-B5865106A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6" name="Rectangle 15">
            <a:extLst>
              <a:ext uri="{FF2B5EF4-FFF2-40B4-BE49-F238E27FC236}">
                <a16:creationId xmlns:a16="http://schemas.microsoft.com/office/drawing/2014/main" id="{01CF4D47-784A-4D92-B252-08E6336269AB}"/>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947FC260-D482-42EC-9191-C1143F63C87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3700548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D5EEF5"/>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9AD8174-1541-4EC2-AB3A-60ADCFA0C875}"/>
              </a:ext>
            </a:extLst>
          </p:cNvPr>
          <p:cNvSpPr txBox="1">
            <a:spLocks/>
          </p:cNvSpPr>
          <p:nvPr/>
        </p:nvSpPr>
        <p:spPr>
          <a:xfrm>
            <a:off x="294914" y="321249"/>
            <a:ext cx="4615753" cy="446848"/>
          </a:xfrm>
          <a:prstGeom prst="rect">
            <a:avLst/>
          </a:prstGeom>
          <a:solidFill>
            <a:srgbClr val="203864"/>
          </a:solidFill>
          <a:effectLst/>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400" b="1" i="1" u="none" strike="noStrike" kern="120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j-cs"/>
                <a:sym typeface="Arial"/>
              </a:rPr>
              <a:t>Brandenburg v. Ohio </a:t>
            </a:r>
            <a:r>
              <a:rPr kumimoji="0" lang="en-US" sz="2400" b="1" i="0" u="none" strike="noStrike" kern="120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j-cs"/>
                <a:sym typeface="Arial"/>
              </a:rPr>
              <a:t>(1969)</a:t>
            </a:r>
          </a:p>
        </p:txBody>
      </p:sp>
      <p:pic>
        <p:nvPicPr>
          <p:cNvPr id="2" name="Picture 1">
            <a:extLst>
              <a:ext uri="{FF2B5EF4-FFF2-40B4-BE49-F238E27FC236}">
                <a16:creationId xmlns:a16="http://schemas.microsoft.com/office/drawing/2014/main" id="{147328D5-660E-44BE-92E3-C5D0D57A8B8D}"/>
              </a:ext>
            </a:extLst>
          </p:cNvPr>
          <p:cNvPicPr>
            <a:picLocks noChangeAspect="1"/>
          </p:cNvPicPr>
          <p:nvPr/>
        </p:nvPicPr>
        <p:blipFill>
          <a:blip r:embed="rId2"/>
          <a:stretch>
            <a:fillRect/>
          </a:stretch>
        </p:blipFill>
        <p:spPr>
          <a:xfrm>
            <a:off x="609600" y="1094133"/>
            <a:ext cx="6096000" cy="381000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3EE6F0C7-BEE7-4371-9E41-8481C68BCF98}"/>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0" name="Picture 9">
            <a:extLst>
              <a:ext uri="{FF2B5EF4-FFF2-40B4-BE49-F238E27FC236}">
                <a16:creationId xmlns:a16="http://schemas.microsoft.com/office/drawing/2014/main" id="{BCDFE5A4-5CE1-412D-AEA7-C8AEB5442D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1" name="Rectangle 10">
            <a:extLst>
              <a:ext uri="{FF2B5EF4-FFF2-40B4-BE49-F238E27FC236}">
                <a16:creationId xmlns:a16="http://schemas.microsoft.com/office/drawing/2014/main" id="{29B06835-38C0-4A7D-ABD1-91A41C31B58E}"/>
              </a:ext>
            </a:extLst>
          </p:cNvPr>
          <p:cNvSpPr/>
          <p:nvPr/>
        </p:nvSpPr>
        <p:spPr>
          <a:xfrm>
            <a:off x="7057765" y="2231451"/>
            <a:ext cx="192493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Arial"/>
                <a:cs typeface="Arial"/>
                <a:sym typeface="Aria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pic>
        <p:nvPicPr>
          <p:cNvPr id="12" name="Graphic 11">
            <a:extLst>
              <a:ext uri="{FF2B5EF4-FFF2-40B4-BE49-F238E27FC236}">
                <a16:creationId xmlns:a16="http://schemas.microsoft.com/office/drawing/2014/main" id="{3ED24542-FFA1-4E79-A1A9-00E5B29C9A5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38849208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D5EEF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E6F0C7-BEE7-4371-9E41-8481C68BCF98}"/>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0" name="Picture 9">
            <a:extLst>
              <a:ext uri="{FF2B5EF4-FFF2-40B4-BE49-F238E27FC236}">
                <a16:creationId xmlns:a16="http://schemas.microsoft.com/office/drawing/2014/main" id="{BCDFE5A4-5CE1-412D-AEA7-C8AEB5442D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1" name="Rectangle 10">
            <a:extLst>
              <a:ext uri="{FF2B5EF4-FFF2-40B4-BE49-F238E27FC236}">
                <a16:creationId xmlns:a16="http://schemas.microsoft.com/office/drawing/2014/main" id="{29B06835-38C0-4A7D-ABD1-91A41C31B58E}"/>
              </a:ext>
            </a:extLst>
          </p:cNvPr>
          <p:cNvSpPr/>
          <p:nvPr/>
        </p:nvSpPr>
        <p:spPr>
          <a:xfrm>
            <a:off x="7057765" y="2231451"/>
            <a:ext cx="192493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Arial"/>
                <a:cs typeface="Arial"/>
                <a:sym typeface="Aria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pic>
        <p:nvPicPr>
          <p:cNvPr id="12" name="Graphic 11">
            <a:extLst>
              <a:ext uri="{FF2B5EF4-FFF2-40B4-BE49-F238E27FC236}">
                <a16:creationId xmlns:a16="http://schemas.microsoft.com/office/drawing/2014/main" id="{3ED24542-FFA1-4E79-A1A9-00E5B29C9A5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7651" y="251397"/>
            <a:ext cx="1734013" cy="1734013"/>
          </a:xfrm>
          <a:prstGeom prst="rect">
            <a:avLst/>
          </a:prstGeom>
        </p:spPr>
      </p:pic>
      <p:sp>
        <p:nvSpPr>
          <p:cNvPr id="8" name="Rectangle 7">
            <a:extLst>
              <a:ext uri="{FF2B5EF4-FFF2-40B4-BE49-F238E27FC236}">
                <a16:creationId xmlns:a16="http://schemas.microsoft.com/office/drawing/2014/main" id="{16F488CD-80EB-4FAF-950D-C7B751DD12EA}"/>
              </a:ext>
            </a:extLst>
          </p:cNvPr>
          <p:cNvSpPr/>
          <p:nvPr/>
        </p:nvSpPr>
        <p:spPr>
          <a:xfrm>
            <a:off x="232937" y="1046824"/>
            <a:ext cx="6578365" cy="3416320"/>
          </a:xfrm>
          <a:prstGeom prst="rect">
            <a:avLst/>
          </a:prstGeom>
        </p:spPr>
        <p:txBody>
          <a:bodyPr wrap="square">
            <a:spAutoFit/>
          </a:bodyPr>
          <a:lstStyle/>
          <a:p>
            <a:pPr defTabSz="685800">
              <a:buClrTx/>
            </a:pPr>
            <a:r>
              <a:rPr lang="en-US" sz="1800" b="1" kern="1200" dirty="0">
                <a:solidFill>
                  <a:srgbClr val="252F66"/>
                </a:solidFill>
                <a:latin typeface="Calibri" panose="020F0502020204030204"/>
                <a:ea typeface="+mn-ea"/>
                <a:cs typeface="+mn-cs"/>
              </a:rPr>
              <a:t>Facts of the case: </a:t>
            </a:r>
          </a:p>
          <a:p>
            <a:pPr defTabSz="685800">
              <a:buClrTx/>
            </a:pPr>
            <a:endParaRPr lang="en-US" sz="1800" kern="1200" dirty="0">
              <a:solidFill>
                <a:srgbClr val="252F66"/>
              </a:solidFill>
              <a:latin typeface="Calibri" panose="020F0502020204030204"/>
              <a:ea typeface="+mn-ea"/>
              <a:cs typeface="+mn-cs"/>
            </a:endParaRPr>
          </a:p>
          <a:p>
            <a:pPr defTabSz="685800">
              <a:buClrTx/>
            </a:pPr>
            <a:r>
              <a:rPr lang="en-US" sz="1800" kern="1200" dirty="0">
                <a:solidFill>
                  <a:srgbClr val="252F66"/>
                </a:solidFill>
                <a:latin typeface="Calibri" panose="020F0502020204030204"/>
                <a:ea typeface="+mn-ea"/>
                <a:cs typeface="+mn-cs"/>
              </a:rPr>
              <a:t>Brandenburg was a KKK leader who gave a speech in front of TV cameras in 1964 and was arrested under Ohio state law which made it illegal to advocate "crime, sabotage, violence, or unlawful methods of terrorism as a means of accomplishing industrial or political reform.” Cameras caught speeches and cross burning, including one speech threatening “revengeance” against Jews and African Americans. It said that “Our President, Our Congress, our Supreme Court, continues to suppress the white, Caucasian race.” </a:t>
            </a:r>
          </a:p>
          <a:p>
            <a:pPr defTabSz="685800">
              <a:buClrTx/>
            </a:pPr>
            <a:endParaRPr lang="en-US" sz="1800" kern="1200" dirty="0">
              <a:solidFill>
                <a:srgbClr val="252F66"/>
              </a:solidFill>
              <a:latin typeface="Calibri" panose="020F0502020204030204"/>
              <a:ea typeface="+mn-ea"/>
              <a:cs typeface="+mn-cs"/>
            </a:endParaRPr>
          </a:p>
          <a:p>
            <a:pPr defTabSz="685800">
              <a:buClrTx/>
            </a:pPr>
            <a:r>
              <a:rPr lang="en-US" sz="1800" kern="1200" dirty="0">
                <a:solidFill>
                  <a:srgbClr val="252F66"/>
                </a:solidFill>
                <a:latin typeface="Calibri" panose="020F0502020204030204"/>
                <a:ea typeface="+mn-ea"/>
                <a:cs typeface="+mn-cs"/>
              </a:rPr>
              <a:t>A march on Washington was planned. </a:t>
            </a:r>
          </a:p>
        </p:txBody>
      </p:sp>
      <p:sp>
        <p:nvSpPr>
          <p:cNvPr id="13" name="Title 1">
            <a:extLst>
              <a:ext uri="{FF2B5EF4-FFF2-40B4-BE49-F238E27FC236}">
                <a16:creationId xmlns:a16="http://schemas.microsoft.com/office/drawing/2014/main" id="{4D4F4D10-93C6-4BAF-A021-3DD7685CCD53}"/>
              </a:ext>
            </a:extLst>
          </p:cNvPr>
          <p:cNvSpPr txBox="1">
            <a:spLocks/>
          </p:cNvSpPr>
          <p:nvPr/>
        </p:nvSpPr>
        <p:spPr>
          <a:xfrm>
            <a:off x="294914" y="321249"/>
            <a:ext cx="4615753" cy="446848"/>
          </a:xfrm>
          <a:prstGeom prst="rect">
            <a:avLst/>
          </a:prstGeom>
          <a:solidFill>
            <a:srgbClr val="203864"/>
          </a:solidFill>
          <a:effectLst/>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400" b="1" i="1" u="none" strike="noStrike" kern="120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j-cs"/>
                <a:sym typeface="Arial"/>
              </a:rPr>
              <a:t>Brandenburg v. Ohio </a:t>
            </a:r>
            <a:r>
              <a:rPr kumimoji="0" lang="en-US" sz="2400" b="1" i="0" u="none" strike="noStrike" kern="120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j-cs"/>
                <a:sym typeface="Arial"/>
              </a:rPr>
              <a:t>(1969)</a:t>
            </a:r>
          </a:p>
        </p:txBody>
      </p:sp>
    </p:spTree>
    <p:extLst>
      <p:ext uri="{BB962C8B-B14F-4D97-AF65-F5344CB8AC3E}">
        <p14:creationId xmlns:p14="http://schemas.microsoft.com/office/powerpoint/2010/main" val="27119654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5EEF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E6F0C7-BEE7-4371-9E41-8481C68BCF98}"/>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0" name="Picture 9">
            <a:extLst>
              <a:ext uri="{FF2B5EF4-FFF2-40B4-BE49-F238E27FC236}">
                <a16:creationId xmlns:a16="http://schemas.microsoft.com/office/drawing/2014/main" id="{BCDFE5A4-5CE1-412D-AEA7-C8AEB5442D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1" name="Rectangle 10">
            <a:extLst>
              <a:ext uri="{FF2B5EF4-FFF2-40B4-BE49-F238E27FC236}">
                <a16:creationId xmlns:a16="http://schemas.microsoft.com/office/drawing/2014/main" id="{29B06835-38C0-4A7D-ABD1-91A41C31B58E}"/>
              </a:ext>
            </a:extLst>
          </p:cNvPr>
          <p:cNvSpPr/>
          <p:nvPr/>
        </p:nvSpPr>
        <p:spPr>
          <a:xfrm>
            <a:off x="7057765" y="2231451"/>
            <a:ext cx="192493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Arial"/>
                <a:cs typeface="Arial"/>
                <a:sym typeface="Aria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pic>
        <p:nvPicPr>
          <p:cNvPr id="12" name="Graphic 11">
            <a:extLst>
              <a:ext uri="{FF2B5EF4-FFF2-40B4-BE49-F238E27FC236}">
                <a16:creationId xmlns:a16="http://schemas.microsoft.com/office/drawing/2014/main" id="{3ED24542-FFA1-4E79-A1A9-00E5B29C9A5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7651" y="251397"/>
            <a:ext cx="1734013" cy="1734013"/>
          </a:xfrm>
          <a:prstGeom prst="rect">
            <a:avLst/>
          </a:prstGeom>
        </p:spPr>
      </p:pic>
      <p:sp>
        <p:nvSpPr>
          <p:cNvPr id="8" name="Rectangle 7">
            <a:extLst>
              <a:ext uri="{FF2B5EF4-FFF2-40B4-BE49-F238E27FC236}">
                <a16:creationId xmlns:a16="http://schemas.microsoft.com/office/drawing/2014/main" id="{16F488CD-80EB-4FAF-950D-C7B751DD12EA}"/>
              </a:ext>
            </a:extLst>
          </p:cNvPr>
          <p:cNvSpPr/>
          <p:nvPr/>
        </p:nvSpPr>
        <p:spPr>
          <a:xfrm>
            <a:off x="232937" y="1046824"/>
            <a:ext cx="6578365" cy="3693319"/>
          </a:xfrm>
          <a:prstGeom prst="rect">
            <a:avLst/>
          </a:prstGeom>
        </p:spPr>
        <p:txBody>
          <a:bodyPr wrap="square">
            <a:spAutoFit/>
          </a:bodyPr>
          <a:lstStyle/>
          <a:p>
            <a:pPr defTabSz="685800">
              <a:buClrTx/>
            </a:pPr>
            <a:r>
              <a:rPr lang="en-US" sz="1800" b="1" kern="1200" dirty="0">
                <a:solidFill>
                  <a:srgbClr val="252F66"/>
                </a:solidFill>
                <a:latin typeface="Calibri" panose="020F0502020204030204"/>
                <a:ea typeface="+mn-ea"/>
                <a:cs typeface="+mn-cs"/>
              </a:rPr>
              <a:t>The Outcome: </a:t>
            </a:r>
          </a:p>
          <a:p>
            <a:pPr defTabSz="685800">
              <a:buClrTx/>
            </a:pPr>
            <a:endParaRPr lang="en-US" sz="1800" kern="1200" dirty="0">
              <a:solidFill>
                <a:srgbClr val="252F66"/>
              </a:solidFill>
              <a:latin typeface="Calibri" panose="020F0502020204030204"/>
              <a:ea typeface="+mn-ea"/>
              <a:cs typeface="+mn-cs"/>
            </a:endParaRPr>
          </a:p>
          <a:p>
            <a:r>
              <a:rPr lang="en-US" sz="1800" dirty="0">
                <a:solidFill>
                  <a:srgbClr val="252F66"/>
                </a:solidFill>
                <a:latin typeface="Calibri" panose="020F0502020204030204" pitchFamily="34" charset="0"/>
                <a:ea typeface="Calibri" panose="020F0502020204030204" pitchFamily="34" charset="0"/>
              </a:rPr>
              <a:t>The Court struck down the state law and prosecution under the “imminence” test, which looked at three elements: the intent to speak, the imminence of lawlessness, and the likelihood of lawlessness. And that is the lodestar of our First Amendment today.</a:t>
            </a:r>
            <a:endParaRPr lang="en-US" sz="2000" dirty="0">
              <a:solidFill>
                <a:srgbClr val="252F66"/>
              </a:solidFill>
              <a:latin typeface="Times New Roman" panose="02020603050405020304" pitchFamily="18" charset="0"/>
              <a:ea typeface="Times New Roman" panose="02020603050405020304" pitchFamily="18" charset="0"/>
            </a:endParaRPr>
          </a:p>
          <a:p>
            <a:r>
              <a:rPr lang="en-US" sz="1800" dirty="0">
                <a:solidFill>
                  <a:srgbClr val="252F66"/>
                </a:solidFill>
                <a:latin typeface="Calibri" panose="020F0502020204030204" pitchFamily="34" charset="0"/>
                <a:ea typeface="Calibri" panose="020F0502020204030204" pitchFamily="34" charset="0"/>
              </a:rPr>
              <a:t> </a:t>
            </a:r>
            <a:endParaRPr lang="en-US" sz="2000" dirty="0">
              <a:solidFill>
                <a:srgbClr val="252F66"/>
              </a:solidFill>
              <a:latin typeface="Times New Roman" panose="02020603050405020304" pitchFamily="18" charset="0"/>
              <a:ea typeface="Times New Roman" panose="02020603050405020304" pitchFamily="18" charset="0"/>
            </a:endParaRPr>
          </a:p>
          <a:p>
            <a:r>
              <a:rPr lang="en-US" sz="1800" dirty="0">
                <a:solidFill>
                  <a:srgbClr val="252F66"/>
                </a:solidFill>
                <a:latin typeface="Calibri" panose="020F0502020204030204" pitchFamily="34" charset="0"/>
                <a:ea typeface="Calibri" panose="020F0502020204030204" pitchFamily="34" charset="0"/>
              </a:rPr>
              <a:t>Today, the Supreme Court protects free speech rights more strongly than at any time in our history—and American free speech protections are among the strongest in the world. What are the basic legal tests that the Supreme Court applies to free speech cases? In other words, what’s the legal framework for analyzing free speech issues?</a:t>
            </a:r>
            <a:endParaRPr lang="en-US" sz="2000" dirty="0">
              <a:solidFill>
                <a:srgbClr val="252F66"/>
              </a:solidFill>
              <a:latin typeface="Times New Roman" panose="02020603050405020304" pitchFamily="18" charset="0"/>
              <a:ea typeface="Times New Roman" panose="02020603050405020304" pitchFamily="18" charset="0"/>
            </a:endParaRPr>
          </a:p>
        </p:txBody>
      </p:sp>
      <p:sp>
        <p:nvSpPr>
          <p:cNvPr id="13" name="Title 1">
            <a:extLst>
              <a:ext uri="{FF2B5EF4-FFF2-40B4-BE49-F238E27FC236}">
                <a16:creationId xmlns:a16="http://schemas.microsoft.com/office/drawing/2014/main" id="{48BC8891-384A-40DA-9F4B-62C644E0F8D8}"/>
              </a:ext>
            </a:extLst>
          </p:cNvPr>
          <p:cNvSpPr txBox="1">
            <a:spLocks/>
          </p:cNvSpPr>
          <p:nvPr/>
        </p:nvSpPr>
        <p:spPr>
          <a:xfrm>
            <a:off x="294914" y="321249"/>
            <a:ext cx="4615753" cy="446848"/>
          </a:xfrm>
          <a:prstGeom prst="rect">
            <a:avLst/>
          </a:prstGeom>
          <a:solidFill>
            <a:srgbClr val="203864"/>
          </a:solidFill>
          <a:effectLst/>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400" b="1" i="1" u="none" strike="noStrike" kern="120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j-cs"/>
                <a:sym typeface="Arial"/>
              </a:rPr>
              <a:t>Brandenburg v. Ohio </a:t>
            </a:r>
            <a:r>
              <a:rPr kumimoji="0" lang="en-US" sz="2400" b="1" i="0" u="none" strike="noStrike" kern="120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j-cs"/>
                <a:sym typeface="Arial"/>
              </a:rPr>
              <a:t>(1969)</a:t>
            </a:r>
          </a:p>
        </p:txBody>
      </p:sp>
    </p:spTree>
    <p:extLst>
      <p:ext uri="{BB962C8B-B14F-4D97-AF65-F5344CB8AC3E}">
        <p14:creationId xmlns:p14="http://schemas.microsoft.com/office/powerpoint/2010/main" val="3848725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79"/>
        <p:cNvGrpSpPr/>
        <p:nvPr/>
      </p:nvGrpSpPr>
      <p:grpSpPr>
        <a:xfrm>
          <a:off x="0" y="0"/>
          <a:ext cx="0" cy="0"/>
          <a:chOff x="0" y="0"/>
          <a:chExt cx="0" cy="0"/>
        </a:xfrm>
      </p:grpSpPr>
      <p:sp>
        <p:nvSpPr>
          <p:cNvPr id="185" name="Google Shape;185;p25"/>
          <p:cNvSpPr/>
          <p:nvPr/>
        </p:nvSpPr>
        <p:spPr>
          <a:xfrm>
            <a:off x="256763" y="1985410"/>
            <a:ext cx="6476933" cy="1726879"/>
          </a:xfrm>
          <a:prstGeom prst="rect">
            <a:avLst/>
          </a:prstGeom>
          <a:noFill/>
          <a:ln>
            <a:noFill/>
          </a:ln>
        </p:spPr>
        <p:txBody>
          <a:bodyPr spcFirstLastPara="1" wrap="square" lIns="68575" tIns="34275" rIns="68575" bIns="34275" anchor="t" anchorCtr="0">
            <a:noAutofit/>
          </a:bodyPr>
          <a:lstStyle/>
          <a:p>
            <a:pPr lvl="0"/>
            <a:r>
              <a:rPr lang="en-US" sz="2500" dirty="0">
                <a:solidFill>
                  <a:srgbClr val="252F66"/>
                </a:solidFill>
                <a:latin typeface="Calibri"/>
                <a:ea typeface="Calibri"/>
                <a:cs typeface="Calibri"/>
                <a:sym typeface="Calibri"/>
              </a:rPr>
              <a:t>The government may not jail, fine, or punish people or organizations based on what they say or write, except in exceptional circumstances.</a:t>
            </a:r>
            <a:endParaRPr kumimoji="0" sz="2500" b="0" i="0" u="none" strike="noStrike" kern="0" cap="none" spc="0" normalizeH="0" baseline="0" noProof="0" dirty="0">
              <a:ln>
                <a:noFill/>
              </a:ln>
              <a:solidFill>
                <a:srgbClr val="252F66"/>
              </a:solidFill>
              <a:effectLst/>
              <a:uLnTx/>
              <a:uFillTx/>
              <a:latin typeface="Calibri"/>
              <a:ea typeface="Calibri"/>
              <a:cs typeface="Calibri"/>
              <a:sym typeface="Calibri"/>
            </a:endParaRPr>
          </a:p>
        </p:txBody>
      </p:sp>
      <p:sp>
        <p:nvSpPr>
          <p:cNvPr id="8" name="Title 1">
            <a:extLst>
              <a:ext uri="{FF2B5EF4-FFF2-40B4-BE49-F238E27FC236}">
                <a16:creationId xmlns:a16="http://schemas.microsoft.com/office/drawing/2014/main" id="{3DC044AF-906D-4222-A850-28A859DE0446}"/>
              </a:ext>
            </a:extLst>
          </p:cNvPr>
          <p:cNvSpPr txBox="1">
            <a:spLocks/>
          </p:cNvSpPr>
          <p:nvPr/>
        </p:nvSpPr>
        <p:spPr>
          <a:xfrm>
            <a:off x="617642" y="954740"/>
            <a:ext cx="5151145" cy="820271"/>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1" i="0" u="none" strike="noStrike" kern="120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j-cs"/>
                <a:sym typeface="Arial"/>
              </a:rPr>
              <a:t>Big Idea</a:t>
            </a:r>
          </a:p>
        </p:txBody>
      </p:sp>
      <p:sp>
        <p:nvSpPr>
          <p:cNvPr id="13" name="Rectangle 12">
            <a:extLst>
              <a:ext uri="{FF2B5EF4-FFF2-40B4-BE49-F238E27FC236}">
                <a16:creationId xmlns:a16="http://schemas.microsoft.com/office/drawing/2014/main" id="{64269987-ED69-4458-A336-19516DC3DF16}"/>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4" name="Picture 13">
            <a:extLst>
              <a:ext uri="{FF2B5EF4-FFF2-40B4-BE49-F238E27FC236}">
                <a16:creationId xmlns:a16="http://schemas.microsoft.com/office/drawing/2014/main" id="{7B4D8045-5200-43C0-AFA8-CE71948B73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5" name="Rectangle 14">
            <a:extLst>
              <a:ext uri="{FF2B5EF4-FFF2-40B4-BE49-F238E27FC236}">
                <a16:creationId xmlns:a16="http://schemas.microsoft.com/office/drawing/2014/main" id="{28D84A9E-6028-430C-AB4E-8E5EF1B3F0BB}"/>
              </a:ext>
            </a:extLst>
          </p:cNvPr>
          <p:cNvSpPr/>
          <p:nvPr/>
        </p:nvSpPr>
        <p:spPr>
          <a:xfrm>
            <a:off x="7057765" y="2231451"/>
            <a:ext cx="192493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Arial"/>
                <a:cs typeface="Arial"/>
                <a:sym typeface="Aria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pic>
        <p:nvPicPr>
          <p:cNvPr id="16" name="Graphic 15">
            <a:extLst>
              <a:ext uri="{FF2B5EF4-FFF2-40B4-BE49-F238E27FC236}">
                <a16:creationId xmlns:a16="http://schemas.microsoft.com/office/drawing/2014/main" id="{D8BD58D2-F8BB-4A9A-9F18-D78C3C8EA5E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3547713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D5EEF5"/>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9AD8174-1541-4EC2-AB3A-60ADCFA0C875}"/>
              </a:ext>
            </a:extLst>
          </p:cNvPr>
          <p:cNvSpPr txBox="1">
            <a:spLocks/>
          </p:cNvSpPr>
          <p:nvPr/>
        </p:nvSpPr>
        <p:spPr>
          <a:xfrm>
            <a:off x="879114" y="755615"/>
            <a:ext cx="5030121" cy="725575"/>
          </a:xfrm>
          <a:prstGeom prst="rect">
            <a:avLst/>
          </a:prstGeom>
          <a:solidFill>
            <a:srgbClr val="203864"/>
          </a:solidFill>
          <a:effectLst/>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2400" b="1" cap="all" dirty="0">
                <a:solidFill>
                  <a:srgbClr val="FFFFFF"/>
                </a:solidFill>
                <a:latin typeface="Segoe UI Black" panose="020B0A02040204020203" pitchFamily="34" charset="0"/>
                <a:ea typeface="Segoe UI Black" panose="020B0A02040204020203" pitchFamily="34" charset="0"/>
              </a:rPr>
              <a:t>When can the Government Restrict Speech? </a:t>
            </a:r>
            <a:endParaRPr kumimoji="0" lang="en-US" sz="2400" b="1" u="none" strike="noStrike" kern="120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j-cs"/>
              <a:sym typeface="Arial"/>
            </a:endParaRPr>
          </a:p>
        </p:txBody>
      </p:sp>
      <p:sp>
        <p:nvSpPr>
          <p:cNvPr id="9" name="Rectangle 8">
            <a:extLst>
              <a:ext uri="{FF2B5EF4-FFF2-40B4-BE49-F238E27FC236}">
                <a16:creationId xmlns:a16="http://schemas.microsoft.com/office/drawing/2014/main" id="{3EE6F0C7-BEE7-4371-9E41-8481C68BCF98}"/>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0" name="Picture 9">
            <a:extLst>
              <a:ext uri="{FF2B5EF4-FFF2-40B4-BE49-F238E27FC236}">
                <a16:creationId xmlns:a16="http://schemas.microsoft.com/office/drawing/2014/main" id="{BCDFE5A4-5CE1-412D-AEA7-C8AEB5442D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1" name="Rectangle 10">
            <a:extLst>
              <a:ext uri="{FF2B5EF4-FFF2-40B4-BE49-F238E27FC236}">
                <a16:creationId xmlns:a16="http://schemas.microsoft.com/office/drawing/2014/main" id="{29B06835-38C0-4A7D-ABD1-91A41C31B58E}"/>
              </a:ext>
            </a:extLst>
          </p:cNvPr>
          <p:cNvSpPr/>
          <p:nvPr/>
        </p:nvSpPr>
        <p:spPr>
          <a:xfrm>
            <a:off x="7057765" y="2231451"/>
            <a:ext cx="192493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Arial"/>
                <a:cs typeface="Arial"/>
                <a:sym typeface="Aria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pic>
        <p:nvPicPr>
          <p:cNvPr id="12" name="Graphic 11">
            <a:extLst>
              <a:ext uri="{FF2B5EF4-FFF2-40B4-BE49-F238E27FC236}">
                <a16:creationId xmlns:a16="http://schemas.microsoft.com/office/drawing/2014/main" id="{3ED24542-FFA1-4E79-A1A9-00E5B29C9A5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7651" y="251397"/>
            <a:ext cx="1734013" cy="1734013"/>
          </a:xfrm>
          <a:prstGeom prst="rect">
            <a:avLst/>
          </a:prstGeom>
        </p:spPr>
      </p:pic>
      <p:sp>
        <p:nvSpPr>
          <p:cNvPr id="8" name="Rectangle 7">
            <a:extLst>
              <a:ext uri="{FF2B5EF4-FFF2-40B4-BE49-F238E27FC236}">
                <a16:creationId xmlns:a16="http://schemas.microsoft.com/office/drawing/2014/main" id="{16F488CD-80EB-4FAF-950D-C7B751DD12EA}"/>
              </a:ext>
            </a:extLst>
          </p:cNvPr>
          <p:cNvSpPr/>
          <p:nvPr/>
        </p:nvSpPr>
        <p:spPr>
          <a:xfrm>
            <a:off x="265646" y="1846730"/>
            <a:ext cx="6578365" cy="1569660"/>
          </a:xfrm>
          <a:prstGeom prst="rect">
            <a:avLst/>
          </a:prstGeom>
        </p:spPr>
        <p:txBody>
          <a:bodyPr wrap="square">
            <a:spAutoFit/>
          </a:bodyPr>
          <a:lstStyle/>
          <a:p>
            <a:pPr marL="457200" indent="-457200" defTabSz="685800">
              <a:buClrTx/>
              <a:buFont typeface="Arial" panose="020B0604020202020204" pitchFamily="34" charset="0"/>
              <a:buChar char="•"/>
            </a:pPr>
            <a:r>
              <a:rPr lang="en-US" sz="3200" b="1" dirty="0">
                <a:solidFill>
                  <a:srgbClr val="252F66"/>
                </a:solidFill>
                <a:latin typeface="Calibri" panose="020F0502020204030204" pitchFamily="34" charset="0"/>
                <a:cs typeface="Calibri" panose="020F0502020204030204" pitchFamily="34" charset="0"/>
              </a:rPr>
              <a:t>Low-Value Speech</a:t>
            </a:r>
            <a:endParaRPr lang="en-US" sz="3200" dirty="0">
              <a:solidFill>
                <a:srgbClr val="252F66"/>
              </a:solidFill>
              <a:latin typeface="Calibri" panose="020F0502020204030204" pitchFamily="34" charset="0"/>
              <a:cs typeface="Calibri" panose="020F0502020204030204" pitchFamily="34" charset="0"/>
            </a:endParaRPr>
          </a:p>
          <a:p>
            <a:pPr marL="457200" indent="-457200" defTabSz="685800">
              <a:buClrTx/>
              <a:buFont typeface="Arial" panose="020B0604020202020204" pitchFamily="34" charset="0"/>
              <a:buChar char="•"/>
            </a:pPr>
            <a:r>
              <a:rPr lang="en-US" sz="3200" b="1" dirty="0">
                <a:solidFill>
                  <a:srgbClr val="252F66"/>
                </a:solidFill>
                <a:latin typeface="Calibri" panose="020F0502020204030204" pitchFamily="34" charset="0"/>
                <a:cs typeface="Calibri" panose="020F0502020204030204" pitchFamily="34" charset="0"/>
              </a:rPr>
              <a:t>Managerial Domains</a:t>
            </a:r>
            <a:endParaRPr lang="en-US" sz="3200" dirty="0">
              <a:solidFill>
                <a:srgbClr val="252F66"/>
              </a:solidFill>
              <a:latin typeface="Calibri" panose="020F0502020204030204" pitchFamily="34" charset="0"/>
              <a:cs typeface="Calibri" panose="020F0502020204030204" pitchFamily="34" charset="0"/>
            </a:endParaRPr>
          </a:p>
          <a:p>
            <a:pPr marL="457200" indent="-457200" defTabSz="685800">
              <a:buClrTx/>
              <a:buFont typeface="Arial" panose="020B0604020202020204" pitchFamily="34" charset="0"/>
              <a:buChar char="•"/>
            </a:pPr>
            <a:r>
              <a:rPr lang="en-US" sz="3200" b="1" dirty="0">
                <a:solidFill>
                  <a:srgbClr val="252F66"/>
                </a:solidFill>
                <a:latin typeface="Calibri" panose="020F0502020204030204" pitchFamily="34" charset="0"/>
                <a:cs typeface="Calibri" panose="020F0502020204030204" pitchFamily="34" charset="0"/>
              </a:rPr>
              <a:t>Content-Neutral Speech</a:t>
            </a:r>
            <a:r>
              <a:rPr lang="en-US" sz="3200" dirty="0">
                <a:solidFill>
                  <a:srgbClr val="252F66"/>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98087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81"/>
        <p:cNvGrpSpPr/>
        <p:nvPr/>
      </p:nvGrpSpPr>
      <p:grpSpPr>
        <a:xfrm>
          <a:off x="0" y="0"/>
          <a:ext cx="0" cy="0"/>
          <a:chOff x="0" y="0"/>
          <a:chExt cx="0" cy="0"/>
        </a:xfrm>
      </p:grpSpPr>
      <p:sp>
        <p:nvSpPr>
          <p:cNvPr id="83" name="Google Shape;83;p16"/>
          <p:cNvSpPr/>
          <p:nvPr/>
        </p:nvSpPr>
        <p:spPr>
          <a:xfrm>
            <a:off x="369955" y="1520470"/>
            <a:ext cx="6200177" cy="3393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3200" b="1" i="0" strike="noStrike" cap="none" dirty="0">
                <a:solidFill>
                  <a:srgbClr val="252F66"/>
                </a:solidFill>
                <a:latin typeface="Calibri"/>
                <a:ea typeface="Calibri"/>
                <a:cs typeface="Calibri"/>
                <a:sym typeface="Calibri"/>
              </a:rPr>
              <a:t>Congress</a:t>
            </a:r>
            <a:r>
              <a:rPr lang="en" sz="3200" i="0" strike="noStrike" cap="none" dirty="0">
                <a:solidFill>
                  <a:srgbClr val="252F66"/>
                </a:solidFill>
                <a:latin typeface="Calibri"/>
                <a:ea typeface="Calibri"/>
                <a:cs typeface="Calibri"/>
                <a:sym typeface="Calibri"/>
              </a:rPr>
              <a:t> shall make </a:t>
            </a:r>
            <a:r>
              <a:rPr lang="en" sz="3200" b="1" i="0" strike="noStrike" cap="none" dirty="0">
                <a:solidFill>
                  <a:srgbClr val="252F66"/>
                </a:solidFill>
                <a:latin typeface="Calibri"/>
                <a:ea typeface="Calibri"/>
                <a:cs typeface="Calibri"/>
                <a:sym typeface="Calibri"/>
              </a:rPr>
              <a:t>no law… </a:t>
            </a:r>
          </a:p>
          <a:p>
            <a:pPr marL="0" marR="0" lvl="0" indent="0" algn="l" rtl="0">
              <a:lnSpc>
                <a:spcPct val="100000"/>
              </a:lnSpc>
              <a:spcBef>
                <a:spcPts val="0"/>
              </a:spcBef>
              <a:spcAft>
                <a:spcPts val="0"/>
              </a:spcAft>
              <a:buClr>
                <a:srgbClr val="000000"/>
              </a:buClr>
              <a:buSzPts val="2400"/>
              <a:buFont typeface="Arial"/>
              <a:buNone/>
            </a:pPr>
            <a:r>
              <a:rPr lang="en" sz="3200" i="0" strike="noStrike" cap="none" dirty="0">
                <a:solidFill>
                  <a:srgbClr val="252F66"/>
                </a:solidFill>
                <a:latin typeface="Calibri"/>
                <a:ea typeface="Calibri"/>
                <a:cs typeface="Calibri"/>
                <a:sym typeface="Calibri"/>
              </a:rPr>
              <a:t>abridging the freedom of speech, or of the press…</a:t>
            </a:r>
            <a:endParaRPr i="0" strike="noStrike" cap="none" dirty="0">
              <a:solidFill>
                <a:srgbClr val="000000"/>
              </a:solidFill>
              <a:latin typeface="Arial"/>
              <a:ea typeface="Arial"/>
              <a:cs typeface="Arial"/>
              <a:sym typeface="Arial"/>
            </a:endParaRPr>
          </a:p>
        </p:txBody>
      </p:sp>
      <p:sp>
        <p:nvSpPr>
          <p:cNvPr id="9" name="Google Shape;63;p14">
            <a:extLst>
              <a:ext uri="{FF2B5EF4-FFF2-40B4-BE49-F238E27FC236}">
                <a16:creationId xmlns:a16="http://schemas.microsoft.com/office/drawing/2014/main" id="{CD759DEF-AA9A-4031-BE4E-B512FCD13B67}"/>
              </a:ext>
            </a:extLst>
          </p:cNvPr>
          <p:cNvSpPr/>
          <p:nvPr/>
        </p:nvSpPr>
        <p:spPr>
          <a:xfrm>
            <a:off x="242715" y="335645"/>
            <a:ext cx="5432527" cy="6963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200" b="1" i="0" u="none" strike="noStrike" cap="all" dirty="0">
                <a:solidFill>
                  <a:schemeClr val="lt1"/>
                </a:solidFill>
                <a:latin typeface="Segoe UI Black" panose="020B0A02040204020203" pitchFamily="34" charset="0"/>
                <a:ea typeface="Segoe UI Black" panose="020B0A02040204020203" pitchFamily="34" charset="0"/>
                <a:cs typeface="Calibri"/>
                <a:sym typeface="Calibri"/>
              </a:rPr>
              <a:t>The First Amendment </a:t>
            </a:r>
            <a:endParaRPr sz="1050" b="0" i="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sp>
        <p:nvSpPr>
          <p:cNvPr id="4" name="Rectangle 3">
            <a:extLst>
              <a:ext uri="{FF2B5EF4-FFF2-40B4-BE49-F238E27FC236}">
                <a16:creationId xmlns:a16="http://schemas.microsoft.com/office/drawing/2014/main" id="{E5FEC9DE-6A7F-43F6-9D79-A1CC9E32E618}"/>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F47E1DE-DA42-4703-BDB6-07576AB5B5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6" name="Rectangle 5">
            <a:extLst>
              <a:ext uri="{FF2B5EF4-FFF2-40B4-BE49-F238E27FC236}">
                <a16:creationId xmlns:a16="http://schemas.microsoft.com/office/drawing/2014/main" id="{604C4007-9EA6-4633-8A75-C2FFBE5426D7}"/>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241EE17C-1E34-458F-A9EA-391A410B23B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79648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D5EEF5"/>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9AD8174-1541-4EC2-AB3A-60ADCFA0C875}"/>
              </a:ext>
            </a:extLst>
          </p:cNvPr>
          <p:cNvSpPr txBox="1">
            <a:spLocks/>
          </p:cNvSpPr>
          <p:nvPr/>
        </p:nvSpPr>
        <p:spPr>
          <a:xfrm>
            <a:off x="294914" y="321248"/>
            <a:ext cx="5030121" cy="725575"/>
          </a:xfrm>
          <a:prstGeom prst="rect">
            <a:avLst/>
          </a:prstGeom>
          <a:solidFill>
            <a:srgbClr val="203864"/>
          </a:solidFill>
          <a:effectLst/>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b="1" cap="all" dirty="0">
                <a:solidFill>
                  <a:srgbClr val="FFFFFF"/>
                </a:solidFill>
                <a:latin typeface="Segoe UI Black" panose="020B0A02040204020203" pitchFamily="34" charset="0"/>
                <a:ea typeface="Segoe UI Black" panose="020B0A02040204020203" pitchFamily="34" charset="0"/>
              </a:rPr>
              <a:t>When can the Government Restrict Speech? </a:t>
            </a:r>
            <a:endParaRPr kumimoji="0" lang="en-US" sz="2400" b="1" u="none" strike="noStrike" kern="120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j-cs"/>
              <a:sym typeface="Arial"/>
            </a:endParaRPr>
          </a:p>
        </p:txBody>
      </p:sp>
      <p:sp>
        <p:nvSpPr>
          <p:cNvPr id="9" name="Rectangle 8">
            <a:extLst>
              <a:ext uri="{FF2B5EF4-FFF2-40B4-BE49-F238E27FC236}">
                <a16:creationId xmlns:a16="http://schemas.microsoft.com/office/drawing/2014/main" id="{3EE6F0C7-BEE7-4371-9E41-8481C68BCF98}"/>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0" name="Picture 9">
            <a:extLst>
              <a:ext uri="{FF2B5EF4-FFF2-40B4-BE49-F238E27FC236}">
                <a16:creationId xmlns:a16="http://schemas.microsoft.com/office/drawing/2014/main" id="{BCDFE5A4-5CE1-412D-AEA7-C8AEB5442D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1" name="Rectangle 10">
            <a:extLst>
              <a:ext uri="{FF2B5EF4-FFF2-40B4-BE49-F238E27FC236}">
                <a16:creationId xmlns:a16="http://schemas.microsoft.com/office/drawing/2014/main" id="{29B06835-38C0-4A7D-ABD1-91A41C31B58E}"/>
              </a:ext>
            </a:extLst>
          </p:cNvPr>
          <p:cNvSpPr/>
          <p:nvPr/>
        </p:nvSpPr>
        <p:spPr>
          <a:xfrm>
            <a:off x="7057765" y="2231451"/>
            <a:ext cx="192493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Arial"/>
                <a:cs typeface="Arial"/>
                <a:sym typeface="Aria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pic>
        <p:nvPicPr>
          <p:cNvPr id="12" name="Graphic 11">
            <a:extLst>
              <a:ext uri="{FF2B5EF4-FFF2-40B4-BE49-F238E27FC236}">
                <a16:creationId xmlns:a16="http://schemas.microsoft.com/office/drawing/2014/main" id="{3ED24542-FFA1-4E79-A1A9-00E5B29C9A5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7651" y="251397"/>
            <a:ext cx="1734013" cy="1734013"/>
          </a:xfrm>
          <a:prstGeom prst="rect">
            <a:avLst/>
          </a:prstGeom>
        </p:spPr>
      </p:pic>
      <p:sp>
        <p:nvSpPr>
          <p:cNvPr id="8" name="Rectangle 7">
            <a:extLst>
              <a:ext uri="{FF2B5EF4-FFF2-40B4-BE49-F238E27FC236}">
                <a16:creationId xmlns:a16="http://schemas.microsoft.com/office/drawing/2014/main" id="{16F488CD-80EB-4FAF-950D-C7B751DD12EA}"/>
              </a:ext>
            </a:extLst>
          </p:cNvPr>
          <p:cNvSpPr/>
          <p:nvPr/>
        </p:nvSpPr>
        <p:spPr>
          <a:xfrm>
            <a:off x="294914" y="1330319"/>
            <a:ext cx="6578365" cy="3416320"/>
          </a:xfrm>
          <a:prstGeom prst="rect">
            <a:avLst/>
          </a:prstGeom>
        </p:spPr>
        <p:txBody>
          <a:bodyPr wrap="square">
            <a:spAutoFit/>
          </a:bodyPr>
          <a:lstStyle/>
          <a:p>
            <a:pPr defTabSz="685800">
              <a:buClrTx/>
            </a:pPr>
            <a:r>
              <a:rPr lang="en-US" sz="2400" b="1" dirty="0">
                <a:solidFill>
                  <a:srgbClr val="252F66"/>
                </a:solidFill>
                <a:latin typeface="Calibri" panose="020F0502020204030204" pitchFamily="34" charset="0"/>
                <a:cs typeface="Calibri" panose="020F0502020204030204" pitchFamily="34" charset="0"/>
              </a:rPr>
              <a:t>Low-Value Speech</a:t>
            </a:r>
            <a:endParaRPr lang="en-US" sz="2400" dirty="0">
              <a:solidFill>
                <a:srgbClr val="252F66"/>
              </a:solidFill>
              <a:latin typeface="Calibri" panose="020F0502020204030204" pitchFamily="34" charset="0"/>
              <a:cs typeface="Calibri" panose="020F0502020204030204" pitchFamily="34" charset="0"/>
            </a:endParaRPr>
          </a:p>
          <a:p>
            <a:pPr lvl="0"/>
            <a:r>
              <a:rPr lang="en-US" sz="2400" dirty="0">
                <a:solidFill>
                  <a:srgbClr val="252F66"/>
                </a:solidFill>
                <a:latin typeface="Calibri" panose="020F0502020204030204" pitchFamily="34" charset="0"/>
                <a:ea typeface="Calibri" panose="020F0502020204030204" pitchFamily="34" charset="0"/>
                <a:cs typeface="Calibri" panose="020F0502020204030204" pitchFamily="34" charset="0"/>
              </a:rPr>
              <a:t>In some circumstances, the Supreme Court has held that certain types of speech are of only “low” First Amendment value, such as:</a:t>
            </a:r>
            <a:endParaRPr lang="en-US" sz="2400" dirty="0">
              <a:solidFill>
                <a:srgbClr val="252F66"/>
              </a:solidFill>
              <a:latin typeface="Calibri" panose="020F0502020204030204" pitchFamily="34" charset="0"/>
              <a:ea typeface="Arial" panose="020B0604020202020204" pitchFamily="34" charset="0"/>
              <a:cs typeface="Calibri" panose="020F0502020204030204" pitchFamily="34" charset="0"/>
            </a:endParaRPr>
          </a:p>
          <a:p>
            <a:pPr marL="342900" lvl="0" indent="-342900">
              <a:buClr>
                <a:srgbClr val="252F66"/>
              </a:buClr>
              <a:buFont typeface="Arial" panose="020B0604020202020204" pitchFamily="34" charset="0"/>
              <a:buChar char="•"/>
            </a:pPr>
            <a:r>
              <a:rPr lang="en-US" sz="2400" dirty="0">
                <a:solidFill>
                  <a:srgbClr val="252F66"/>
                </a:solidFill>
                <a:latin typeface="Calibri" panose="020F0502020204030204" pitchFamily="34" charset="0"/>
                <a:ea typeface="Calibri" panose="020F0502020204030204" pitchFamily="34" charset="0"/>
                <a:cs typeface="Calibri" panose="020F0502020204030204" pitchFamily="34" charset="0"/>
              </a:rPr>
              <a:t>Defamation</a:t>
            </a:r>
          </a:p>
          <a:p>
            <a:pPr marL="342900" lvl="0" indent="-342900">
              <a:buClr>
                <a:srgbClr val="252F66"/>
              </a:buClr>
              <a:buFont typeface="Arial" panose="020B0604020202020204" pitchFamily="34" charset="0"/>
              <a:buChar char="•"/>
            </a:pPr>
            <a:r>
              <a:rPr lang="en-US" sz="2400" dirty="0">
                <a:solidFill>
                  <a:srgbClr val="252F66"/>
                </a:solidFill>
                <a:latin typeface="Calibri" panose="020F0502020204030204" pitchFamily="34" charset="0"/>
                <a:ea typeface="Calibri" panose="020F0502020204030204" pitchFamily="34" charset="0"/>
                <a:cs typeface="Calibri" panose="020F0502020204030204" pitchFamily="34" charset="0"/>
              </a:rPr>
              <a:t>True threats</a:t>
            </a:r>
          </a:p>
          <a:p>
            <a:pPr marL="342900" lvl="0" indent="-342900">
              <a:buClr>
                <a:srgbClr val="252F66"/>
              </a:buClr>
              <a:buFont typeface="Arial" panose="020B0604020202020204" pitchFamily="34" charset="0"/>
              <a:buChar char="•"/>
            </a:pPr>
            <a:r>
              <a:rPr lang="en-US" sz="2400" dirty="0">
                <a:solidFill>
                  <a:srgbClr val="252F66"/>
                </a:solidFill>
                <a:latin typeface="Calibri" panose="020F0502020204030204" pitchFamily="34" charset="0"/>
                <a:ea typeface="Calibri" panose="020F0502020204030204" pitchFamily="34" charset="0"/>
                <a:cs typeface="Calibri" panose="020F0502020204030204" pitchFamily="34" charset="0"/>
              </a:rPr>
              <a:t>“Fighting words”</a:t>
            </a:r>
          </a:p>
          <a:p>
            <a:pPr marL="342900" lvl="0" indent="-342900">
              <a:buClr>
                <a:srgbClr val="252F66"/>
              </a:buClr>
              <a:buFont typeface="Arial" panose="020B0604020202020204" pitchFamily="34" charset="0"/>
              <a:buChar char="•"/>
            </a:pPr>
            <a:r>
              <a:rPr lang="en-US" sz="2400" dirty="0">
                <a:solidFill>
                  <a:srgbClr val="252F66"/>
                </a:solidFill>
                <a:latin typeface="Calibri" panose="020F0502020204030204" pitchFamily="34" charset="0"/>
                <a:ea typeface="Calibri" panose="020F0502020204030204" pitchFamily="34" charset="0"/>
                <a:cs typeface="Calibri" panose="020F0502020204030204" pitchFamily="34" charset="0"/>
              </a:rPr>
              <a:t>Commercial advertising</a:t>
            </a:r>
          </a:p>
          <a:p>
            <a:r>
              <a:rPr lang="en-US" sz="24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228423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D5EEF5"/>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9AD8174-1541-4EC2-AB3A-60ADCFA0C875}"/>
              </a:ext>
            </a:extLst>
          </p:cNvPr>
          <p:cNvSpPr txBox="1">
            <a:spLocks/>
          </p:cNvSpPr>
          <p:nvPr/>
        </p:nvSpPr>
        <p:spPr>
          <a:xfrm>
            <a:off x="294914" y="321248"/>
            <a:ext cx="5030121" cy="725575"/>
          </a:xfrm>
          <a:prstGeom prst="rect">
            <a:avLst/>
          </a:prstGeom>
          <a:solidFill>
            <a:srgbClr val="203864"/>
          </a:solidFill>
          <a:effectLst/>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b="1" cap="all" dirty="0">
                <a:solidFill>
                  <a:srgbClr val="FFFFFF"/>
                </a:solidFill>
                <a:latin typeface="Segoe UI Black" panose="020B0A02040204020203" pitchFamily="34" charset="0"/>
                <a:ea typeface="Segoe UI Black" panose="020B0A02040204020203" pitchFamily="34" charset="0"/>
              </a:rPr>
              <a:t>When can the Government Restrict Speech? </a:t>
            </a:r>
            <a:endParaRPr kumimoji="0" lang="en-US" sz="2400" b="1" u="none" strike="noStrike" kern="120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j-cs"/>
              <a:sym typeface="Arial"/>
            </a:endParaRPr>
          </a:p>
        </p:txBody>
      </p:sp>
      <p:sp>
        <p:nvSpPr>
          <p:cNvPr id="9" name="Rectangle 8">
            <a:extLst>
              <a:ext uri="{FF2B5EF4-FFF2-40B4-BE49-F238E27FC236}">
                <a16:creationId xmlns:a16="http://schemas.microsoft.com/office/drawing/2014/main" id="{3EE6F0C7-BEE7-4371-9E41-8481C68BCF98}"/>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0" name="Picture 9">
            <a:extLst>
              <a:ext uri="{FF2B5EF4-FFF2-40B4-BE49-F238E27FC236}">
                <a16:creationId xmlns:a16="http://schemas.microsoft.com/office/drawing/2014/main" id="{BCDFE5A4-5CE1-412D-AEA7-C8AEB5442D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1" name="Rectangle 10">
            <a:extLst>
              <a:ext uri="{FF2B5EF4-FFF2-40B4-BE49-F238E27FC236}">
                <a16:creationId xmlns:a16="http://schemas.microsoft.com/office/drawing/2014/main" id="{29B06835-38C0-4A7D-ABD1-91A41C31B58E}"/>
              </a:ext>
            </a:extLst>
          </p:cNvPr>
          <p:cNvSpPr/>
          <p:nvPr/>
        </p:nvSpPr>
        <p:spPr>
          <a:xfrm>
            <a:off x="7057765" y="2231451"/>
            <a:ext cx="192493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Arial"/>
                <a:cs typeface="Arial"/>
                <a:sym typeface="Aria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pic>
        <p:nvPicPr>
          <p:cNvPr id="12" name="Graphic 11">
            <a:extLst>
              <a:ext uri="{FF2B5EF4-FFF2-40B4-BE49-F238E27FC236}">
                <a16:creationId xmlns:a16="http://schemas.microsoft.com/office/drawing/2014/main" id="{3ED24542-FFA1-4E79-A1A9-00E5B29C9A5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7651" y="251397"/>
            <a:ext cx="1734013" cy="1734013"/>
          </a:xfrm>
          <a:prstGeom prst="rect">
            <a:avLst/>
          </a:prstGeom>
        </p:spPr>
      </p:pic>
      <p:sp>
        <p:nvSpPr>
          <p:cNvPr id="8" name="Rectangle 7">
            <a:extLst>
              <a:ext uri="{FF2B5EF4-FFF2-40B4-BE49-F238E27FC236}">
                <a16:creationId xmlns:a16="http://schemas.microsoft.com/office/drawing/2014/main" id="{16F488CD-80EB-4FAF-950D-C7B751DD12EA}"/>
              </a:ext>
            </a:extLst>
          </p:cNvPr>
          <p:cNvSpPr/>
          <p:nvPr/>
        </p:nvSpPr>
        <p:spPr>
          <a:xfrm>
            <a:off x="265646" y="1157916"/>
            <a:ext cx="6578365" cy="3785652"/>
          </a:xfrm>
          <a:prstGeom prst="rect">
            <a:avLst/>
          </a:prstGeom>
        </p:spPr>
        <p:txBody>
          <a:bodyPr wrap="square">
            <a:spAutoFit/>
          </a:bodyPr>
          <a:lstStyle/>
          <a:p>
            <a:pPr defTabSz="685800">
              <a:buClrTx/>
            </a:pPr>
            <a:r>
              <a:rPr lang="en-US" sz="2400" b="1" dirty="0">
                <a:solidFill>
                  <a:srgbClr val="252F66"/>
                </a:solidFill>
                <a:latin typeface="Calibri" panose="020F0502020204030204" pitchFamily="34" charset="0"/>
                <a:cs typeface="Calibri" panose="020F0502020204030204" pitchFamily="34" charset="0"/>
              </a:rPr>
              <a:t>Managerial Domain</a:t>
            </a:r>
          </a:p>
          <a:p>
            <a:pPr defTabSz="685800">
              <a:buClrTx/>
            </a:pPr>
            <a:r>
              <a:rPr lang="en-US" sz="2400" dirty="0">
                <a:solidFill>
                  <a:srgbClr val="252F66"/>
                </a:solidFill>
                <a:latin typeface="Calibri" panose="020F0502020204030204" pitchFamily="34" charset="0"/>
                <a:cs typeface="Calibri" panose="020F0502020204030204" pitchFamily="34" charset="0"/>
              </a:rPr>
              <a:t>The government can restrict speech under a less demanding test when the speaker is in a special relationship to the government. </a:t>
            </a:r>
          </a:p>
          <a:p>
            <a:pPr defTabSz="685800">
              <a:buClrTx/>
            </a:pPr>
            <a:endParaRPr lang="en-US" sz="2400" dirty="0">
              <a:solidFill>
                <a:srgbClr val="252F66"/>
              </a:solidFill>
              <a:latin typeface="Calibri" panose="020F0502020204030204" pitchFamily="34" charset="0"/>
              <a:cs typeface="Calibri" panose="020F0502020204030204" pitchFamily="34" charset="0"/>
            </a:endParaRPr>
          </a:p>
          <a:p>
            <a:pPr defTabSz="685800">
              <a:buClrTx/>
            </a:pPr>
            <a:r>
              <a:rPr lang="en-US" sz="2400" dirty="0">
                <a:solidFill>
                  <a:srgbClr val="252F66"/>
                </a:solidFill>
                <a:latin typeface="Calibri" panose="020F0502020204030204" pitchFamily="34" charset="0"/>
                <a:cs typeface="Calibri" panose="020F0502020204030204" pitchFamily="34" charset="0"/>
              </a:rPr>
              <a:t>For example, the speech of government employees and of students in public schools can be restricted, even based on content, when their speech is incompatible with their status as public officials or students. </a:t>
            </a:r>
          </a:p>
        </p:txBody>
      </p:sp>
    </p:spTree>
    <p:extLst>
      <p:ext uri="{BB962C8B-B14F-4D97-AF65-F5344CB8AC3E}">
        <p14:creationId xmlns:p14="http://schemas.microsoft.com/office/powerpoint/2010/main" val="18054800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D5EEF5"/>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9AD8174-1541-4EC2-AB3A-60ADCFA0C875}"/>
              </a:ext>
            </a:extLst>
          </p:cNvPr>
          <p:cNvSpPr txBox="1">
            <a:spLocks/>
          </p:cNvSpPr>
          <p:nvPr/>
        </p:nvSpPr>
        <p:spPr>
          <a:xfrm>
            <a:off x="294914" y="321248"/>
            <a:ext cx="5030121" cy="725575"/>
          </a:xfrm>
          <a:prstGeom prst="rect">
            <a:avLst/>
          </a:prstGeom>
          <a:solidFill>
            <a:srgbClr val="203864"/>
          </a:solidFill>
          <a:effectLst/>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b="1" cap="all" dirty="0">
                <a:solidFill>
                  <a:srgbClr val="FFFFFF"/>
                </a:solidFill>
                <a:latin typeface="Segoe UI Black" panose="020B0A02040204020203" pitchFamily="34" charset="0"/>
                <a:ea typeface="Segoe UI Black" panose="020B0A02040204020203" pitchFamily="34" charset="0"/>
              </a:rPr>
              <a:t>When can the Government Restrict Speech? </a:t>
            </a:r>
            <a:endParaRPr kumimoji="0" lang="en-US" sz="2400" b="1" u="none" strike="noStrike" kern="1200" cap="all"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mj-cs"/>
              <a:sym typeface="Arial"/>
            </a:endParaRPr>
          </a:p>
        </p:txBody>
      </p:sp>
      <p:sp>
        <p:nvSpPr>
          <p:cNvPr id="9" name="Rectangle 8">
            <a:extLst>
              <a:ext uri="{FF2B5EF4-FFF2-40B4-BE49-F238E27FC236}">
                <a16:creationId xmlns:a16="http://schemas.microsoft.com/office/drawing/2014/main" id="{3EE6F0C7-BEE7-4371-9E41-8481C68BCF98}"/>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0" name="Picture 9">
            <a:extLst>
              <a:ext uri="{FF2B5EF4-FFF2-40B4-BE49-F238E27FC236}">
                <a16:creationId xmlns:a16="http://schemas.microsoft.com/office/drawing/2014/main" id="{BCDFE5A4-5CE1-412D-AEA7-C8AEB5442D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1" name="Rectangle 10">
            <a:extLst>
              <a:ext uri="{FF2B5EF4-FFF2-40B4-BE49-F238E27FC236}">
                <a16:creationId xmlns:a16="http://schemas.microsoft.com/office/drawing/2014/main" id="{29B06835-38C0-4A7D-ABD1-91A41C31B58E}"/>
              </a:ext>
            </a:extLst>
          </p:cNvPr>
          <p:cNvSpPr/>
          <p:nvPr/>
        </p:nvSpPr>
        <p:spPr>
          <a:xfrm>
            <a:off x="7057765" y="2231451"/>
            <a:ext cx="192493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Arial"/>
                <a:cs typeface="Arial"/>
                <a:sym typeface="Aria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pic>
        <p:nvPicPr>
          <p:cNvPr id="12" name="Graphic 11">
            <a:extLst>
              <a:ext uri="{FF2B5EF4-FFF2-40B4-BE49-F238E27FC236}">
                <a16:creationId xmlns:a16="http://schemas.microsoft.com/office/drawing/2014/main" id="{3ED24542-FFA1-4E79-A1A9-00E5B29C9A5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7651" y="251397"/>
            <a:ext cx="1734013" cy="1734013"/>
          </a:xfrm>
          <a:prstGeom prst="rect">
            <a:avLst/>
          </a:prstGeom>
        </p:spPr>
      </p:pic>
      <p:sp>
        <p:nvSpPr>
          <p:cNvPr id="8" name="Rectangle 7">
            <a:extLst>
              <a:ext uri="{FF2B5EF4-FFF2-40B4-BE49-F238E27FC236}">
                <a16:creationId xmlns:a16="http://schemas.microsoft.com/office/drawing/2014/main" id="{16F488CD-80EB-4FAF-950D-C7B751DD12EA}"/>
              </a:ext>
            </a:extLst>
          </p:cNvPr>
          <p:cNvSpPr/>
          <p:nvPr/>
        </p:nvSpPr>
        <p:spPr>
          <a:xfrm>
            <a:off x="294914" y="1330319"/>
            <a:ext cx="6578365" cy="3416320"/>
          </a:xfrm>
          <a:prstGeom prst="rect">
            <a:avLst/>
          </a:prstGeom>
        </p:spPr>
        <p:txBody>
          <a:bodyPr wrap="square">
            <a:spAutoFit/>
          </a:bodyPr>
          <a:lstStyle/>
          <a:p>
            <a:pPr defTabSz="685800">
              <a:buClrTx/>
            </a:pPr>
            <a:r>
              <a:rPr lang="en-US" sz="2400" b="1" dirty="0">
                <a:solidFill>
                  <a:srgbClr val="252F66"/>
                </a:solidFill>
                <a:latin typeface="Calibri" panose="020F0502020204030204" pitchFamily="34" charset="0"/>
                <a:cs typeface="Calibri" panose="020F0502020204030204" pitchFamily="34" charset="0"/>
              </a:rPr>
              <a:t>Content-Neutral Speech</a:t>
            </a:r>
          </a:p>
          <a:p>
            <a:pPr defTabSz="685800">
              <a:buClrTx/>
            </a:pPr>
            <a:r>
              <a:rPr lang="en-US" sz="2400" dirty="0">
                <a:solidFill>
                  <a:srgbClr val="252F66"/>
                </a:solidFill>
                <a:latin typeface="Calibri" panose="020F0502020204030204" pitchFamily="34" charset="0"/>
                <a:cs typeface="Calibri" panose="020F0502020204030204" pitchFamily="34" charset="0"/>
              </a:rPr>
              <a:t>The government can also restrict speech under a less demanding test when it does so without regard to the content or message of the speech. </a:t>
            </a:r>
          </a:p>
          <a:p>
            <a:pPr defTabSz="685800">
              <a:buClrTx/>
            </a:pPr>
            <a:endParaRPr lang="en-US" sz="2400" dirty="0">
              <a:solidFill>
                <a:srgbClr val="252F66"/>
              </a:solidFill>
              <a:latin typeface="Calibri" panose="020F0502020204030204" pitchFamily="34" charset="0"/>
              <a:cs typeface="Calibri" panose="020F0502020204030204" pitchFamily="34" charset="0"/>
            </a:endParaRPr>
          </a:p>
          <a:p>
            <a:pPr defTabSz="685800">
              <a:buClrTx/>
            </a:pPr>
            <a:r>
              <a:rPr lang="en-US" sz="2400" dirty="0">
                <a:solidFill>
                  <a:srgbClr val="252F66"/>
                </a:solidFill>
                <a:latin typeface="Calibri" panose="020F0502020204030204" pitchFamily="34" charset="0"/>
                <a:cs typeface="Calibri" panose="020F0502020204030204" pitchFamily="34" charset="0"/>
              </a:rPr>
              <a:t>Time, Place, and Manner Regulations:  </a:t>
            </a:r>
            <a:br>
              <a:rPr lang="en-US" sz="2400" dirty="0">
                <a:solidFill>
                  <a:srgbClr val="252F66"/>
                </a:solidFill>
                <a:latin typeface="Calibri" panose="020F0502020204030204" pitchFamily="34" charset="0"/>
                <a:cs typeface="Calibri" panose="020F0502020204030204" pitchFamily="34" charset="0"/>
              </a:rPr>
            </a:br>
            <a:r>
              <a:rPr lang="en-US" sz="2400" dirty="0">
                <a:solidFill>
                  <a:srgbClr val="252F66"/>
                </a:solidFill>
                <a:latin typeface="Calibri" panose="020F0502020204030204" pitchFamily="34" charset="0"/>
                <a:cs typeface="Calibri" panose="020F0502020204030204" pitchFamily="34" charset="0"/>
              </a:rPr>
              <a:t>Content-neutral restrictions that serve legitimate governmental purposes are generally constitutional as long as they are “reasonable.” </a:t>
            </a:r>
          </a:p>
        </p:txBody>
      </p:sp>
    </p:spTree>
    <p:extLst>
      <p:ext uri="{BB962C8B-B14F-4D97-AF65-F5344CB8AC3E}">
        <p14:creationId xmlns:p14="http://schemas.microsoft.com/office/powerpoint/2010/main" val="16303654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inker v. Des Moines - Landmark Supreme Court Ruling on Behalf of ...">
            <a:extLst>
              <a:ext uri="{FF2B5EF4-FFF2-40B4-BE49-F238E27FC236}">
                <a16:creationId xmlns:a16="http://schemas.microsoft.com/office/drawing/2014/main" id="{4871996E-460B-45E3-B3B2-DDDF72F4042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28068" y="1126884"/>
            <a:ext cx="6110177" cy="3436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EC0EE7EF-7B5D-47E0-B50D-016EEB3733DE}"/>
              </a:ext>
            </a:extLst>
          </p:cNvPr>
          <p:cNvSpPr>
            <a:spLocks noGrp="1"/>
          </p:cNvSpPr>
          <p:nvPr>
            <p:ph type="title"/>
          </p:nvPr>
        </p:nvSpPr>
        <p:spPr>
          <a:xfrm>
            <a:off x="116469" y="3698838"/>
            <a:ext cx="2850015" cy="379039"/>
          </a:xfrm>
          <a:solidFill>
            <a:schemeClr val="accent1">
              <a:lumMod val="50000"/>
            </a:schemeClr>
          </a:solidFill>
          <a:effectLst>
            <a:outerShdw blurRad="50800" dist="38100" dir="2700000" algn="tl" rotWithShape="0">
              <a:prstClr val="black">
                <a:alpha val="40000"/>
              </a:prstClr>
            </a:outerShdw>
          </a:effectLst>
        </p:spPr>
        <p:txBody>
          <a:bodyPr>
            <a:normAutofit/>
          </a:bodyPr>
          <a:lstStyle/>
          <a:p>
            <a:pPr algn="ctr"/>
            <a:r>
              <a:rPr lang="en-US" sz="1800" b="1" dirty="0">
                <a:solidFill>
                  <a:schemeClr val="bg1"/>
                </a:solidFill>
                <a:latin typeface="+mn-lt"/>
                <a:ea typeface="Segoe UI Black" panose="020B0A02040204020203" pitchFamily="34" charset="0"/>
              </a:rPr>
              <a:t>Mary Beth and John Tinker</a:t>
            </a:r>
            <a:endParaRPr lang="en-US" sz="3200" dirty="0">
              <a:solidFill>
                <a:schemeClr val="bg1"/>
              </a:solidFill>
              <a:latin typeface="+mn-lt"/>
              <a:ea typeface="Segoe UI Black" panose="020B0A02040204020203" pitchFamily="34" charset="0"/>
            </a:endParaRPr>
          </a:p>
        </p:txBody>
      </p:sp>
      <p:sp>
        <p:nvSpPr>
          <p:cNvPr id="13" name="Title 1">
            <a:extLst>
              <a:ext uri="{FF2B5EF4-FFF2-40B4-BE49-F238E27FC236}">
                <a16:creationId xmlns:a16="http://schemas.microsoft.com/office/drawing/2014/main" id="{B3523DEF-561A-4CD3-A917-F258515F365E}"/>
              </a:ext>
            </a:extLst>
          </p:cNvPr>
          <p:cNvSpPr txBox="1">
            <a:spLocks/>
          </p:cNvSpPr>
          <p:nvPr/>
        </p:nvSpPr>
        <p:spPr>
          <a:xfrm>
            <a:off x="239931" y="280820"/>
            <a:ext cx="6109183" cy="608511"/>
          </a:xfrm>
          <a:prstGeom prst="rect">
            <a:avLst/>
          </a:prstGeom>
          <a:solidFill>
            <a:srgbClr val="252F66"/>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fr-FR" sz="2400" b="1" i="1" cap="all" dirty="0">
                <a:solidFill>
                  <a:schemeClr val="bg1"/>
                </a:solidFill>
                <a:latin typeface="Segoe UI Black" panose="020B0A02040204020203" pitchFamily="34" charset="0"/>
                <a:ea typeface="Segoe UI Black" panose="020B0A02040204020203" pitchFamily="34" charset="0"/>
              </a:rPr>
              <a:t>Tinker v. Des Moines </a:t>
            </a:r>
            <a:r>
              <a:rPr lang="fr-FR" sz="2400" b="1" cap="all" dirty="0">
                <a:solidFill>
                  <a:schemeClr val="bg1"/>
                </a:solidFill>
                <a:latin typeface="Segoe UI Black" panose="020B0A02040204020203" pitchFamily="34" charset="0"/>
                <a:ea typeface="Segoe UI Black" panose="020B0A02040204020203" pitchFamily="34" charset="0"/>
              </a:rPr>
              <a:t>(1969)</a:t>
            </a:r>
          </a:p>
        </p:txBody>
      </p:sp>
      <p:sp>
        <p:nvSpPr>
          <p:cNvPr id="9" name="Rectangle 8">
            <a:extLst>
              <a:ext uri="{FF2B5EF4-FFF2-40B4-BE49-F238E27FC236}">
                <a16:creationId xmlns:a16="http://schemas.microsoft.com/office/drawing/2014/main" id="{993577F4-E891-46C7-84AC-76582C4B8510}"/>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0" name="Picture 9">
            <a:extLst>
              <a:ext uri="{FF2B5EF4-FFF2-40B4-BE49-F238E27FC236}">
                <a16:creationId xmlns:a16="http://schemas.microsoft.com/office/drawing/2014/main" id="{11C68765-AB25-495E-ADA6-E2EA7140F6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2" name="Rectangle 11">
            <a:extLst>
              <a:ext uri="{FF2B5EF4-FFF2-40B4-BE49-F238E27FC236}">
                <a16:creationId xmlns:a16="http://schemas.microsoft.com/office/drawing/2014/main" id="{20CAB219-61B2-4B25-96AD-4D138BA784E8}"/>
              </a:ext>
            </a:extLst>
          </p:cNvPr>
          <p:cNvSpPr/>
          <p:nvPr/>
        </p:nvSpPr>
        <p:spPr>
          <a:xfrm>
            <a:off x="7057765" y="2231451"/>
            <a:ext cx="192493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Arial"/>
                <a:cs typeface="Arial"/>
                <a:sym typeface="Aria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pic>
        <p:nvPicPr>
          <p:cNvPr id="14" name="Graphic 13">
            <a:extLst>
              <a:ext uri="{FF2B5EF4-FFF2-40B4-BE49-F238E27FC236}">
                <a16:creationId xmlns:a16="http://schemas.microsoft.com/office/drawing/2014/main" id="{891020B7-11FC-4822-B224-1DC9975E09A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10899243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B1EF6B-3F48-4CC4-AFCE-5D3E20C130F8}"/>
              </a:ext>
            </a:extLst>
          </p:cNvPr>
          <p:cNvSpPr/>
          <p:nvPr/>
        </p:nvSpPr>
        <p:spPr>
          <a:xfrm>
            <a:off x="306090" y="1152131"/>
            <a:ext cx="6626056" cy="2862322"/>
          </a:xfrm>
          <a:prstGeom prst="rect">
            <a:avLst/>
          </a:prstGeom>
        </p:spPr>
        <p:txBody>
          <a:bodyPr wrap="square">
            <a:spAutoFit/>
          </a:bodyPr>
          <a:lstStyle/>
          <a:p>
            <a:pPr defTabSz="685800">
              <a:buClrTx/>
            </a:pPr>
            <a:r>
              <a:rPr lang="en-US" sz="1800" b="1" kern="1200" dirty="0">
                <a:solidFill>
                  <a:srgbClr val="252F66"/>
                </a:solidFill>
                <a:latin typeface="Calibri" panose="020F0502020204030204"/>
                <a:ea typeface="+mn-ea"/>
                <a:cs typeface="+mn-cs"/>
              </a:rPr>
              <a:t>Facts of the Case:</a:t>
            </a:r>
          </a:p>
          <a:p>
            <a:pPr defTabSz="685800">
              <a:buClrTx/>
            </a:pPr>
            <a:endParaRPr lang="en-US" sz="1800" kern="1200" dirty="0">
              <a:solidFill>
                <a:srgbClr val="252F66"/>
              </a:solidFill>
              <a:latin typeface="Calibri" panose="020F0502020204030204"/>
              <a:ea typeface="+mn-ea"/>
              <a:cs typeface="+mn-cs"/>
            </a:endParaRPr>
          </a:p>
          <a:p>
            <a:pPr defTabSz="685800">
              <a:buClrTx/>
            </a:pPr>
            <a:r>
              <a:rPr lang="en-US" sz="1800" kern="1200" dirty="0">
                <a:solidFill>
                  <a:srgbClr val="252F66"/>
                </a:solidFill>
                <a:latin typeface="Calibri" panose="020F0502020204030204"/>
                <a:ea typeface="+mn-ea"/>
                <a:cs typeface="+mn-cs"/>
              </a:rPr>
              <a:t>This landmark First Amendment case involved a group of high school students who wore black armbands to school in order to protest the Vietnam War. </a:t>
            </a:r>
          </a:p>
          <a:p>
            <a:pPr defTabSz="685800">
              <a:buClrTx/>
            </a:pPr>
            <a:endParaRPr lang="en-US" sz="1800" kern="1200" dirty="0">
              <a:solidFill>
                <a:srgbClr val="252F66"/>
              </a:solidFill>
              <a:latin typeface="Calibri" panose="020F0502020204030204"/>
              <a:ea typeface="+mn-ea"/>
              <a:cs typeface="+mn-cs"/>
            </a:endParaRPr>
          </a:p>
          <a:p>
            <a:pPr defTabSz="685800">
              <a:buClrTx/>
            </a:pPr>
            <a:r>
              <a:rPr lang="en-US" sz="1800" kern="1200" dirty="0">
                <a:solidFill>
                  <a:srgbClr val="252F66"/>
                </a:solidFill>
                <a:latin typeface="Calibri" panose="020F0502020204030204"/>
                <a:ea typeface="+mn-ea"/>
                <a:cs typeface="+mn-cs"/>
              </a:rPr>
              <a:t>The students were disciplined by the school for wearing the armbands, and the students filed a lawsuit arguing that their armbands were a form of symbolic protest that should be protected under the First Amendment. </a:t>
            </a:r>
          </a:p>
        </p:txBody>
      </p:sp>
      <p:sp>
        <p:nvSpPr>
          <p:cNvPr id="10" name="Title 1">
            <a:extLst>
              <a:ext uri="{FF2B5EF4-FFF2-40B4-BE49-F238E27FC236}">
                <a16:creationId xmlns:a16="http://schemas.microsoft.com/office/drawing/2014/main" id="{8C4809C8-176F-4EEC-ADC8-35F4E7BE4F4D}"/>
              </a:ext>
            </a:extLst>
          </p:cNvPr>
          <p:cNvSpPr txBox="1">
            <a:spLocks/>
          </p:cNvSpPr>
          <p:nvPr/>
        </p:nvSpPr>
        <p:spPr>
          <a:xfrm>
            <a:off x="239931" y="280820"/>
            <a:ext cx="6109183" cy="608511"/>
          </a:xfrm>
          <a:prstGeom prst="rect">
            <a:avLst/>
          </a:prstGeom>
          <a:solidFill>
            <a:srgbClr val="252F66"/>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fr-FR" sz="2400" b="1" i="1" cap="all" dirty="0">
                <a:solidFill>
                  <a:schemeClr val="bg1"/>
                </a:solidFill>
                <a:latin typeface="Segoe UI Black" panose="020B0A02040204020203" pitchFamily="34" charset="0"/>
                <a:ea typeface="Segoe UI Black" panose="020B0A02040204020203" pitchFamily="34" charset="0"/>
              </a:rPr>
              <a:t>Tinker v. Des Moines </a:t>
            </a:r>
            <a:r>
              <a:rPr lang="fr-FR" sz="2400" b="1" cap="all" dirty="0">
                <a:solidFill>
                  <a:schemeClr val="bg1"/>
                </a:solidFill>
                <a:latin typeface="Segoe UI Black" panose="020B0A02040204020203" pitchFamily="34" charset="0"/>
                <a:ea typeface="Segoe UI Black" panose="020B0A02040204020203" pitchFamily="34" charset="0"/>
              </a:rPr>
              <a:t>(1969)</a:t>
            </a:r>
          </a:p>
        </p:txBody>
      </p:sp>
      <p:sp>
        <p:nvSpPr>
          <p:cNvPr id="11" name="Rectangle 10">
            <a:extLst>
              <a:ext uri="{FF2B5EF4-FFF2-40B4-BE49-F238E27FC236}">
                <a16:creationId xmlns:a16="http://schemas.microsoft.com/office/drawing/2014/main" id="{2AE3D9D6-F7EF-4386-BCB2-249D16A4898D}"/>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4" name="Picture 13">
            <a:extLst>
              <a:ext uri="{FF2B5EF4-FFF2-40B4-BE49-F238E27FC236}">
                <a16:creationId xmlns:a16="http://schemas.microsoft.com/office/drawing/2014/main" id="{37C7C5DE-76A8-49AB-AD9A-A1E43A6393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5" name="Rectangle 14">
            <a:extLst>
              <a:ext uri="{FF2B5EF4-FFF2-40B4-BE49-F238E27FC236}">
                <a16:creationId xmlns:a16="http://schemas.microsoft.com/office/drawing/2014/main" id="{6AE24700-4A33-49A7-9BEA-1F501B74256B}"/>
              </a:ext>
            </a:extLst>
          </p:cNvPr>
          <p:cNvSpPr/>
          <p:nvPr/>
        </p:nvSpPr>
        <p:spPr>
          <a:xfrm>
            <a:off x="7057765" y="2231451"/>
            <a:ext cx="192493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Arial"/>
                <a:cs typeface="Arial"/>
                <a:sym typeface="Aria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pic>
        <p:nvPicPr>
          <p:cNvPr id="16" name="Graphic 15">
            <a:extLst>
              <a:ext uri="{FF2B5EF4-FFF2-40B4-BE49-F238E27FC236}">
                <a16:creationId xmlns:a16="http://schemas.microsoft.com/office/drawing/2014/main" id="{B6A71112-7515-47D0-8686-8071886CC74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3687153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B1EF6B-3F48-4CC4-AFCE-5D3E20C130F8}"/>
              </a:ext>
            </a:extLst>
          </p:cNvPr>
          <p:cNvSpPr/>
          <p:nvPr/>
        </p:nvSpPr>
        <p:spPr>
          <a:xfrm>
            <a:off x="306090" y="1152131"/>
            <a:ext cx="6626056" cy="3416320"/>
          </a:xfrm>
          <a:prstGeom prst="rect">
            <a:avLst/>
          </a:prstGeom>
        </p:spPr>
        <p:txBody>
          <a:bodyPr wrap="square">
            <a:spAutoFit/>
          </a:bodyPr>
          <a:lstStyle/>
          <a:p>
            <a:pPr defTabSz="685800">
              <a:buClrTx/>
            </a:pPr>
            <a:r>
              <a:rPr lang="en-US" sz="1800" b="1" kern="1200" dirty="0">
                <a:solidFill>
                  <a:srgbClr val="252F66"/>
                </a:solidFill>
                <a:latin typeface="Calibri" panose="020F0502020204030204"/>
                <a:ea typeface="+mn-ea"/>
                <a:cs typeface="+mn-cs"/>
              </a:rPr>
              <a:t>The Outcome:</a:t>
            </a:r>
          </a:p>
          <a:p>
            <a:pPr defTabSz="685800">
              <a:buClrTx/>
            </a:pPr>
            <a:endParaRPr lang="en-US" sz="1800" kern="1200" dirty="0">
              <a:solidFill>
                <a:srgbClr val="252F66"/>
              </a:solidFill>
              <a:latin typeface="Calibri" panose="020F0502020204030204"/>
              <a:ea typeface="+mn-ea"/>
              <a:cs typeface="+mn-cs"/>
            </a:endParaRPr>
          </a:p>
          <a:p>
            <a:pPr defTabSz="685800">
              <a:buClrTx/>
            </a:pPr>
            <a:r>
              <a:rPr lang="en-US" sz="1800" kern="1200" dirty="0">
                <a:solidFill>
                  <a:srgbClr val="252F66"/>
                </a:solidFill>
                <a:latin typeface="Calibri" panose="020F0502020204030204"/>
                <a:ea typeface="+mn-ea"/>
                <a:cs typeface="+mn-cs"/>
              </a:rPr>
              <a:t>In a 7-2 decision, the Supreme Court held that the armbands represented expression that was protected under the First Amendment. </a:t>
            </a:r>
          </a:p>
          <a:p>
            <a:pPr defTabSz="685800">
              <a:buClrTx/>
            </a:pPr>
            <a:endParaRPr lang="en-US" sz="1800" kern="1200" dirty="0">
              <a:solidFill>
                <a:srgbClr val="252F66"/>
              </a:solidFill>
              <a:latin typeface="Calibri" panose="020F0502020204030204"/>
              <a:ea typeface="+mn-ea"/>
              <a:cs typeface="+mn-cs"/>
            </a:endParaRPr>
          </a:p>
          <a:p>
            <a:pPr defTabSz="685800">
              <a:buClrTx/>
            </a:pPr>
            <a:r>
              <a:rPr lang="en-US" sz="1800" kern="1200" dirty="0">
                <a:solidFill>
                  <a:srgbClr val="252F66"/>
                </a:solidFill>
                <a:latin typeface="Calibri" panose="020F0502020204030204"/>
                <a:ea typeface="+mn-ea"/>
                <a:cs typeface="+mn-cs"/>
              </a:rPr>
              <a:t>The Court concluded that the students retained their First Amendment rights while at school as long as their speech (or expressive acts) did not “materially or substantially interfere” with the school’s operation. In </a:t>
            </a:r>
            <a:r>
              <a:rPr lang="en-US" sz="1800" i="1" kern="1200" dirty="0">
                <a:solidFill>
                  <a:srgbClr val="252F66"/>
                </a:solidFill>
                <a:latin typeface="Calibri" panose="020F0502020204030204"/>
                <a:ea typeface="+mn-ea"/>
                <a:cs typeface="+mn-cs"/>
              </a:rPr>
              <a:t>Tinker</a:t>
            </a:r>
            <a:r>
              <a:rPr lang="en-US" sz="1800" kern="1200" dirty="0">
                <a:solidFill>
                  <a:srgbClr val="252F66"/>
                </a:solidFill>
                <a:latin typeface="Calibri" panose="020F0502020204030204"/>
                <a:ea typeface="+mn-ea"/>
                <a:cs typeface="+mn-cs"/>
              </a:rPr>
              <a:t>, there was no actual interference—the school only feared potential disruption. This wasn’t enough to survive a First Amendment challenge.</a:t>
            </a:r>
          </a:p>
        </p:txBody>
      </p:sp>
      <p:sp>
        <p:nvSpPr>
          <p:cNvPr id="10" name="Title 1">
            <a:extLst>
              <a:ext uri="{FF2B5EF4-FFF2-40B4-BE49-F238E27FC236}">
                <a16:creationId xmlns:a16="http://schemas.microsoft.com/office/drawing/2014/main" id="{F4E055AF-9002-4CCA-A1C9-FF44F9943C5A}"/>
              </a:ext>
            </a:extLst>
          </p:cNvPr>
          <p:cNvSpPr txBox="1">
            <a:spLocks/>
          </p:cNvSpPr>
          <p:nvPr/>
        </p:nvSpPr>
        <p:spPr>
          <a:xfrm>
            <a:off x="239931" y="280820"/>
            <a:ext cx="6109183" cy="608511"/>
          </a:xfrm>
          <a:prstGeom prst="rect">
            <a:avLst/>
          </a:prstGeom>
          <a:solidFill>
            <a:srgbClr val="252F66"/>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fr-FR" sz="2400" b="1" i="1" cap="all" dirty="0">
                <a:solidFill>
                  <a:schemeClr val="bg1"/>
                </a:solidFill>
                <a:latin typeface="Segoe UI Black" panose="020B0A02040204020203" pitchFamily="34" charset="0"/>
                <a:ea typeface="Segoe UI Black" panose="020B0A02040204020203" pitchFamily="34" charset="0"/>
              </a:rPr>
              <a:t>Tinker v. Des Moines </a:t>
            </a:r>
            <a:r>
              <a:rPr lang="fr-FR" sz="2400" b="1" cap="all" dirty="0">
                <a:solidFill>
                  <a:schemeClr val="bg1"/>
                </a:solidFill>
                <a:latin typeface="Segoe UI Black" panose="020B0A02040204020203" pitchFamily="34" charset="0"/>
                <a:ea typeface="Segoe UI Black" panose="020B0A02040204020203" pitchFamily="34" charset="0"/>
              </a:rPr>
              <a:t>(1969)</a:t>
            </a:r>
          </a:p>
        </p:txBody>
      </p:sp>
      <p:sp>
        <p:nvSpPr>
          <p:cNvPr id="11" name="Rectangle 10">
            <a:extLst>
              <a:ext uri="{FF2B5EF4-FFF2-40B4-BE49-F238E27FC236}">
                <a16:creationId xmlns:a16="http://schemas.microsoft.com/office/drawing/2014/main" id="{40A7BF4E-2A92-4ED4-9187-5D77722FECD9}"/>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4" name="Picture 13">
            <a:extLst>
              <a:ext uri="{FF2B5EF4-FFF2-40B4-BE49-F238E27FC236}">
                <a16:creationId xmlns:a16="http://schemas.microsoft.com/office/drawing/2014/main" id="{7C529426-373F-48A5-BF8D-8858F7F9E3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5" name="Rectangle 14">
            <a:extLst>
              <a:ext uri="{FF2B5EF4-FFF2-40B4-BE49-F238E27FC236}">
                <a16:creationId xmlns:a16="http://schemas.microsoft.com/office/drawing/2014/main" id="{4EA6323E-7A1E-49C7-93A1-0329531BFDA6}"/>
              </a:ext>
            </a:extLst>
          </p:cNvPr>
          <p:cNvSpPr/>
          <p:nvPr/>
        </p:nvSpPr>
        <p:spPr>
          <a:xfrm>
            <a:off x="7057765" y="2231451"/>
            <a:ext cx="192493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Arial"/>
                <a:cs typeface="Arial"/>
                <a:sym typeface="Aria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pic>
        <p:nvPicPr>
          <p:cNvPr id="16" name="Graphic 15">
            <a:extLst>
              <a:ext uri="{FF2B5EF4-FFF2-40B4-BE49-F238E27FC236}">
                <a16:creationId xmlns:a16="http://schemas.microsoft.com/office/drawing/2014/main" id="{256E5E39-28B0-4823-997B-39AC1B851C8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3361819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B1EF6B-3F48-4CC4-AFCE-5D3E20C130F8}"/>
              </a:ext>
            </a:extLst>
          </p:cNvPr>
          <p:cNvSpPr/>
          <p:nvPr/>
        </p:nvSpPr>
        <p:spPr>
          <a:xfrm>
            <a:off x="3836666" y="2006322"/>
            <a:ext cx="2886075" cy="2031325"/>
          </a:xfrm>
          <a:prstGeom prst="rect">
            <a:avLst/>
          </a:prstGeom>
        </p:spPr>
        <p:txBody>
          <a:bodyPr wrap="square">
            <a:spAutoFit/>
          </a:bodyPr>
          <a:lstStyle/>
          <a:p>
            <a:pPr defTabSz="685800">
              <a:buClrTx/>
            </a:pPr>
            <a:r>
              <a:rPr lang="en-US" sz="1800" b="1" kern="1200" dirty="0">
                <a:solidFill>
                  <a:srgbClr val="252F66"/>
                </a:solidFill>
                <a:latin typeface="Calibri" panose="020F0502020204030204"/>
                <a:ea typeface="+mn-ea"/>
                <a:cs typeface="+mn-cs"/>
              </a:rPr>
              <a:t>“It can hardly be argued that either students or teachers shed their constitutional rights to freedom of speech or expression at the schoolhouse gate.”</a:t>
            </a:r>
            <a:endParaRPr lang="en-US" sz="1800" kern="1200" dirty="0">
              <a:solidFill>
                <a:srgbClr val="252F66"/>
              </a:solidFill>
              <a:latin typeface="Calibri" panose="020F0502020204030204"/>
              <a:ea typeface="+mn-ea"/>
              <a:cs typeface="+mn-cs"/>
            </a:endParaRPr>
          </a:p>
        </p:txBody>
      </p:sp>
      <p:pic>
        <p:nvPicPr>
          <p:cNvPr id="2" name="Picture 1">
            <a:extLst>
              <a:ext uri="{FF2B5EF4-FFF2-40B4-BE49-F238E27FC236}">
                <a16:creationId xmlns:a16="http://schemas.microsoft.com/office/drawing/2014/main" id="{91105606-3EA2-46D7-BBE0-78238A31B654}"/>
              </a:ext>
            </a:extLst>
          </p:cNvPr>
          <p:cNvPicPr>
            <a:picLocks noChangeAspect="1"/>
          </p:cNvPicPr>
          <p:nvPr/>
        </p:nvPicPr>
        <p:blipFill>
          <a:blip r:embed="rId2"/>
          <a:stretch>
            <a:fillRect/>
          </a:stretch>
        </p:blipFill>
        <p:spPr>
          <a:xfrm>
            <a:off x="551564" y="1381150"/>
            <a:ext cx="2886075" cy="3571875"/>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FECC6E60-D5B9-4B06-875E-E401D8C41CF3}"/>
              </a:ext>
            </a:extLst>
          </p:cNvPr>
          <p:cNvSpPr>
            <a:spLocks noGrp="1"/>
          </p:cNvSpPr>
          <p:nvPr>
            <p:ph type="title"/>
          </p:nvPr>
        </p:nvSpPr>
        <p:spPr>
          <a:xfrm>
            <a:off x="214531" y="4188155"/>
            <a:ext cx="2117189" cy="379039"/>
          </a:xfrm>
          <a:solidFill>
            <a:schemeClr val="accent1">
              <a:lumMod val="50000"/>
            </a:schemeClr>
          </a:solidFill>
          <a:effectLst>
            <a:outerShdw blurRad="50800" dist="38100" dir="2700000" algn="tl" rotWithShape="0">
              <a:prstClr val="black">
                <a:alpha val="40000"/>
              </a:prstClr>
            </a:outerShdw>
          </a:effectLst>
        </p:spPr>
        <p:txBody>
          <a:bodyPr>
            <a:normAutofit/>
          </a:bodyPr>
          <a:lstStyle/>
          <a:p>
            <a:pPr algn="ctr"/>
            <a:r>
              <a:rPr lang="en-US" sz="1800" b="1" dirty="0">
                <a:solidFill>
                  <a:schemeClr val="bg1"/>
                </a:solidFill>
                <a:latin typeface="+mn-lt"/>
                <a:ea typeface="Segoe UI Black" panose="020B0A02040204020203" pitchFamily="34" charset="0"/>
              </a:rPr>
              <a:t>Justice Abe Fortas</a:t>
            </a:r>
            <a:endParaRPr lang="en-US" sz="3200" dirty="0">
              <a:solidFill>
                <a:schemeClr val="bg1"/>
              </a:solidFill>
              <a:latin typeface="+mn-lt"/>
              <a:ea typeface="Segoe UI Black" panose="020B0A02040204020203" pitchFamily="34" charset="0"/>
            </a:endParaRPr>
          </a:p>
        </p:txBody>
      </p:sp>
      <p:sp>
        <p:nvSpPr>
          <p:cNvPr id="11" name="Title 1">
            <a:extLst>
              <a:ext uri="{FF2B5EF4-FFF2-40B4-BE49-F238E27FC236}">
                <a16:creationId xmlns:a16="http://schemas.microsoft.com/office/drawing/2014/main" id="{21309EF0-D236-4943-ACEB-92F614415A0C}"/>
              </a:ext>
            </a:extLst>
          </p:cNvPr>
          <p:cNvSpPr txBox="1">
            <a:spLocks/>
          </p:cNvSpPr>
          <p:nvPr/>
        </p:nvSpPr>
        <p:spPr>
          <a:xfrm>
            <a:off x="239931" y="280820"/>
            <a:ext cx="6109183" cy="608511"/>
          </a:xfrm>
          <a:prstGeom prst="rect">
            <a:avLst/>
          </a:prstGeom>
          <a:solidFill>
            <a:srgbClr val="252F66"/>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fr-FR" sz="2400" b="1" i="1" cap="all" dirty="0">
                <a:solidFill>
                  <a:schemeClr val="bg1"/>
                </a:solidFill>
                <a:latin typeface="Segoe UI Black" panose="020B0A02040204020203" pitchFamily="34" charset="0"/>
                <a:ea typeface="Segoe UI Black" panose="020B0A02040204020203" pitchFamily="34" charset="0"/>
              </a:rPr>
              <a:t>Tinker v. Des Moines </a:t>
            </a:r>
            <a:r>
              <a:rPr lang="fr-FR" sz="2400" b="1" cap="all" dirty="0">
                <a:solidFill>
                  <a:schemeClr val="bg1"/>
                </a:solidFill>
                <a:latin typeface="Segoe UI Black" panose="020B0A02040204020203" pitchFamily="34" charset="0"/>
                <a:ea typeface="Segoe UI Black" panose="020B0A02040204020203" pitchFamily="34" charset="0"/>
              </a:rPr>
              <a:t>(1969)</a:t>
            </a:r>
          </a:p>
        </p:txBody>
      </p:sp>
      <p:sp>
        <p:nvSpPr>
          <p:cNvPr id="14" name="Rectangle 13">
            <a:extLst>
              <a:ext uri="{FF2B5EF4-FFF2-40B4-BE49-F238E27FC236}">
                <a16:creationId xmlns:a16="http://schemas.microsoft.com/office/drawing/2014/main" id="{5CF1DBD0-075C-4EFF-BEBE-5A7A62A0767C}"/>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5" name="Picture 14">
            <a:extLst>
              <a:ext uri="{FF2B5EF4-FFF2-40B4-BE49-F238E27FC236}">
                <a16:creationId xmlns:a16="http://schemas.microsoft.com/office/drawing/2014/main" id="{F2D9915C-77B0-4E26-A57D-CE1CADCBE9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6" name="Rectangle 15">
            <a:extLst>
              <a:ext uri="{FF2B5EF4-FFF2-40B4-BE49-F238E27FC236}">
                <a16:creationId xmlns:a16="http://schemas.microsoft.com/office/drawing/2014/main" id="{FBFE0D8F-1E59-4EF2-B782-5792118DB16B}"/>
              </a:ext>
            </a:extLst>
          </p:cNvPr>
          <p:cNvSpPr/>
          <p:nvPr/>
        </p:nvSpPr>
        <p:spPr>
          <a:xfrm>
            <a:off x="7057765" y="2231451"/>
            <a:ext cx="192493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Arial"/>
                <a:cs typeface="Arial"/>
                <a:sym typeface="Aria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pic>
        <p:nvPicPr>
          <p:cNvPr id="17" name="Graphic 16">
            <a:extLst>
              <a:ext uri="{FF2B5EF4-FFF2-40B4-BE49-F238E27FC236}">
                <a16:creationId xmlns:a16="http://schemas.microsoft.com/office/drawing/2014/main" id="{93CC8729-47F1-4FF2-99B4-B787EA6C752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912447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28B1CA-BA74-4888-9A5F-31B1BDA7B04F}"/>
              </a:ext>
            </a:extLst>
          </p:cNvPr>
          <p:cNvPicPr>
            <a:picLocks noChangeAspect="1"/>
          </p:cNvPicPr>
          <p:nvPr/>
        </p:nvPicPr>
        <p:blipFill>
          <a:blip r:embed="rId2"/>
          <a:stretch>
            <a:fillRect/>
          </a:stretch>
        </p:blipFill>
        <p:spPr>
          <a:xfrm>
            <a:off x="805311" y="1400377"/>
            <a:ext cx="5166864" cy="3393164"/>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13EB93F1-F50A-4C3A-A6D9-D5A43AA602A4}"/>
              </a:ext>
            </a:extLst>
          </p:cNvPr>
          <p:cNvSpPr>
            <a:spLocks noGrp="1"/>
          </p:cNvSpPr>
          <p:nvPr>
            <p:ph type="title"/>
          </p:nvPr>
        </p:nvSpPr>
        <p:spPr>
          <a:xfrm>
            <a:off x="116469" y="4435644"/>
            <a:ext cx="4951861" cy="379039"/>
          </a:xfrm>
          <a:solidFill>
            <a:schemeClr val="accent1">
              <a:lumMod val="50000"/>
            </a:schemeClr>
          </a:solidFill>
          <a:effectLst>
            <a:outerShdw blurRad="50800" dist="38100" dir="2700000" algn="tl" rotWithShape="0">
              <a:prstClr val="black">
                <a:alpha val="40000"/>
              </a:prstClr>
            </a:outerShdw>
          </a:effectLst>
        </p:spPr>
        <p:txBody>
          <a:bodyPr>
            <a:normAutofit/>
          </a:bodyPr>
          <a:lstStyle/>
          <a:p>
            <a:pPr algn="ctr"/>
            <a:r>
              <a:rPr lang="en-US" sz="1200" b="1" dirty="0">
                <a:solidFill>
                  <a:schemeClr val="bg1"/>
                </a:solidFill>
                <a:latin typeface="Segoe UI Black" panose="020B0A02040204020203" pitchFamily="34" charset="0"/>
                <a:ea typeface="Segoe UI Black" panose="020B0A02040204020203" pitchFamily="34" charset="0"/>
              </a:rPr>
              <a:t>Image Source: University of Missouri-Kansas City</a:t>
            </a:r>
            <a:endParaRPr lang="en-US" sz="2100" dirty="0">
              <a:solidFill>
                <a:schemeClr val="bg1"/>
              </a:solidFill>
              <a:latin typeface="Segoe UI Black" panose="020B0A02040204020203" pitchFamily="34" charset="0"/>
              <a:ea typeface="Segoe UI Black" panose="020B0A02040204020203" pitchFamily="34" charset="0"/>
            </a:endParaRPr>
          </a:p>
        </p:txBody>
      </p:sp>
      <p:sp>
        <p:nvSpPr>
          <p:cNvPr id="16" name="Title 1">
            <a:extLst>
              <a:ext uri="{FF2B5EF4-FFF2-40B4-BE49-F238E27FC236}">
                <a16:creationId xmlns:a16="http://schemas.microsoft.com/office/drawing/2014/main" id="{84AA9FC7-C2BA-4867-AC14-EF8DA772969F}"/>
              </a:ext>
            </a:extLst>
          </p:cNvPr>
          <p:cNvSpPr txBox="1">
            <a:spLocks/>
          </p:cNvSpPr>
          <p:nvPr/>
        </p:nvSpPr>
        <p:spPr>
          <a:xfrm>
            <a:off x="306090" y="321249"/>
            <a:ext cx="5281910" cy="771872"/>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en-US" sz="2400" b="1" i="1" cap="all" dirty="0">
                <a:solidFill>
                  <a:schemeClr val="bg1"/>
                </a:solidFill>
                <a:latin typeface="Segoe UI Black" panose="020B0A02040204020203" pitchFamily="34" charset="0"/>
                <a:ea typeface="Segoe UI Black" panose="020B0A02040204020203" pitchFamily="34" charset="0"/>
              </a:rPr>
              <a:t>Hazelwood School District v. Kuhlmeier </a:t>
            </a:r>
            <a:r>
              <a:rPr lang="en-US" sz="2400" b="1" cap="all" dirty="0">
                <a:solidFill>
                  <a:schemeClr val="bg1"/>
                </a:solidFill>
                <a:latin typeface="Segoe UI Black" panose="020B0A02040204020203" pitchFamily="34" charset="0"/>
                <a:ea typeface="Segoe UI Black" panose="020B0A02040204020203" pitchFamily="34" charset="0"/>
              </a:rPr>
              <a:t>(1988)</a:t>
            </a:r>
          </a:p>
        </p:txBody>
      </p:sp>
      <p:sp>
        <p:nvSpPr>
          <p:cNvPr id="9" name="Rectangle 8">
            <a:extLst>
              <a:ext uri="{FF2B5EF4-FFF2-40B4-BE49-F238E27FC236}">
                <a16:creationId xmlns:a16="http://schemas.microsoft.com/office/drawing/2014/main" id="{3F3FB484-A948-4960-A4DF-1716CB74C752}"/>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0" name="Picture 9">
            <a:extLst>
              <a:ext uri="{FF2B5EF4-FFF2-40B4-BE49-F238E27FC236}">
                <a16:creationId xmlns:a16="http://schemas.microsoft.com/office/drawing/2014/main" id="{8C6B3CBD-8AC5-4A0A-A884-F8DAED8DF2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1" name="Rectangle 10">
            <a:extLst>
              <a:ext uri="{FF2B5EF4-FFF2-40B4-BE49-F238E27FC236}">
                <a16:creationId xmlns:a16="http://schemas.microsoft.com/office/drawing/2014/main" id="{00E22DD3-D39B-4D3A-B75A-EACA6DAB6CE2}"/>
              </a:ext>
            </a:extLst>
          </p:cNvPr>
          <p:cNvSpPr/>
          <p:nvPr/>
        </p:nvSpPr>
        <p:spPr>
          <a:xfrm>
            <a:off x="7057765" y="2231451"/>
            <a:ext cx="192493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Arial"/>
                <a:cs typeface="Arial"/>
                <a:sym typeface="Aria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pic>
        <p:nvPicPr>
          <p:cNvPr id="12" name="Graphic 11">
            <a:extLst>
              <a:ext uri="{FF2B5EF4-FFF2-40B4-BE49-F238E27FC236}">
                <a16:creationId xmlns:a16="http://schemas.microsoft.com/office/drawing/2014/main" id="{A593E592-5B30-47F4-89B9-60E609459B9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10145403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4AA9FC7-C2BA-4867-AC14-EF8DA772969F}"/>
              </a:ext>
            </a:extLst>
          </p:cNvPr>
          <p:cNvSpPr txBox="1">
            <a:spLocks/>
          </p:cNvSpPr>
          <p:nvPr/>
        </p:nvSpPr>
        <p:spPr>
          <a:xfrm>
            <a:off x="306090" y="321249"/>
            <a:ext cx="5281910" cy="771872"/>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en-US" sz="2400" b="1" i="1" cap="all" dirty="0">
                <a:solidFill>
                  <a:schemeClr val="bg1"/>
                </a:solidFill>
                <a:latin typeface="Segoe UI Black" panose="020B0A02040204020203" pitchFamily="34" charset="0"/>
                <a:ea typeface="Segoe UI Black" panose="020B0A02040204020203" pitchFamily="34" charset="0"/>
              </a:rPr>
              <a:t>Hazelwood School District v. Kuhlmeier </a:t>
            </a:r>
            <a:r>
              <a:rPr lang="en-US" sz="2400" b="1" cap="all" dirty="0">
                <a:solidFill>
                  <a:schemeClr val="bg1"/>
                </a:solidFill>
                <a:latin typeface="Segoe UI Black" panose="020B0A02040204020203" pitchFamily="34" charset="0"/>
                <a:ea typeface="Segoe UI Black" panose="020B0A02040204020203" pitchFamily="34" charset="0"/>
              </a:rPr>
              <a:t>(1988)</a:t>
            </a:r>
          </a:p>
        </p:txBody>
      </p:sp>
      <p:sp>
        <p:nvSpPr>
          <p:cNvPr id="6" name="Rectangle 5">
            <a:extLst>
              <a:ext uri="{FF2B5EF4-FFF2-40B4-BE49-F238E27FC236}">
                <a16:creationId xmlns:a16="http://schemas.microsoft.com/office/drawing/2014/main" id="{74DC0A0B-CA91-4E51-8A71-C30E196962A7}"/>
              </a:ext>
            </a:extLst>
          </p:cNvPr>
          <p:cNvSpPr/>
          <p:nvPr/>
        </p:nvSpPr>
        <p:spPr>
          <a:xfrm>
            <a:off x="306090" y="1329158"/>
            <a:ext cx="6723529" cy="3416320"/>
          </a:xfrm>
          <a:prstGeom prst="rect">
            <a:avLst/>
          </a:prstGeom>
        </p:spPr>
        <p:txBody>
          <a:bodyPr wrap="square">
            <a:spAutoFit/>
          </a:bodyPr>
          <a:lstStyle/>
          <a:p>
            <a:r>
              <a:rPr lang="en-US" sz="1800" b="1" dirty="0">
                <a:solidFill>
                  <a:srgbClr val="252F66"/>
                </a:solidFill>
                <a:latin typeface="Calibri" panose="020F0502020204030204" pitchFamily="34" charset="0"/>
                <a:cs typeface="Calibri" panose="020F0502020204030204" pitchFamily="34" charset="0"/>
              </a:rPr>
              <a:t>Facts of the Case: </a:t>
            </a:r>
            <a:r>
              <a:rPr lang="en-US" sz="1800" dirty="0">
                <a:solidFill>
                  <a:srgbClr val="252F66"/>
                </a:solidFill>
                <a:latin typeface="Calibri" panose="020F0502020204030204" pitchFamily="34" charset="0"/>
                <a:cs typeface="Calibri" panose="020F0502020204030204" pitchFamily="34" charset="0"/>
              </a:rPr>
              <a:t>In 1983 in Hazelwood, Missouri, two articles of the student newspaper were censored by the principal for discussing divorce and teenage pregnancy. </a:t>
            </a:r>
          </a:p>
          <a:p>
            <a:endParaRPr lang="en-US" sz="1800" dirty="0">
              <a:solidFill>
                <a:srgbClr val="252F66"/>
              </a:solidFill>
              <a:latin typeface="Calibri" panose="020F0502020204030204" pitchFamily="34" charset="0"/>
              <a:cs typeface="Calibri" panose="020F0502020204030204" pitchFamily="34" charset="0"/>
            </a:endParaRPr>
          </a:p>
          <a:p>
            <a:r>
              <a:rPr lang="en-US" sz="1800" b="1" dirty="0">
                <a:solidFill>
                  <a:srgbClr val="252F66"/>
                </a:solidFill>
                <a:latin typeface="Calibri" panose="020F0502020204030204" pitchFamily="34" charset="0"/>
                <a:cs typeface="Calibri" panose="020F0502020204030204" pitchFamily="34" charset="0"/>
              </a:rPr>
              <a:t>The Outcome: </a:t>
            </a:r>
            <a:r>
              <a:rPr lang="en-US" sz="1800" dirty="0">
                <a:solidFill>
                  <a:srgbClr val="252F66"/>
                </a:solidFill>
                <a:latin typeface="Calibri" panose="020F0502020204030204" pitchFamily="34" charset="0"/>
                <a:cs typeface="Calibri" panose="020F0502020204030204" pitchFamily="34" charset="0"/>
              </a:rPr>
              <a:t>In a 5-3 decision, the Supreme Court ruled that the principal could exercise what is known as “prior restraint” (meaning that printed material, be it a book or newspaper article, is censored before it is printed and according to another Supreme Court landmark case, this was one of the core evils the First Amendment was meant to address)—deciding before the fact that some articles or expression could not be printed or shared, so long as the censorship is “reasonably related to legitimate pedagogical concerns.” </a:t>
            </a:r>
          </a:p>
        </p:txBody>
      </p:sp>
      <p:sp>
        <p:nvSpPr>
          <p:cNvPr id="12" name="Rectangle 11">
            <a:extLst>
              <a:ext uri="{FF2B5EF4-FFF2-40B4-BE49-F238E27FC236}">
                <a16:creationId xmlns:a16="http://schemas.microsoft.com/office/drawing/2014/main" id="{A2D37F28-E94B-4231-A338-CD09F63A2162}"/>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3" name="Picture 12">
            <a:extLst>
              <a:ext uri="{FF2B5EF4-FFF2-40B4-BE49-F238E27FC236}">
                <a16:creationId xmlns:a16="http://schemas.microsoft.com/office/drawing/2014/main" id="{52B1EEB0-E990-4984-A3C7-300D6CD3E2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4" name="Rectangle 13">
            <a:extLst>
              <a:ext uri="{FF2B5EF4-FFF2-40B4-BE49-F238E27FC236}">
                <a16:creationId xmlns:a16="http://schemas.microsoft.com/office/drawing/2014/main" id="{38BFBDF9-833D-47F1-9A5D-1405F37FF516}"/>
              </a:ext>
            </a:extLst>
          </p:cNvPr>
          <p:cNvSpPr/>
          <p:nvPr/>
        </p:nvSpPr>
        <p:spPr>
          <a:xfrm>
            <a:off x="7057765" y="2231451"/>
            <a:ext cx="192493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Arial"/>
                <a:cs typeface="Arial"/>
                <a:sym typeface="Aria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pic>
        <p:nvPicPr>
          <p:cNvPr id="15" name="Graphic 14">
            <a:extLst>
              <a:ext uri="{FF2B5EF4-FFF2-40B4-BE49-F238E27FC236}">
                <a16:creationId xmlns:a16="http://schemas.microsoft.com/office/drawing/2014/main" id="{07FB2439-A07E-44DF-BDC0-01E17F19D9F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2335005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7FBDC4-9BC5-4CC3-B6FF-C27F00F23792}"/>
              </a:ext>
            </a:extLst>
          </p:cNvPr>
          <p:cNvPicPr>
            <a:picLocks noChangeAspect="1"/>
          </p:cNvPicPr>
          <p:nvPr/>
        </p:nvPicPr>
        <p:blipFill>
          <a:blip r:embed="rId2"/>
          <a:stretch>
            <a:fillRect/>
          </a:stretch>
        </p:blipFill>
        <p:spPr>
          <a:xfrm>
            <a:off x="407891" y="1378696"/>
            <a:ext cx="2539154" cy="3290877"/>
          </a:xfrm>
          <a:prstGeom prst="rect">
            <a:avLst/>
          </a:prstGeom>
          <a:ln>
            <a:noFill/>
          </a:ln>
          <a:effectLst>
            <a:outerShdw blurRad="292100" dist="139700" dir="2700000" algn="tl" rotWithShape="0">
              <a:srgbClr val="333333">
                <a:alpha val="65000"/>
              </a:srgbClr>
            </a:outerShdw>
          </a:effectLst>
        </p:spPr>
      </p:pic>
      <p:sp>
        <p:nvSpPr>
          <p:cNvPr id="16" name="Title 1">
            <a:extLst>
              <a:ext uri="{FF2B5EF4-FFF2-40B4-BE49-F238E27FC236}">
                <a16:creationId xmlns:a16="http://schemas.microsoft.com/office/drawing/2014/main" id="{84AA9FC7-C2BA-4867-AC14-EF8DA772969F}"/>
              </a:ext>
            </a:extLst>
          </p:cNvPr>
          <p:cNvSpPr txBox="1">
            <a:spLocks/>
          </p:cNvSpPr>
          <p:nvPr/>
        </p:nvSpPr>
        <p:spPr>
          <a:xfrm>
            <a:off x="306090" y="321249"/>
            <a:ext cx="5281910" cy="771872"/>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en-US" sz="2400" b="1" i="1" cap="all" dirty="0">
                <a:solidFill>
                  <a:schemeClr val="bg1"/>
                </a:solidFill>
                <a:latin typeface="Segoe UI Black" panose="020B0A02040204020203" pitchFamily="34" charset="0"/>
                <a:ea typeface="Segoe UI Black" panose="020B0A02040204020203" pitchFamily="34" charset="0"/>
              </a:rPr>
              <a:t>Hazelwood School District v. Kuhlmeier </a:t>
            </a:r>
            <a:r>
              <a:rPr lang="en-US" sz="2400" b="1" cap="all" dirty="0">
                <a:solidFill>
                  <a:schemeClr val="bg1"/>
                </a:solidFill>
                <a:latin typeface="Segoe UI Black" panose="020B0A02040204020203" pitchFamily="34" charset="0"/>
                <a:ea typeface="Segoe UI Black" panose="020B0A02040204020203" pitchFamily="34" charset="0"/>
              </a:rPr>
              <a:t>(1988)</a:t>
            </a:r>
          </a:p>
        </p:txBody>
      </p:sp>
      <p:sp>
        <p:nvSpPr>
          <p:cNvPr id="6" name="Rectangle 5">
            <a:extLst>
              <a:ext uri="{FF2B5EF4-FFF2-40B4-BE49-F238E27FC236}">
                <a16:creationId xmlns:a16="http://schemas.microsoft.com/office/drawing/2014/main" id="{9B83E9F8-7D03-4D11-8991-D27F271C18F9}"/>
              </a:ext>
            </a:extLst>
          </p:cNvPr>
          <p:cNvSpPr/>
          <p:nvPr/>
        </p:nvSpPr>
        <p:spPr>
          <a:xfrm>
            <a:off x="3186953" y="1723184"/>
            <a:ext cx="3241624" cy="2246769"/>
          </a:xfrm>
          <a:prstGeom prst="rect">
            <a:avLst/>
          </a:prstGeom>
        </p:spPr>
        <p:txBody>
          <a:bodyPr wrap="square">
            <a:spAutoFit/>
          </a:bodyPr>
          <a:lstStyle/>
          <a:p>
            <a:r>
              <a:rPr lang="en-US" sz="2000" dirty="0">
                <a:solidFill>
                  <a:srgbClr val="002060"/>
                </a:solidFill>
                <a:latin typeface="+mn-lt"/>
              </a:rPr>
              <a:t>“A school need not tolerate student speech that is inconsistent with its basic educational mission, even though the government could not censor similar speech outside the school.”</a:t>
            </a:r>
          </a:p>
        </p:txBody>
      </p:sp>
      <p:sp>
        <p:nvSpPr>
          <p:cNvPr id="12" name="Title 1">
            <a:extLst>
              <a:ext uri="{FF2B5EF4-FFF2-40B4-BE49-F238E27FC236}">
                <a16:creationId xmlns:a16="http://schemas.microsoft.com/office/drawing/2014/main" id="{D1E46DD8-142D-4861-AFF6-305CCFF78022}"/>
              </a:ext>
            </a:extLst>
          </p:cNvPr>
          <p:cNvSpPr>
            <a:spLocks noGrp="1"/>
          </p:cNvSpPr>
          <p:nvPr>
            <p:ph type="title"/>
          </p:nvPr>
        </p:nvSpPr>
        <p:spPr>
          <a:xfrm>
            <a:off x="167983" y="4111955"/>
            <a:ext cx="2117189" cy="379039"/>
          </a:xfrm>
          <a:solidFill>
            <a:schemeClr val="accent1">
              <a:lumMod val="50000"/>
            </a:schemeClr>
          </a:solidFill>
          <a:effectLst>
            <a:outerShdw blurRad="50800" dist="38100" dir="2700000" algn="tl" rotWithShape="0">
              <a:prstClr val="black">
                <a:alpha val="40000"/>
              </a:prstClr>
            </a:outerShdw>
          </a:effectLst>
        </p:spPr>
        <p:txBody>
          <a:bodyPr>
            <a:normAutofit/>
          </a:bodyPr>
          <a:lstStyle/>
          <a:p>
            <a:pPr algn="ctr"/>
            <a:r>
              <a:rPr lang="en-US" sz="1800" b="1" dirty="0">
                <a:solidFill>
                  <a:schemeClr val="bg1"/>
                </a:solidFill>
                <a:latin typeface="+mn-lt"/>
                <a:ea typeface="Segoe UI Black" panose="020B0A02040204020203" pitchFamily="34" charset="0"/>
              </a:rPr>
              <a:t>Justice Byron White</a:t>
            </a:r>
            <a:endParaRPr lang="en-US" sz="3200" dirty="0">
              <a:solidFill>
                <a:schemeClr val="bg1"/>
              </a:solidFill>
              <a:latin typeface="+mn-lt"/>
              <a:ea typeface="Segoe UI Black" panose="020B0A02040204020203" pitchFamily="34" charset="0"/>
            </a:endParaRPr>
          </a:p>
        </p:txBody>
      </p:sp>
      <p:sp>
        <p:nvSpPr>
          <p:cNvPr id="13" name="Rectangle 12">
            <a:extLst>
              <a:ext uri="{FF2B5EF4-FFF2-40B4-BE49-F238E27FC236}">
                <a16:creationId xmlns:a16="http://schemas.microsoft.com/office/drawing/2014/main" id="{E6B03183-D8CA-4D8B-8962-76EBB0D372B7}"/>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4" name="Picture 13">
            <a:extLst>
              <a:ext uri="{FF2B5EF4-FFF2-40B4-BE49-F238E27FC236}">
                <a16:creationId xmlns:a16="http://schemas.microsoft.com/office/drawing/2014/main" id="{AC58BF4E-69A8-400E-8A47-4957F31182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5" name="Rectangle 14">
            <a:extLst>
              <a:ext uri="{FF2B5EF4-FFF2-40B4-BE49-F238E27FC236}">
                <a16:creationId xmlns:a16="http://schemas.microsoft.com/office/drawing/2014/main" id="{52298BD9-D052-48DA-9E8B-77FDF7FBED2B}"/>
              </a:ext>
            </a:extLst>
          </p:cNvPr>
          <p:cNvSpPr/>
          <p:nvPr/>
        </p:nvSpPr>
        <p:spPr>
          <a:xfrm>
            <a:off x="7057765" y="2231451"/>
            <a:ext cx="192493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Arial"/>
                <a:cs typeface="Arial"/>
                <a:sym typeface="Aria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pic>
        <p:nvPicPr>
          <p:cNvPr id="17" name="Graphic 16">
            <a:extLst>
              <a:ext uri="{FF2B5EF4-FFF2-40B4-BE49-F238E27FC236}">
                <a16:creationId xmlns:a16="http://schemas.microsoft.com/office/drawing/2014/main" id="{3F2CD0D6-506A-427C-A00D-62BB1B93772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422931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81"/>
        <p:cNvGrpSpPr/>
        <p:nvPr/>
      </p:nvGrpSpPr>
      <p:grpSpPr>
        <a:xfrm>
          <a:off x="0" y="0"/>
          <a:ext cx="0" cy="0"/>
          <a:chOff x="0" y="0"/>
          <a:chExt cx="0" cy="0"/>
        </a:xfrm>
      </p:grpSpPr>
      <p:sp>
        <p:nvSpPr>
          <p:cNvPr id="9" name="Google Shape;63;p14">
            <a:extLst>
              <a:ext uri="{FF2B5EF4-FFF2-40B4-BE49-F238E27FC236}">
                <a16:creationId xmlns:a16="http://schemas.microsoft.com/office/drawing/2014/main" id="{CD759DEF-AA9A-4031-BE4E-B512FCD13B67}"/>
              </a:ext>
            </a:extLst>
          </p:cNvPr>
          <p:cNvSpPr/>
          <p:nvPr/>
        </p:nvSpPr>
        <p:spPr>
          <a:xfrm>
            <a:off x="242715" y="335645"/>
            <a:ext cx="5432527" cy="6963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200" b="1" i="0" u="none" strike="noStrike" cap="all" dirty="0">
                <a:solidFill>
                  <a:schemeClr val="lt1"/>
                </a:solidFill>
                <a:latin typeface="Segoe UI Black" panose="020B0A02040204020203" pitchFamily="34" charset="0"/>
                <a:ea typeface="Segoe UI Black" panose="020B0A02040204020203" pitchFamily="34" charset="0"/>
                <a:cs typeface="Calibri"/>
                <a:sym typeface="Calibri"/>
              </a:rPr>
              <a:t>The First Amendment </a:t>
            </a:r>
            <a:endParaRPr sz="1050" b="0" i="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pic>
        <p:nvPicPr>
          <p:cNvPr id="2" name="Picture 1">
            <a:extLst>
              <a:ext uri="{FF2B5EF4-FFF2-40B4-BE49-F238E27FC236}">
                <a16:creationId xmlns:a16="http://schemas.microsoft.com/office/drawing/2014/main" id="{87EE00D9-EE89-4B16-B19F-7A264CDADE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663" y="1370624"/>
            <a:ext cx="5214554" cy="2957232"/>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D4669A51-1EFF-4C5E-B4D5-F7AF9186BC3A}"/>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E3E65F68-9639-4EB3-BEED-37DD3AC575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5" name="Rectangle 14">
            <a:extLst>
              <a:ext uri="{FF2B5EF4-FFF2-40B4-BE49-F238E27FC236}">
                <a16:creationId xmlns:a16="http://schemas.microsoft.com/office/drawing/2014/main" id="{28F7DB29-A638-4920-BD94-A2A1EBFBBF38}"/>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15">
            <a:extLst>
              <a:ext uri="{FF2B5EF4-FFF2-40B4-BE49-F238E27FC236}">
                <a16:creationId xmlns:a16="http://schemas.microsoft.com/office/drawing/2014/main" id="{12E9983E-BAC3-4599-BBA8-9EF65CEFBF7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30388692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3E71B-8436-4884-82A5-F76AB1F26B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149" y="1291746"/>
            <a:ext cx="6204066" cy="3320145"/>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13EB93F1-F50A-4C3A-A6D9-D5A43AA602A4}"/>
              </a:ext>
            </a:extLst>
          </p:cNvPr>
          <p:cNvSpPr>
            <a:spLocks noGrp="1"/>
          </p:cNvSpPr>
          <p:nvPr>
            <p:ph type="title"/>
          </p:nvPr>
        </p:nvSpPr>
        <p:spPr>
          <a:xfrm>
            <a:off x="137248" y="4027765"/>
            <a:ext cx="4951861" cy="379039"/>
          </a:xfrm>
          <a:solidFill>
            <a:schemeClr val="accent1">
              <a:lumMod val="50000"/>
            </a:schemeClr>
          </a:solidFill>
          <a:effectLst>
            <a:outerShdw blurRad="50800" dist="38100" dir="2700000" algn="tl" rotWithShape="0">
              <a:prstClr val="black">
                <a:alpha val="40000"/>
              </a:prstClr>
            </a:outerShdw>
          </a:effectLst>
        </p:spPr>
        <p:txBody>
          <a:bodyPr>
            <a:normAutofit fontScale="90000"/>
          </a:bodyPr>
          <a:lstStyle/>
          <a:p>
            <a:pPr algn="ctr"/>
            <a:r>
              <a:rPr lang="en-US" sz="1200" b="1" dirty="0">
                <a:solidFill>
                  <a:schemeClr val="bg1"/>
                </a:solidFill>
                <a:latin typeface="Segoe UI Black" panose="020B0A02040204020203" pitchFamily="34" charset="0"/>
                <a:ea typeface="Segoe UI Black" panose="020B0A02040204020203" pitchFamily="34" charset="0"/>
              </a:rPr>
              <a:t>The original banner, hanging in the Newseum in Washington, DC.</a:t>
            </a:r>
            <a:endParaRPr lang="en-US" sz="2100" dirty="0">
              <a:solidFill>
                <a:schemeClr val="bg1"/>
              </a:solidFill>
              <a:latin typeface="Segoe UI Black" panose="020B0A02040204020203" pitchFamily="34" charset="0"/>
              <a:ea typeface="Segoe UI Black" panose="020B0A02040204020203" pitchFamily="34" charset="0"/>
            </a:endParaRPr>
          </a:p>
        </p:txBody>
      </p:sp>
      <p:sp>
        <p:nvSpPr>
          <p:cNvPr id="16" name="Title 1">
            <a:extLst>
              <a:ext uri="{FF2B5EF4-FFF2-40B4-BE49-F238E27FC236}">
                <a16:creationId xmlns:a16="http://schemas.microsoft.com/office/drawing/2014/main" id="{84AA9FC7-C2BA-4867-AC14-EF8DA772969F}"/>
              </a:ext>
            </a:extLst>
          </p:cNvPr>
          <p:cNvSpPr txBox="1">
            <a:spLocks/>
          </p:cNvSpPr>
          <p:nvPr/>
        </p:nvSpPr>
        <p:spPr>
          <a:xfrm>
            <a:off x="291501" y="255812"/>
            <a:ext cx="4643356" cy="608511"/>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en-US" sz="2400" b="1" i="1" cap="all" dirty="0">
                <a:solidFill>
                  <a:schemeClr val="bg1"/>
                </a:solidFill>
                <a:latin typeface="Segoe UI Black" panose="020B0A02040204020203" pitchFamily="34" charset="0"/>
                <a:ea typeface="Segoe UI Black" panose="020B0A02040204020203" pitchFamily="34" charset="0"/>
              </a:rPr>
              <a:t>Morse v. Frederick </a:t>
            </a:r>
            <a:r>
              <a:rPr lang="en-US" sz="2400" b="1" cap="all" dirty="0">
                <a:solidFill>
                  <a:schemeClr val="bg1"/>
                </a:solidFill>
                <a:latin typeface="Segoe UI Black" panose="020B0A02040204020203" pitchFamily="34" charset="0"/>
                <a:ea typeface="Segoe UI Black" panose="020B0A02040204020203" pitchFamily="34" charset="0"/>
              </a:rPr>
              <a:t>(2007)</a:t>
            </a:r>
          </a:p>
        </p:txBody>
      </p:sp>
      <p:sp>
        <p:nvSpPr>
          <p:cNvPr id="17" name="Rectangle 16">
            <a:extLst>
              <a:ext uri="{FF2B5EF4-FFF2-40B4-BE49-F238E27FC236}">
                <a16:creationId xmlns:a16="http://schemas.microsoft.com/office/drawing/2014/main" id="{D3B77BCC-C260-40EF-81D0-837A50579A02}"/>
              </a:ext>
            </a:extLst>
          </p:cNvPr>
          <p:cNvSpPr/>
          <p:nvPr/>
        </p:nvSpPr>
        <p:spPr>
          <a:xfrm>
            <a:off x="6906763" y="5356"/>
            <a:ext cx="2237237"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2D74FDAA-B3FA-4BC3-B369-D323DF4FCD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9" name="Rectangle 18">
            <a:extLst>
              <a:ext uri="{FF2B5EF4-FFF2-40B4-BE49-F238E27FC236}">
                <a16:creationId xmlns:a16="http://schemas.microsoft.com/office/drawing/2014/main" id="{93485B19-D6A5-467A-9220-05AA80FE68F4}"/>
              </a:ext>
            </a:extLst>
          </p:cNvPr>
          <p:cNvSpPr/>
          <p:nvPr/>
        </p:nvSpPr>
        <p:spPr>
          <a:xfrm>
            <a:off x="7057765" y="2231451"/>
            <a:ext cx="1924930" cy="1015663"/>
          </a:xfrm>
          <a:prstGeom prst="rect">
            <a:avLst/>
          </a:prstGeom>
        </p:spPr>
        <p:txBody>
          <a:bodyPr wrap="square">
            <a:spAutoFit/>
          </a:bodyPr>
          <a:lstStyle/>
          <a:p>
            <a:pPr lvl="0" algn="ctr" defTabSz="914400">
              <a:defRPr/>
            </a:pPr>
            <a:r>
              <a:rPr lang="en-US" b="1" dirty="0">
                <a:solidFill>
                  <a:prstClr val="white"/>
                </a:solidFill>
              </a:rPr>
              <a:t>Scholar Exchange:</a:t>
            </a:r>
          </a:p>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09F7AC28-6115-4086-8CEB-A90511D93A8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53224" y="251397"/>
            <a:ext cx="1734013" cy="1734013"/>
          </a:xfrm>
          <a:prstGeom prst="rect">
            <a:avLst/>
          </a:prstGeom>
        </p:spPr>
      </p:pic>
    </p:spTree>
    <p:extLst>
      <p:ext uri="{BB962C8B-B14F-4D97-AF65-F5344CB8AC3E}">
        <p14:creationId xmlns:p14="http://schemas.microsoft.com/office/powerpoint/2010/main" val="28150406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8A8BBC-1836-4C91-9EC6-87F99D37EFAC}"/>
              </a:ext>
            </a:extLst>
          </p:cNvPr>
          <p:cNvPicPr>
            <a:picLocks noChangeAspect="1"/>
          </p:cNvPicPr>
          <p:nvPr/>
        </p:nvPicPr>
        <p:blipFill>
          <a:blip r:embed="rId2"/>
          <a:stretch>
            <a:fillRect/>
          </a:stretch>
        </p:blipFill>
        <p:spPr>
          <a:xfrm>
            <a:off x="842369" y="1517984"/>
            <a:ext cx="5125650" cy="3417100"/>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48B73D41-5675-4195-B8CD-0DC4AE910D47}"/>
              </a:ext>
            </a:extLst>
          </p:cNvPr>
          <p:cNvSpPr/>
          <p:nvPr/>
        </p:nvSpPr>
        <p:spPr>
          <a:xfrm>
            <a:off x="144915" y="4260345"/>
            <a:ext cx="1444134" cy="404431"/>
          </a:xfrm>
          <a:prstGeom prst="rect">
            <a:avLst/>
          </a:prstGeom>
          <a:solidFill>
            <a:srgbClr val="252F66"/>
          </a:solidFill>
          <a:ln>
            <a:solidFill>
              <a:srgbClr val="252F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200" b="1" kern="1200" dirty="0">
                <a:solidFill>
                  <a:prstClr val="white"/>
                </a:solidFill>
                <a:latin typeface="Calibri" panose="020F0502020204030204"/>
              </a:rPr>
              <a:t>Brandi Levy</a:t>
            </a:r>
            <a:br>
              <a:rPr lang="en-US" sz="1200" b="1" kern="1200" dirty="0">
                <a:solidFill>
                  <a:prstClr val="white"/>
                </a:solidFill>
                <a:latin typeface="Calibri" panose="020F0502020204030204"/>
              </a:rPr>
            </a:br>
            <a:r>
              <a:rPr lang="en-US" sz="1200" b="1" i="1" kern="1200" dirty="0">
                <a:solidFill>
                  <a:prstClr val="white"/>
                </a:solidFill>
                <a:latin typeface="Calibri" panose="020F0502020204030204"/>
              </a:rPr>
              <a:t>Image: ACLU</a:t>
            </a:r>
          </a:p>
        </p:txBody>
      </p:sp>
      <p:sp>
        <p:nvSpPr>
          <p:cNvPr id="10" name="Title 1">
            <a:extLst>
              <a:ext uri="{FF2B5EF4-FFF2-40B4-BE49-F238E27FC236}">
                <a16:creationId xmlns:a16="http://schemas.microsoft.com/office/drawing/2014/main" id="{525650B8-B50E-4E2A-A658-36F8127CCC85}"/>
              </a:ext>
            </a:extLst>
          </p:cNvPr>
          <p:cNvSpPr txBox="1">
            <a:spLocks/>
          </p:cNvSpPr>
          <p:nvPr/>
        </p:nvSpPr>
        <p:spPr>
          <a:xfrm>
            <a:off x="291501" y="255812"/>
            <a:ext cx="4961293" cy="991864"/>
          </a:xfrm>
          <a:prstGeom prst="rect">
            <a:avLst/>
          </a:prstGeom>
          <a:solidFill>
            <a:srgbClr val="203864"/>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en-US" sz="2400" b="1" i="1" cap="all" dirty="0">
                <a:solidFill>
                  <a:schemeClr val="bg1"/>
                </a:solidFill>
                <a:latin typeface="Segoe UI Black" panose="020B0A02040204020203" pitchFamily="34" charset="0"/>
                <a:ea typeface="Segoe UI Black" panose="020B0A02040204020203" pitchFamily="34" charset="0"/>
              </a:rPr>
              <a:t>Mahanoy Area School District v. B.L. </a:t>
            </a:r>
            <a:r>
              <a:rPr lang="en-US" sz="2400" b="1" cap="all" dirty="0">
                <a:solidFill>
                  <a:schemeClr val="bg1"/>
                </a:solidFill>
                <a:latin typeface="Segoe UI Black" panose="020B0A02040204020203" pitchFamily="34" charset="0"/>
                <a:ea typeface="Segoe UI Black" panose="020B0A02040204020203" pitchFamily="34" charset="0"/>
              </a:rPr>
              <a:t>(2021)</a:t>
            </a:r>
          </a:p>
        </p:txBody>
      </p:sp>
      <p:sp>
        <p:nvSpPr>
          <p:cNvPr id="13" name="Rectangle 12">
            <a:extLst>
              <a:ext uri="{FF2B5EF4-FFF2-40B4-BE49-F238E27FC236}">
                <a16:creationId xmlns:a16="http://schemas.microsoft.com/office/drawing/2014/main" id="{597B5A73-5856-4F95-B22A-78E8D838A1E6}"/>
              </a:ext>
            </a:extLst>
          </p:cNvPr>
          <p:cNvSpPr/>
          <p:nvPr/>
        </p:nvSpPr>
        <p:spPr>
          <a:xfrm>
            <a:off x="6906763" y="5356"/>
            <a:ext cx="2237237"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6B44713F-8B74-40A8-A36E-5FCD91CE42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5" name="Rectangle 14">
            <a:extLst>
              <a:ext uri="{FF2B5EF4-FFF2-40B4-BE49-F238E27FC236}">
                <a16:creationId xmlns:a16="http://schemas.microsoft.com/office/drawing/2014/main" id="{C4330608-919D-4DE9-8026-12791E88384B}"/>
              </a:ext>
            </a:extLst>
          </p:cNvPr>
          <p:cNvSpPr/>
          <p:nvPr/>
        </p:nvSpPr>
        <p:spPr>
          <a:xfrm>
            <a:off x="7057765" y="2231451"/>
            <a:ext cx="1924930" cy="1015663"/>
          </a:xfrm>
          <a:prstGeom prst="rect">
            <a:avLst/>
          </a:prstGeom>
        </p:spPr>
        <p:txBody>
          <a:bodyPr wrap="square">
            <a:spAutoFit/>
          </a:bodyPr>
          <a:lstStyle/>
          <a:p>
            <a:pPr lvl="0" algn="ctr" defTabSz="914400">
              <a:defRPr/>
            </a:pPr>
            <a:r>
              <a:rPr lang="en-US" b="1" dirty="0">
                <a:solidFill>
                  <a:prstClr val="white"/>
                </a:solidFill>
              </a:rPr>
              <a:t>Scholar Exchange:</a:t>
            </a:r>
          </a:p>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15">
            <a:extLst>
              <a:ext uri="{FF2B5EF4-FFF2-40B4-BE49-F238E27FC236}">
                <a16:creationId xmlns:a16="http://schemas.microsoft.com/office/drawing/2014/main" id="{32DEE030-503E-4D77-95B2-B7F6E55B05F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53224" y="251397"/>
            <a:ext cx="1734013" cy="1734013"/>
          </a:xfrm>
          <a:prstGeom prst="rect">
            <a:avLst/>
          </a:prstGeom>
        </p:spPr>
      </p:pic>
    </p:spTree>
    <p:extLst>
      <p:ext uri="{BB962C8B-B14F-4D97-AF65-F5344CB8AC3E}">
        <p14:creationId xmlns:p14="http://schemas.microsoft.com/office/powerpoint/2010/main" val="3438108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81"/>
        <p:cNvGrpSpPr/>
        <p:nvPr/>
      </p:nvGrpSpPr>
      <p:grpSpPr>
        <a:xfrm>
          <a:off x="0" y="0"/>
          <a:ext cx="0" cy="0"/>
          <a:chOff x="0" y="0"/>
          <a:chExt cx="0" cy="0"/>
        </a:xfrm>
      </p:grpSpPr>
      <p:sp>
        <p:nvSpPr>
          <p:cNvPr id="82" name="Google Shape;82;p16"/>
          <p:cNvSpPr/>
          <p:nvPr/>
        </p:nvSpPr>
        <p:spPr>
          <a:xfrm>
            <a:off x="268527" y="536788"/>
            <a:ext cx="5665134" cy="6963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all" dirty="0">
                <a:solidFill>
                  <a:schemeClr val="lt1"/>
                </a:solidFill>
                <a:latin typeface="Segoe UI Black" panose="020B0A02040204020203" pitchFamily="34" charset="0"/>
                <a:ea typeface="Segoe UI Black" panose="020B0A02040204020203" pitchFamily="34" charset="0"/>
                <a:cs typeface="Calibri"/>
                <a:sym typeface="Calibri"/>
              </a:rPr>
              <a:t>What is covered?</a:t>
            </a:r>
            <a:endParaRPr sz="1100" b="0" i="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sp>
        <p:nvSpPr>
          <p:cNvPr id="83" name="Google Shape;83;p16"/>
          <p:cNvSpPr/>
          <p:nvPr/>
        </p:nvSpPr>
        <p:spPr>
          <a:xfrm>
            <a:off x="369956" y="1520470"/>
            <a:ext cx="4132200" cy="3393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11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9B078106-AC03-493C-A696-0A98874CBE22}"/>
              </a:ext>
            </a:extLst>
          </p:cNvPr>
          <p:cNvSpPr/>
          <p:nvPr/>
        </p:nvSpPr>
        <p:spPr>
          <a:xfrm>
            <a:off x="533399" y="1667377"/>
            <a:ext cx="6190130" cy="1938992"/>
          </a:xfrm>
          <a:prstGeom prst="rect">
            <a:avLst/>
          </a:prstGeom>
        </p:spPr>
        <p:txBody>
          <a:bodyPr wrap="square">
            <a:spAutoFit/>
          </a:bodyPr>
          <a:lstStyle/>
          <a:p>
            <a:r>
              <a:rPr lang="en-US" sz="2400" dirty="0">
                <a:solidFill>
                  <a:srgbClr val="002060"/>
                </a:solidFill>
                <a:latin typeface="Calibri" panose="020F0502020204030204" pitchFamily="34" charset="0"/>
                <a:cs typeface="Calibri" panose="020F0502020204030204" pitchFamily="34" charset="0"/>
              </a:rPr>
              <a:t>The Supreme Court has interpreted “speech” and “press” broadly as covering not only talking, writing, and printing, but also broadcasting, using the Internet, and other forms of expression. </a:t>
            </a:r>
            <a:endParaRPr lang="en-US" dirty="0">
              <a:solidFill>
                <a:srgbClr val="00206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1033FA71-DB65-42A7-9FDB-1371CDA7E040}"/>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F9063B4-0AD5-4292-85B7-0B10FC5F26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1" name="Rectangle 10">
            <a:extLst>
              <a:ext uri="{FF2B5EF4-FFF2-40B4-BE49-F238E27FC236}">
                <a16:creationId xmlns:a16="http://schemas.microsoft.com/office/drawing/2014/main" id="{500FBBAC-FD65-440E-AF8B-D1CAB52639AC}"/>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34258F84-340A-4E97-9654-196C3296AA3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1408593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81"/>
        <p:cNvGrpSpPr/>
        <p:nvPr/>
      </p:nvGrpSpPr>
      <p:grpSpPr>
        <a:xfrm>
          <a:off x="0" y="0"/>
          <a:ext cx="0" cy="0"/>
          <a:chOff x="0" y="0"/>
          <a:chExt cx="0" cy="0"/>
        </a:xfrm>
      </p:grpSpPr>
      <p:sp>
        <p:nvSpPr>
          <p:cNvPr id="83" name="Google Shape;83;p16"/>
          <p:cNvSpPr/>
          <p:nvPr/>
        </p:nvSpPr>
        <p:spPr>
          <a:xfrm>
            <a:off x="369956" y="1520470"/>
            <a:ext cx="4132200" cy="3393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11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9B078106-AC03-493C-A696-0A98874CBE22}"/>
              </a:ext>
            </a:extLst>
          </p:cNvPr>
          <p:cNvSpPr/>
          <p:nvPr/>
        </p:nvSpPr>
        <p:spPr>
          <a:xfrm>
            <a:off x="3720611" y="1774562"/>
            <a:ext cx="3175849" cy="2308324"/>
          </a:xfrm>
          <a:prstGeom prst="rect">
            <a:avLst/>
          </a:prstGeom>
        </p:spPr>
        <p:txBody>
          <a:bodyPr wrap="square">
            <a:spAutoFit/>
          </a:bodyPr>
          <a:lstStyle/>
          <a:p>
            <a:r>
              <a:rPr lang="en-US" sz="2400" dirty="0">
                <a:solidFill>
                  <a:srgbClr val="002060"/>
                </a:solidFill>
                <a:latin typeface="Calibri" panose="020F0502020204030204" pitchFamily="34" charset="0"/>
                <a:cs typeface="Calibri" panose="020F0502020204030204" pitchFamily="34" charset="0"/>
              </a:rPr>
              <a:t>The freedom of speech also applies to </a:t>
            </a:r>
            <a:r>
              <a:rPr lang="en-US" sz="2400" b="1" dirty="0">
                <a:solidFill>
                  <a:srgbClr val="002060"/>
                </a:solidFill>
                <a:latin typeface="Calibri" panose="020F0502020204030204" pitchFamily="34" charset="0"/>
                <a:cs typeface="Calibri" panose="020F0502020204030204" pitchFamily="34" charset="0"/>
              </a:rPr>
              <a:t>symbolic expression</a:t>
            </a:r>
            <a:r>
              <a:rPr lang="en-US" sz="2400" dirty="0">
                <a:solidFill>
                  <a:srgbClr val="002060"/>
                </a:solidFill>
                <a:latin typeface="Calibri" panose="020F0502020204030204" pitchFamily="34" charset="0"/>
                <a:cs typeface="Calibri" panose="020F0502020204030204" pitchFamily="34" charset="0"/>
              </a:rPr>
              <a:t>, such as displaying flags, burning flags…wearing armbands, and the like.</a:t>
            </a:r>
          </a:p>
        </p:txBody>
      </p:sp>
      <p:pic>
        <p:nvPicPr>
          <p:cNvPr id="4" name="Picture 3">
            <a:extLst>
              <a:ext uri="{FF2B5EF4-FFF2-40B4-BE49-F238E27FC236}">
                <a16:creationId xmlns:a16="http://schemas.microsoft.com/office/drawing/2014/main" id="{A1B7CC67-242F-4F27-84DD-CBFF4C4A53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9956" y="1849959"/>
            <a:ext cx="3183468" cy="2102697"/>
          </a:xfrm>
          <a:prstGeom prst="rect">
            <a:avLst/>
          </a:prstGeom>
          <a:ln>
            <a:noFill/>
          </a:ln>
          <a:effectLst>
            <a:outerShdw blurRad="292100" dist="139700" dir="2700000" algn="tl" rotWithShape="0">
              <a:srgbClr val="333333">
                <a:alpha val="65000"/>
              </a:srgbClr>
            </a:outerShdw>
          </a:effectLst>
        </p:spPr>
      </p:pic>
      <p:sp>
        <p:nvSpPr>
          <p:cNvPr id="11" name="Google Shape;82;p16">
            <a:extLst>
              <a:ext uri="{FF2B5EF4-FFF2-40B4-BE49-F238E27FC236}">
                <a16:creationId xmlns:a16="http://schemas.microsoft.com/office/drawing/2014/main" id="{A8A3304B-E09B-4362-BA27-0EB768A14C06}"/>
              </a:ext>
            </a:extLst>
          </p:cNvPr>
          <p:cNvSpPr/>
          <p:nvPr/>
        </p:nvSpPr>
        <p:spPr>
          <a:xfrm>
            <a:off x="268527" y="536788"/>
            <a:ext cx="5665134" cy="6963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all" dirty="0">
                <a:solidFill>
                  <a:schemeClr val="lt1"/>
                </a:solidFill>
                <a:latin typeface="Segoe UI Black" panose="020B0A02040204020203" pitchFamily="34" charset="0"/>
                <a:ea typeface="Segoe UI Black" panose="020B0A02040204020203" pitchFamily="34" charset="0"/>
                <a:cs typeface="Calibri"/>
                <a:sym typeface="Calibri"/>
              </a:rPr>
              <a:t>What is covered?</a:t>
            </a:r>
            <a:endParaRPr sz="1100" b="0" i="0" u="none" strike="noStrike" cap="all" dirty="0">
              <a:solidFill>
                <a:srgbClr val="000000"/>
              </a:solidFill>
              <a:latin typeface="Segoe UI Black" panose="020B0A02040204020203" pitchFamily="34" charset="0"/>
              <a:ea typeface="Segoe UI Black" panose="020B0A02040204020203" pitchFamily="34" charset="0"/>
              <a:sym typeface="Arial"/>
            </a:endParaRPr>
          </a:p>
        </p:txBody>
      </p:sp>
      <p:sp>
        <p:nvSpPr>
          <p:cNvPr id="10" name="Rectangle 9">
            <a:extLst>
              <a:ext uri="{FF2B5EF4-FFF2-40B4-BE49-F238E27FC236}">
                <a16:creationId xmlns:a16="http://schemas.microsoft.com/office/drawing/2014/main" id="{DEBD766E-7B8A-4349-8B95-41829220AF17}"/>
              </a:ext>
            </a:extLst>
          </p:cNvPr>
          <p:cNvSpPr/>
          <p:nvPr/>
        </p:nvSpPr>
        <p:spPr>
          <a:xfrm>
            <a:off x="7005316" y="5356"/>
            <a:ext cx="2138684" cy="5143500"/>
          </a:xfrm>
          <a:prstGeom prst="rect">
            <a:avLst/>
          </a:prstGeom>
          <a:solidFill>
            <a:srgbClr val="25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CF2301A9-A5B9-48F4-934E-CBD10D34DC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3224" y="3989536"/>
            <a:ext cx="1744313" cy="954032"/>
          </a:xfrm>
          <a:prstGeom prst="rect">
            <a:avLst/>
          </a:prstGeom>
        </p:spPr>
      </p:pic>
      <p:sp>
        <p:nvSpPr>
          <p:cNvPr id="17" name="Rectangle 16">
            <a:extLst>
              <a:ext uri="{FF2B5EF4-FFF2-40B4-BE49-F238E27FC236}">
                <a16:creationId xmlns:a16="http://schemas.microsoft.com/office/drawing/2014/main" id="{A2BAFB1E-72F8-4DD6-A18D-1FDE8C217189}"/>
              </a:ext>
            </a:extLst>
          </p:cNvPr>
          <p:cNvSpPr/>
          <p:nvPr/>
        </p:nvSpPr>
        <p:spPr>
          <a:xfrm>
            <a:off x="7057765" y="2231451"/>
            <a:ext cx="1924930" cy="800219"/>
          </a:xfrm>
          <a:prstGeom prst="rect">
            <a:avLst/>
          </a:prstGeom>
        </p:spPr>
        <p:txBody>
          <a:bodyPr wrap="square">
            <a:spAutoFit/>
          </a:bodyPr>
          <a:lstStyle/>
          <a:p>
            <a:pPr lvl="0" algn="ctr" defTabSz="914400">
              <a:defRPr/>
            </a:pPr>
            <a:r>
              <a:rPr lang="en-US" b="1" dirty="0">
                <a:solidFill>
                  <a:prstClr val="white"/>
                </a:solidFill>
              </a:rPr>
              <a:t>First Amendment: Speech and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AF7A323F-1A5C-45B8-A4D1-CFDB69CF4CD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07651" y="251397"/>
            <a:ext cx="1734013" cy="1734013"/>
          </a:xfrm>
          <a:prstGeom prst="rect">
            <a:avLst/>
          </a:prstGeom>
        </p:spPr>
      </p:pic>
    </p:spTree>
    <p:extLst>
      <p:ext uri="{BB962C8B-B14F-4D97-AF65-F5344CB8AC3E}">
        <p14:creationId xmlns:p14="http://schemas.microsoft.com/office/powerpoint/2010/main" val="119220815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794DEA684AD1418945BB8F28FE088A" ma:contentTypeVersion="12" ma:contentTypeDescription="Create a new document." ma:contentTypeScope="" ma:versionID="c81ff8d326e294169fb35d4a073647e4">
  <xsd:schema xmlns:xsd="http://www.w3.org/2001/XMLSchema" xmlns:xs="http://www.w3.org/2001/XMLSchema" xmlns:p="http://schemas.microsoft.com/office/2006/metadata/properties" xmlns:ns3="892936a6-f1f1-44b1-aecf-b0a055611c2b" xmlns:ns4="9cdb743c-9f8a-416b-a144-5d039ea62bd0" targetNamespace="http://schemas.microsoft.com/office/2006/metadata/properties" ma:root="true" ma:fieldsID="f2ad49dbe5d2fd623d6a4c9221b9a0e4" ns3:_="" ns4:_="">
    <xsd:import namespace="892936a6-f1f1-44b1-aecf-b0a055611c2b"/>
    <xsd:import namespace="9cdb743c-9f8a-416b-a144-5d039ea62bd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2936a6-f1f1-44b1-aecf-b0a055611c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b743c-9f8a-416b-a144-5d039ea62bd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4C3C61-5B50-46AF-96F3-0D58C1D6FAFC}">
  <ds:schemaRefs>
    <ds:schemaRef ds:uri="http://schemas.openxmlformats.org/package/2006/metadata/core-properties"/>
    <ds:schemaRef ds:uri="http://purl.org/dc/dcmitype/"/>
    <ds:schemaRef ds:uri="http://schemas.microsoft.com/office/2006/documentManagement/types"/>
    <ds:schemaRef ds:uri="892936a6-f1f1-44b1-aecf-b0a055611c2b"/>
    <ds:schemaRef ds:uri="http://purl.org/dc/elements/1.1/"/>
    <ds:schemaRef ds:uri="http://schemas.microsoft.com/office/2006/metadata/properties"/>
    <ds:schemaRef ds:uri="9cdb743c-9f8a-416b-a144-5d039ea62bd0"/>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2050B14-D215-44EB-B174-D0DE7F8F45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2936a6-f1f1-44b1-aecf-b0a055611c2b"/>
    <ds:schemaRef ds:uri="9cdb743c-9f8a-416b-a144-5d039ea62b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C0E662-26F1-4751-A62E-1D7FD40F7C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8795</TotalTime>
  <Words>4740</Words>
  <Application>Microsoft Office PowerPoint</Application>
  <PresentationFormat>On-screen Show (16:9)</PresentationFormat>
  <Paragraphs>349</Paragraphs>
  <Slides>71</Slides>
  <Notes>40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71</vt:i4>
      </vt:variant>
    </vt:vector>
  </HeadingPairs>
  <TitlesOfParts>
    <vt:vector size="81" baseType="lpstr">
      <vt:lpstr>Segoe UI Black</vt:lpstr>
      <vt:lpstr>Calibri Light</vt:lpstr>
      <vt:lpstr>Arial</vt:lpstr>
      <vt:lpstr>Times New Roman</vt:lpstr>
      <vt:lpstr>Calibri</vt:lpstr>
      <vt:lpstr>Simple Light</vt:lpstr>
      <vt:lpstr>Office Theme</vt:lpstr>
      <vt:lpstr>1_Office Theme</vt:lpstr>
      <vt:lpstr>2_Office Theme</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Mary Beth and John Tinker</vt:lpstr>
      <vt:lpstr>PowerPoint Presentation</vt:lpstr>
      <vt:lpstr>PowerPoint Presentation</vt:lpstr>
      <vt:lpstr>Justice Abe Fortas</vt:lpstr>
      <vt:lpstr>Image Source: University of Missouri-Kansas City</vt:lpstr>
      <vt:lpstr>PowerPoint Presentation</vt:lpstr>
      <vt:lpstr>Justice Byron White</vt:lpstr>
      <vt:lpstr>The original banner, hanging in the Newseum in Washington, DC.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Winterle Kehres</dc:creator>
  <cp:lastModifiedBy>Jenna Winterle Kehres</cp:lastModifiedBy>
  <cp:revision>44</cp:revision>
  <dcterms:modified xsi:type="dcterms:W3CDTF">2023-01-30T16:39:40Z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0x0101005F794DEA684AD1418945BB8F28FE088A</vt:lpwstr>
  </property>
</Properties>
</file>