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6858000" cx="12192000"/>
  <p:notesSz cx="6858000" cy="9144000"/>
  <p:embeddedFontLst>
    <p:embeddedFont>
      <p:font typeface="Quattrocento Sans"/>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QuattrocentoSans-boldItalic.fntdata"/><Relationship Id="rId14" Type="http://schemas.openxmlformats.org/officeDocument/2006/relationships/slide" Target="slides/slide10.xml"/><Relationship Id="rId58" Type="http://schemas.openxmlformats.org/officeDocument/2006/relationships/font" Target="fonts/QuattrocentoSans-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p:nvPr>
            <p:ph idx="2" type="pic"/>
          </p:nvPr>
        </p:nvSpPr>
        <p:spPr>
          <a:xfrm>
            <a:off x="5183188" y="987425"/>
            <a:ext cx="6172200" cy="4873625"/>
          </a:xfrm>
          <a:prstGeom prst="rect">
            <a:avLst/>
          </a:prstGeom>
          <a:noFill/>
          <a:ln>
            <a:noFill/>
          </a:ln>
        </p:spPr>
      </p:sp>
      <p:sp>
        <p:nvSpPr>
          <p:cNvPr id="72" name="Google Shape;72;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EF7"/>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 name="Google Shape;16;p1"/>
          <p:cNvPicPr preferRelativeResize="0"/>
          <p:nvPr/>
        </p:nvPicPr>
        <p:blipFill rotWithShape="1">
          <a:blip r:embed="rId1">
            <a:alphaModFix/>
          </a:blip>
          <a:srcRect b="0" l="0" r="0" t="0"/>
          <a:stretch/>
        </p:blipFill>
        <p:spPr>
          <a:xfrm>
            <a:off x="9650983" y="5184477"/>
            <a:ext cx="2385725" cy="1304845"/>
          </a:xfrm>
          <a:prstGeom prst="rect">
            <a:avLst/>
          </a:prstGeom>
          <a:noFill/>
          <a:ln>
            <a:noFill/>
          </a:ln>
        </p:spPr>
      </p:pic>
      <p:pic>
        <p:nvPicPr>
          <p:cNvPr id="17" name="Google Shape;17;p1"/>
          <p:cNvPicPr preferRelativeResize="0"/>
          <p:nvPr/>
        </p:nvPicPr>
        <p:blipFill rotWithShape="1">
          <a:blip r:embed="rId2">
            <a:alphaModFix/>
          </a:blip>
          <a:srcRect b="0" l="0" r="0" t="0"/>
          <a:stretch/>
        </p:blipFill>
        <p:spPr>
          <a:xfrm>
            <a:off x="9858949" y="467102"/>
            <a:ext cx="2012018" cy="1304846"/>
          </a:xfrm>
          <a:prstGeom prst="rect">
            <a:avLst/>
          </a:prstGeom>
          <a:noFill/>
          <a:ln>
            <a:noFill/>
          </a:ln>
        </p:spPr>
      </p:pic>
      <p:sp>
        <p:nvSpPr>
          <p:cNvPr id="18" name="Google Shape;18;p1"/>
          <p:cNvSpPr/>
          <p:nvPr/>
        </p:nvSpPr>
        <p:spPr>
          <a:xfrm>
            <a:off x="9858949" y="2690336"/>
            <a:ext cx="192493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Article I: Congress – The Legislative Branch</a:t>
            </a:r>
            <a:endParaRPr b="1"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16.pn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b="-849" l="0" r="0" t="0"/>
          <a:stretch/>
        </p:blipFill>
        <p:spPr>
          <a:xfrm>
            <a:off x="0" y="2573383"/>
            <a:ext cx="9455853" cy="4322717"/>
          </a:xfrm>
          <a:prstGeom prst="rect">
            <a:avLst/>
          </a:prstGeom>
          <a:noFill/>
          <a:ln>
            <a:noFill/>
          </a:ln>
        </p:spPr>
      </p:pic>
      <p:sp>
        <p:nvSpPr>
          <p:cNvPr id="93" name="Google Shape;93;p13"/>
          <p:cNvSpPr/>
          <p:nvPr/>
        </p:nvSpPr>
        <p:spPr>
          <a:xfrm>
            <a:off x="1131922" y="834312"/>
            <a:ext cx="7434600" cy="1477200"/>
          </a:xfrm>
          <a:prstGeom prst="rect">
            <a:avLst/>
          </a:prstGeom>
          <a:solidFill>
            <a:srgbClr val="252F66"/>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Quattrocento Sans"/>
                <a:ea typeface="Quattrocento Sans"/>
                <a:cs typeface="Quattrocento Sans"/>
                <a:sym typeface="Quattrocento Sans"/>
              </a:rPr>
              <a:t>Article I: Congress – </a:t>
            </a:r>
            <a:br>
              <a:rPr b="0" i="0" lang="en-US" sz="3600" u="none" cap="none" strike="noStrike">
                <a:solidFill>
                  <a:schemeClr val="lt1"/>
                </a:solidFill>
                <a:latin typeface="Quattrocento Sans"/>
                <a:ea typeface="Quattrocento Sans"/>
                <a:cs typeface="Quattrocento Sans"/>
                <a:sym typeface="Quattrocento Sans"/>
              </a:rPr>
            </a:br>
            <a:r>
              <a:rPr b="0" i="0" lang="en-US" sz="3600" u="none" cap="none" strike="noStrike">
                <a:solidFill>
                  <a:schemeClr val="lt1"/>
                </a:solidFill>
                <a:latin typeface="Quattrocento Sans"/>
                <a:ea typeface="Quattrocento Sans"/>
                <a:cs typeface="Quattrocento Sans"/>
                <a:sym typeface="Quattrocento Sans"/>
              </a:rPr>
              <a:t>The Legislative Branch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47" name="Shape 147"/>
        <p:cNvGrpSpPr/>
        <p:nvPr/>
      </p:nvGrpSpPr>
      <p:grpSpPr>
        <a:xfrm>
          <a:off x="0" y="0"/>
          <a:ext cx="0" cy="0"/>
          <a:chOff x="0" y="0"/>
          <a:chExt cx="0" cy="0"/>
        </a:xfrm>
      </p:grpSpPr>
      <p:sp>
        <p:nvSpPr>
          <p:cNvPr id="148" name="Google Shape;148;p22"/>
          <p:cNvSpPr/>
          <p:nvPr/>
        </p:nvSpPr>
        <p:spPr>
          <a:xfrm>
            <a:off x="1385053" y="1474715"/>
            <a:ext cx="6653588" cy="461665"/>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1F3864"/>
                </a:solidFill>
                <a:latin typeface="Calibri"/>
                <a:ea typeface="Calibri"/>
                <a:cs typeface="Calibri"/>
                <a:sym typeface="Calibri"/>
              </a:rPr>
              <a:t>Both Houses </a:t>
            </a:r>
            <a:r>
              <a:rPr b="1" lang="en-US" sz="2400">
                <a:solidFill>
                  <a:srgbClr val="1F3864"/>
                </a:solidFill>
                <a:latin typeface="Calibri"/>
                <a:ea typeface="Calibri"/>
                <a:cs typeface="Calibri"/>
                <a:sym typeface="Calibri"/>
              </a:rPr>
              <a:t>of Congress pass a bill.</a:t>
            </a:r>
            <a:endParaRPr/>
          </a:p>
        </p:txBody>
      </p:sp>
      <p:sp>
        <p:nvSpPr>
          <p:cNvPr id="149" name="Google Shape;149;p22"/>
          <p:cNvSpPr/>
          <p:nvPr/>
        </p:nvSpPr>
        <p:spPr>
          <a:xfrm>
            <a:off x="452366" y="249881"/>
            <a:ext cx="8473920"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HOW A BILL IS BECOMES A LAW</a:t>
            </a:r>
            <a:endParaRPr/>
          </a:p>
        </p:txBody>
      </p:sp>
      <p:sp>
        <p:nvSpPr>
          <p:cNvPr id="150" name="Google Shape;150;p22"/>
          <p:cNvSpPr/>
          <p:nvPr/>
        </p:nvSpPr>
        <p:spPr>
          <a:xfrm>
            <a:off x="1110927" y="3479597"/>
            <a:ext cx="3256866" cy="461665"/>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President signs the bill.</a:t>
            </a:r>
            <a:endParaRPr/>
          </a:p>
        </p:txBody>
      </p:sp>
      <p:sp>
        <p:nvSpPr>
          <p:cNvPr id="151" name="Google Shape;151;p22"/>
          <p:cNvSpPr/>
          <p:nvPr/>
        </p:nvSpPr>
        <p:spPr>
          <a:xfrm>
            <a:off x="5104260" y="3465127"/>
            <a:ext cx="3256866" cy="461665"/>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President vetoes the bill.</a:t>
            </a:r>
            <a:endParaRPr/>
          </a:p>
        </p:txBody>
      </p:sp>
      <p:sp>
        <p:nvSpPr>
          <p:cNvPr id="152" name="Google Shape;152;p22"/>
          <p:cNvSpPr/>
          <p:nvPr/>
        </p:nvSpPr>
        <p:spPr>
          <a:xfrm>
            <a:off x="2599182" y="4167664"/>
            <a:ext cx="280354" cy="1869961"/>
          </a:xfrm>
          <a:prstGeom prst="downArrow">
            <a:avLst>
              <a:gd fmla="val 50000" name="adj1"/>
              <a:gd fmla="val 50000" name="adj2"/>
            </a:avLst>
          </a:prstGeom>
          <a:solidFill>
            <a:srgbClr val="00206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3" name="Google Shape;153;p22"/>
          <p:cNvPicPr preferRelativeResize="0"/>
          <p:nvPr/>
        </p:nvPicPr>
        <p:blipFill rotWithShape="1">
          <a:blip r:embed="rId3">
            <a:alphaModFix/>
          </a:blip>
          <a:srcRect b="0" l="0" r="0" t="0"/>
          <a:stretch/>
        </p:blipFill>
        <p:spPr>
          <a:xfrm>
            <a:off x="4372307" y="2034023"/>
            <a:ext cx="317019" cy="341229"/>
          </a:xfrm>
          <a:prstGeom prst="rect">
            <a:avLst/>
          </a:prstGeom>
          <a:noFill/>
          <a:ln>
            <a:noFill/>
          </a:ln>
        </p:spPr>
      </p:pic>
      <p:sp>
        <p:nvSpPr>
          <p:cNvPr id="154" name="Google Shape;154;p22"/>
          <p:cNvSpPr/>
          <p:nvPr/>
        </p:nvSpPr>
        <p:spPr>
          <a:xfrm>
            <a:off x="1385054" y="2423832"/>
            <a:ext cx="6653588" cy="461665"/>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The bill is then sent to the president.</a:t>
            </a:r>
            <a:endParaRPr/>
          </a:p>
        </p:txBody>
      </p:sp>
      <p:sp>
        <p:nvSpPr>
          <p:cNvPr id="155" name="Google Shape;155;p22"/>
          <p:cNvSpPr/>
          <p:nvPr/>
        </p:nvSpPr>
        <p:spPr>
          <a:xfrm>
            <a:off x="4689326" y="4382044"/>
            <a:ext cx="1962786" cy="1200329"/>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Congress overrides the Veto.</a:t>
            </a:r>
            <a:endParaRPr/>
          </a:p>
        </p:txBody>
      </p:sp>
      <p:sp>
        <p:nvSpPr>
          <p:cNvPr id="156" name="Google Shape;156;p22"/>
          <p:cNvSpPr/>
          <p:nvPr/>
        </p:nvSpPr>
        <p:spPr>
          <a:xfrm>
            <a:off x="6880747" y="4382044"/>
            <a:ext cx="1962786" cy="1200329"/>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Congress fails to override the Veto.</a:t>
            </a:r>
            <a:endParaRPr/>
          </a:p>
        </p:txBody>
      </p:sp>
      <p:sp>
        <p:nvSpPr>
          <p:cNvPr id="157" name="Google Shape;157;p22"/>
          <p:cNvSpPr/>
          <p:nvPr/>
        </p:nvSpPr>
        <p:spPr>
          <a:xfrm>
            <a:off x="1110927" y="6130465"/>
            <a:ext cx="5541185" cy="461665"/>
          </a:xfrm>
          <a:prstGeom prst="rect">
            <a:avLst/>
          </a:prstGeom>
          <a:noFill/>
          <a:ln cap="flat" cmpd="sng" w="9525">
            <a:solidFill>
              <a:srgbClr val="252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1F3864"/>
                </a:solidFill>
                <a:latin typeface="Calibri"/>
                <a:ea typeface="Calibri"/>
                <a:cs typeface="Calibri"/>
                <a:sym typeface="Calibri"/>
              </a:rPr>
              <a:t>The bill becomes a law.</a:t>
            </a:r>
            <a:endParaRPr/>
          </a:p>
        </p:txBody>
      </p:sp>
      <p:pic>
        <p:nvPicPr>
          <p:cNvPr id="158" name="Google Shape;158;p22"/>
          <p:cNvPicPr preferRelativeResize="0"/>
          <p:nvPr/>
        </p:nvPicPr>
        <p:blipFill rotWithShape="1">
          <a:blip r:embed="rId3">
            <a:alphaModFix/>
          </a:blip>
          <a:srcRect b="0" l="0" r="0" t="0"/>
          <a:stretch/>
        </p:blipFill>
        <p:spPr>
          <a:xfrm>
            <a:off x="2580850" y="3015885"/>
            <a:ext cx="317019" cy="341229"/>
          </a:xfrm>
          <a:prstGeom prst="rect">
            <a:avLst/>
          </a:prstGeom>
          <a:noFill/>
          <a:ln>
            <a:noFill/>
          </a:ln>
        </p:spPr>
      </p:pic>
      <p:pic>
        <p:nvPicPr>
          <p:cNvPr id="159" name="Google Shape;159;p22"/>
          <p:cNvPicPr preferRelativeResize="0"/>
          <p:nvPr/>
        </p:nvPicPr>
        <p:blipFill rotWithShape="1">
          <a:blip r:embed="rId3">
            <a:alphaModFix/>
          </a:blip>
          <a:srcRect b="0" l="0" r="0" t="0"/>
          <a:stretch/>
        </p:blipFill>
        <p:spPr>
          <a:xfrm>
            <a:off x="6574183" y="3015885"/>
            <a:ext cx="317019" cy="341229"/>
          </a:xfrm>
          <a:prstGeom prst="rect">
            <a:avLst/>
          </a:prstGeom>
          <a:noFill/>
          <a:ln>
            <a:noFill/>
          </a:ln>
        </p:spPr>
      </p:pic>
      <p:pic>
        <p:nvPicPr>
          <p:cNvPr id="160" name="Google Shape;160;p22"/>
          <p:cNvPicPr preferRelativeResize="0"/>
          <p:nvPr/>
        </p:nvPicPr>
        <p:blipFill rotWithShape="1">
          <a:blip r:embed="rId3">
            <a:alphaModFix/>
          </a:blip>
          <a:srcRect b="0" l="0" r="0" t="0"/>
          <a:stretch/>
        </p:blipFill>
        <p:spPr>
          <a:xfrm>
            <a:off x="5512209" y="3997049"/>
            <a:ext cx="317019" cy="341229"/>
          </a:xfrm>
          <a:prstGeom prst="rect">
            <a:avLst/>
          </a:prstGeom>
          <a:noFill/>
          <a:ln>
            <a:noFill/>
          </a:ln>
        </p:spPr>
      </p:pic>
      <p:pic>
        <p:nvPicPr>
          <p:cNvPr id="161" name="Google Shape;161;p22"/>
          <p:cNvPicPr preferRelativeResize="0"/>
          <p:nvPr/>
        </p:nvPicPr>
        <p:blipFill rotWithShape="1">
          <a:blip r:embed="rId3">
            <a:alphaModFix/>
          </a:blip>
          <a:srcRect b="0" l="0" r="0" t="0"/>
          <a:stretch/>
        </p:blipFill>
        <p:spPr>
          <a:xfrm>
            <a:off x="7703630" y="3983803"/>
            <a:ext cx="317019" cy="341229"/>
          </a:xfrm>
          <a:prstGeom prst="rect">
            <a:avLst/>
          </a:prstGeom>
          <a:noFill/>
          <a:ln>
            <a:noFill/>
          </a:ln>
        </p:spPr>
      </p:pic>
      <p:pic>
        <p:nvPicPr>
          <p:cNvPr id="162" name="Google Shape;162;p22"/>
          <p:cNvPicPr preferRelativeResize="0"/>
          <p:nvPr/>
        </p:nvPicPr>
        <p:blipFill rotWithShape="1">
          <a:blip r:embed="rId4">
            <a:alphaModFix/>
          </a:blip>
          <a:srcRect b="0" l="0" r="0" t="0"/>
          <a:stretch/>
        </p:blipFill>
        <p:spPr>
          <a:xfrm>
            <a:off x="5512209" y="5696219"/>
            <a:ext cx="317019" cy="3414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3">
            <a:alphaModFix/>
          </a:blip>
          <a:srcRect b="0" l="0" r="0" t="0"/>
          <a:stretch/>
        </p:blipFill>
        <p:spPr>
          <a:xfrm>
            <a:off x="3111954" y="893412"/>
            <a:ext cx="3333750" cy="3333750"/>
          </a:xfrm>
          <a:prstGeom prst="rect">
            <a:avLst/>
          </a:prstGeom>
          <a:noFill/>
          <a:ln>
            <a:noFill/>
          </a:ln>
        </p:spPr>
      </p:pic>
      <p:sp>
        <p:nvSpPr>
          <p:cNvPr id="168" name="Google Shape;168;p23"/>
          <p:cNvSpPr/>
          <p:nvPr/>
        </p:nvSpPr>
        <p:spPr>
          <a:xfrm>
            <a:off x="653143" y="3656264"/>
            <a:ext cx="8434428"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1F3864"/>
                </a:solidFill>
                <a:latin typeface="Calibri"/>
                <a:ea typeface="Calibri"/>
                <a:cs typeface="Calibri"/>
                <a:sym typeface="Calibri"/>
              </a:rPr>
              <a:t>Members in one House of Congress—either the U.S. House of Representatives or the U.S. Senate—introduce a bill. Both Houses of Congress must pass the bill.</a:t>
            </a:r>
            <a:endParaRPr/>
          </a:p>
          <a:p>
            <a:pPr indent="0" lvl="0" marL="0" marR="0" rtl="0" algn="l">
              <a:spcBef>
                <a:spcPts val="0"/>
              </a:spcBef>
              <a:spcAft>
                <a:spcPts val="0"/>
              </a:spcAft>
              <a:buNone/>
            </a:pPr>
            <a:r>
              <a:t/>
            </a:r>
            <a:endParaRPr sz="2400">
              <a:solidFill>
                <a:srgbClr val="1F3864"/>
              </a:solidFill>
              <a:latin typeface="Calibri"/>
              <a:ea typeface="Calibri"/>
              <a:cs typeface="Calibri"/>
              <a:sym typeface="Calibri"/>
            </a:endParaRPr>
          </a:p>
          <a:p>
            <a:pPr indent="0" lvl="0" marL="0" marR="0" rtl="0" algn="l">
              <a:spcBef>
                <a:spcPts val="0"/>
              </a:spcBef>
              <a:spcAft>
                <a:spcPts val="0"/>
              </a:spcAft>
              <a:buNone/>
            </a:pPr>
            <a:r>
              <a:rPr lang="en-US" sz="2400">
                <a:solidFill>
                  <a:srgbClr val="1F3864"/>
                </a:solidFill>
                <a:latin typeface="Calibri"/>
                <a:ea typeface="Calibri"/>
                <a:cs typeface="Calibri"/>
                <a:sym typeface="Calibri"/>
              </a:rPr>
              <a:t>Once the bill passes the House and the Senate, it’s then sent to the President. </a:t>
            </a:r>
            <a:endParaRPr/>
          </a:p>
        </p:txBody>
      </p:sp>
      <p:sp>
        <p:nvSpPr>
          <p:cNvPr id="169" name="Google Shape;169;p23"/>
          <p:cNvSpPr/>
          <p:nvPr/>
        </p:nvSpPr>
        <p:spPr>
          <a:xfrm>
            <a:off x="452366" y="249881"/>
            <a:ext cx="8473920"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HOW A BILL BECOMES A LAW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73" name="Shape 173"/>
        <p:cNvGrpSpPr/>
        <p:nvPr/>
      </p:nvGrpSpPr>
      <p:grpSpPr>
        <a:xfrm>
          <a:off x="0" y="0"/>
          <a:ext cx="0" cy="0"/>
          <a:chOff x="0" y="0"/>
          <a:chExt cx="0" cy="0"/>
        </a:xfrm>
      </p:grpSpPr>
      <p:pic>
        <p:nvPicPr>
          <p:cNvPr id="174" name="Google Shape;174;p24"/>
          <p:cNvPicPr preferRelativeResize="0"/>
          <p:nvPr/>
        </p:nvPicPr>
        <p:blipFill rotWithShape="1">
          <a:blip r:embed="rId3">
            <a:alphaModFix/>
          </a:blip>
          <a:srcRect b="0" l="0" r="0" t="0"/>
          <a:stretch/>
        </p:blipFill>
        <p:spPr>
          <a:xfrm>
            <a:off x="3022451" y="833914"/>
            <a:ext cx="3333750" cy="3333750"/>
          </a:xfrm>
          <a:prstGeom prst="rect">
            <a:avLst/>
          </a:prstGeom>
          <a:noFill/>
          <a:ln>
            <a:noFill/>
          </a:ln>
        </p:spPr>
      </p:pic>
      <p:sp>
        <p:nvSpPr>
          <p:cNvPr id="175" name="Google Shape;175;p24"/>
          <p:cNvSpPr/>
          <p:nvPr/>
        </p:nvSpPr>
        <p:spPr>
          <a:xfrm>
            <a:off x="452366" y="3581400"/>
            <a:ext cx="872429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1F3864"/>
                </a:solidFill>
                <a:latin typeface="Calibri"/>
                <a:ea typeface="Calibri"/>
                <a:cs typeface="Calibri"/>
                <a:sym typeface="Calibri"/>
              </a:rPr>
              <a:t>The President then has the option to veto—in other words, reject—the bill. If the President approves of the bill, then it becomes a law.</a:t>
            </a:r>
            <a:endParaRPr/>
          </a:p>
          <a:p>
            <a:pPr indent="0" lvl="0" marL="0" marR="0" rtl="0" algn="l">
              <a:spcBef>
                <a:spcPts val="0"/>
              </a:spcBef>
              <a:spcAft>
                <a:spcPts val="0"/>
              </a:spcAft>
              <a:buNone/>
            </a:pPr>
            <a:r>
              <a:t/>
            </a:r>
            <a:endParaRPr sz="2400">
              <a:solidFill>
                <a:srgbClr val="1F3864"/>
              </a:solidFill>
              <a:latin typeface="Calibri"/>
              <a:ea typeface="Calibri"/>
              <a:cs typeface="Calibri"/>
              <a:sym typeface="Calibri"/>
            </a:endParaRPr>
          </a:p>
          <a:p>
            <a:pPr indent="0" lvl="0" marL="0" marR="0" rtl="0" algn="l">
              <a:spcBef>
                <a:spcPts val="0"/>
              </a:spcBef>
              <a:spcAft>
                <a:spcPts val="0"/>
              </a:spcAft>
              <a:buNone/>
            </a:pPr>
            <a:r>
              <a:rPr lang="en-US" sz="2400">
                <a:solidFill>
                  <a:srgbClr val="1F3864"/>
                </a:solidFill>
                <a:latin typeface="Calibri"/>
                <a:ea typeface="Calibri"/>
                <a:cs typeface="Calibri"/>
                <a:sym typeface="Calibri"/>
              </a:rPr>
              <a:t>If she vetoes it, then Congress has the power to override—in other words, cancel—the President’s veto.</a:t>
            </a:r>
            <a:endParaRPr b="1" sz="2400">
              <a:solidFill>
                <a:srgbClr val="1F3864"/>
              </a:solidFill>
              <a:latin typeface="Calibri"/>
              <a:ea typeface="Calibri"/>
              <a:cs typeface="Calibri"/>
              <a:sym typeface="Calibri"/>
            </a:endParaRPr>
          </a:p>
        </p:txBody>
      </p:sp>
      <p:sp>
        <p:nvSpPr>
          <p:cNvPr id="176" name="Google Shape;176;p24"/>
          <p:cNvSpPr/>
          <p:nvPr/>
        </p:nvSpPr>
        <p:spPr>
          <a:xfrm>
            <a:off x="452366" y="249881"/>
            <a:ext cx="8473920"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HOW A BILL BECOMES A LAW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80" name="Shape 180"/>
        <p:cNvGrpSpPr/>
        <p:nvPr/>
      </p:nvGrpSpPr>
      <p:grpSpPr>
        <a:xfrm>
          <a:off x="0" y="0"/>
          <a:ext cx="0" cy="0"/>
          <a:chOff x="0" y="0"/>
          <a:chExt cx="0" cy="0"/>
        </a:xfrm>
      </p:grpSpPr>
      <p:pic>
        <p:nvPicPr>
          <p:cNvPr id="181" name="Google Shape;181;p25"/>
          <p:cNvPicPr preferRelativeResize="0"/>
          <p:nvPr/>
        </p:nvPicPr>
        <p:blipFill rotWithShape="1">
          <a:blip r:embed="rId3">
            <a:alphaModFix/>
          </a:blip>
          <a:srcRect b="0" l="0" r="0" t="0"/>
          <a:stretch/>
        </p:blipFill>
        <p:spPr>
          <a:xfrm>
            <a:off x="3111954" y="714115"/>
            <a:ext cx="3333750" cy="3333750"/>
          </a:xfrm>
          <a:prstGeom prst="rect">
            <a:avLst/>
          </a:prstGeom>
          <a:noFill/>
          <a:ln>
            <a:noFill/>
          </a:ln>
        </p:spPr>
      </p:pic>
      <p:sp>
        <p:nvSpPr>
          <p:cNvPr id="182" name="Google Shape;182;p25"/>
          <p:cNvSpPr/>
          <p:nvPr/>
        </p:nvSpPr>
        <p:spPr>
          <a:xfrm>
            <a:off x="452366" y="3429000"/>
            <a:ext cx="8724292"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1F3864"/>
                </a:solidFill>
                <a:latin typeface="Calibri"/>
                <a:ea typeface="Calibri"/>
                <a:cs typeface="Calibri"/>
                <a:sym typeface="Calibri"/>
              </a:rPr>
              <a:t>Congress has the power to override the President’s veto by a 2/3 vote in each Houses of Congress.  </a:t>
            </a:r>
            <a:endParaRPr/>
          </a:p>
          <a:p>
            <a:pPr indent="0" lvl="0" marL="0" marR="0" rtl="0" algn="l">
              <a:spcBef>
                <a:spcPts val="0"/>
              </a:spcBef>
              <a:spcAft>
                <a:spcPts val="0"/>
              </a:spcAft>
              <a:buNone/>
            </a:pPr>
            <a:r>
              <a:t/>
            </a:r>
            <a:endParaRPr sz="24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If Congress succeeds in overriding the President’s veto, then the bill becomes a law.</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If Congress fails to override the President’s veto, then the bill does not become a law</a:t>
            </a:r>
            <a:endParaRPr b="1" sz="2400">
              <a:solidFill>
                <a:srgbClr val="1F3864"/>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1F3864"/>
              </a:solidFill>
              <a:latin typeface="Calibri"/>
              <a:ea typeface="Calibri"/>
              <a:cs typeface="Calibri"/>
              <a:sym typeface="Calibri"/>
            </a:endParaRPr>
          </a:p>
        </p:txBody>
      </p:sp>
      <p:sp>
        <p:nvSpPr>
          <p:cNvPr id="183" name="Google Shape;183;p25"/>
          <p:cNvSpPr/>
          <p:nvPr/>
        </p:nvSpPr>
        <p:spPr>
          <a:xfrm>
            <a:off x="452366" y="249881"/>
            <a:ext cx="8473920"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HOW A BILL BECOMES A LAW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87" name="Shape 187"/>
        <p:cNvGrpSpPr/>
        <p:nvPr/>
      </p:nvGrpSpPr>
      <p:grpSpPr>
        <a:xfrm>
          <a:off x="0" y="0"/>
          <a:ext cx="0" cy="0"/>
          <a:chOff x="0" y="0"/>
          <a:chExt cx="0" cy="0"/>
        </a:xfrm>
      </p:grpSpPr>
      <p:pic>
        <p:nvPicPr>
          <p:cNvPr id="188" name="Google Shape;188;p26"/>
          <p:cNvPicPr preferRelativeResize="0"/>
          <p:nvPr/>
        </p:nvPicPr>
        <p:blipFill rotWithShape="1">
          <a:blip r:embed="rId3">
            <a:alphaModFix/>
          </a:blip>
          <a:srcRect b="0" l="0" r="0" t="0"/>
          <a:stretch/>
        </p:blipFill>
        <p:spPr>
          <a:xfrm>
            <a:off x="3022451" y="926247"/>
            <a:ext cx="3333750" cy="3333750"/>
          </a:xfrm>
          <a:prstGeom prst="rect">
            <a:avLst/>
          </a:prstGeom>
          <a:noFill/>
          <a:ln>
            <a:noFill/>
          </a:ln>
        </p:spPr>
      </p:pic>
      <p:sp>
        <p:nvSpPr>
          <p:cNvPr id="189" name="Google Shape;189;p26"/>
          <p:cNvSpPr/>
          <p:nvPr/>
        </p:nvSpPr>
        <p:spPr>
          <a:xfrm>
            <a:off x="452366" y="3429000"/>
            <a:ext cx="847392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1F3864"/>
                </a:solidFill>
                <a:latin typeface="Calibri"/>
                <a:ea typeface="Calibri"/>
                <a:cs typeface="Calibri"/>
                <a:sym typeface="Calibri"/>
              </a:rPr>
              <a:t>Finally, even after a bill becomes a law, people can go to court and challenge that law—arguing that it violates the Constitution. </a:t>
            </a:r>
            <a:endParaRPr/>
          </a:p>
        </p:txBody>
      </p:sp>
      <p:sp>
        <p:nvSpPr>
          <p:cNvPr id="190" name="Google Shape;190;p26"/>
          <p:cNvSpPr/>
          <p:nvPr/>
        </p:nvSpPr>
        <p:spPr>
          <a:xfrm>
            <a:off x="452366" y="249881"/>
            <a:ext cx="8473920"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HOW A BILL BECOMES A LAW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95" name="Shape 195"/>
        <p:cNvGrpSpPr/>
        <p:nvPr/>
      </p:nvGrpSpPr>
      <p:grpSpPr>
        <a:xfrm>
          <a:off x="0" y="0"/>
          <a:ext cx="0" cy="0"/>
          <a:chOff x="0" y="0"/>
          <a:chExt cx="0" cy="0"/>
        </a:xfrm>
      </p:grpSpPr>
      <p:pic>
        <p:nvPicPr>
          <p:cNvPr descr="Constitutional Convention | History &amp; Compromises | Britannica" id="196" name="Google Shape;196;p27"/>
          <p:cNvPicPr preferRelativeResize="0"/>
          <p:nvPr/>
        </p:nvPicPr>
        <p:blipFill rotWithShape="1">
          <a:blip r:embed="rId3">
            <a:alphaModFix/>
          </a:blip>
          <a:srcRect b="0" l="0" r="0" t="0"/>
          <a:stretch/>
        </p:blipFill>
        <p:spPr>
          <a:xfrm>
            <a:off x="530481" y="836068"/>
            <a:ext cx="8557090" cy="5653254"/>
          </a:xfrm>
          <a:prstGeom prst="rect">
            <a:avLst/>
          </a:prstGeom>
          <a:noFill/>
          <a:ln>
            <a:noFill/>
          </a:ln>
          <a:effectLst>
            <a:outerShdw blurRad="292100" rotWithShape="0" algn="tl" dir="2700000" dist="139700">
              <a:srgbClr val="333333">
                <a:alpha val="64705"/>
              </a:srgbClr>
            </a:outerShdw>
          </a:effectLst>
        </p:spPr>
      </p:pic>
      <p:sp>
        <p:nvSpPr>
          <p:cNvPr id="197" name="Google Shape;197;p27"/>
          <p:cNvSpPr txBox="1"/>
          <p:nvPr/>
        </p:nvSpPr>
        <p:spPr>
          <a:xfrm>
            <a:off x="215269" y="467102"/>
            <a:ext cx="7929925"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lt1"/>
                </a:solidFill>
                <a:latin typeface="Quattrocento Sans"/>
                <a:ea typeface="Quattrocento Sans"/>
                <a:cs typeface="Quattrocento Sans"/>
                <a:sym typeface="Quattrocento Sans"/>
              </a:rPr>
              <a:t>CONSTITUTIONAL CONVENTION</a:t>
            </a:r>
            <a:br>
              <a:rPr lang="en-US" sz="2800">
                <a:solidFill>
                  <a:schemeClr val="lt1"/>
                </a:solidFill>
                <a:latin typeface="Quattrocento Sans"/>
                <a:ea typeface="Quattrocento Sans"/>
                <a:cs typeface="Quattrocento Sans"/>
                <a:sym typeface="Quattrocento Sans"/>
              </a:rPr>
            </a:br>
            <a:r>
              <a:rPr lang="en-US" sz="1800">
                <a:solidFill>
                  <a:schemeClr val="lt1"/>
                </a:solidFill>
                <a:latin typeface="Quattrocento Sans"/>
                <a:ea typeface="Quattrocento Sans"/>
                <a:cs typeface="Quattrocento Sans"/>
                <a:sym typeface="Quattrocento Sans"/>
              </a:rPr>
              <a:t>May to September 1787, Philadelphia, PA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02" name="Shape 202"/>
        <p:cNvGrpSpPr/>
        <p:nvPr/>
      </p:nvGrpSpPr>
      <p:grpSpPr>
        <a:xfrm>
          <a:off x="0" y="0"/>
          <a:ext cx="0" cy="0"/>
          <a:chOff x="0" y="0"/>
          <a:chExt cx="0" cy="0"/>
        </a:xfrm>
      </p:grpSpPr>
      <p:sp>
        <p:nvSpPr>
          <p:cNvPr id="203" name="Google Shape;203;p28"/>
          <p:cNvSpPr txBox="1"/>
          <p:nvPr/>
        </p:nvSpPr>
        <p:spPr>
          <a:xfrm>
            <a:off x="612950" y="599040"/>
            <a:ext cx="6179661"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DEBATES OVER CONGRESS</a:t>
            </a:r>
            <a:endParaRPr/>
          </a:p>
        </p:txBody>
      </p:sp>
      <p:sp>
        <p:nvSpPr>
          <p:cNvPr id="204" name="Google Shape;204;p28"/>
          <p:cNvSpPr/>
          <p:nvPr/>
        </p:nvSpPr>
        <p:spPr>
          <a:xfrm>
            <a:off x="612950" y="1734645"/>
            <a:ext cx="8474621"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252F66"/>
                </a:solidFill>
                <a:latin typeface="Calibri"/>
                <a:ea typeface="Calibri"/>
                <a:cs typeface="Calibri"/>
                <a:sym typeface="Calibri"/>
              </a:rPr>
              <a:t>Whether to have a single House of Congress or divide Congress into two Houses. </a:t>
            </a:r>
            <a:endParaRPr/>
          </a:p>
          <a:p>
            <a:pPr indent="-457200" lvl="0" marL="457200" marR="0" rtl="0" algn="l">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This was an easy question! </a:t>
            </a:r>
            <a:br>
              <a:rPr lang="en-US" sz="3200">
                <a:solidFill>
                  <a:srgbClr val="252F66"/>
                </a:solidFill>
                <a:latin typeface="Calibri"/>
                <a:ea typeface="Calibri"/>
                <a:cs typeface="Calibri"/>
                <a:sym typeface="Calibri"/>
              </a:rPr>
            </a:br>
            <a:r>
              <a:rPr lang="en-US" sz="3200">
                <a:solidFill>
                  <a:srgbClr val="252F66"/>
                </a:solidFill>
                <a:latin typeface="Calibri"/>
                <a:ea typeface="Calibri"/>
                <a:cs typeface="Calibri"/>
                <a:sym typeface="Calibri"/>
              </a:rPr>
              <a:t>They went with two house — Bicameralism </a:t>
            </a:r>
            <a:endParaRPr/>
          </a:p>
          <a:p>
            <a:pPr indent="0" lvl="0" marL="0" marR="0" rtl="0" algn="l">
              <a:spcBef>
                <a:spcPts val="0"/>
              </a:spcBef>
              <a:spcAft>
                <a:spcPts val="0"/>
              </a:spcAft>
              <a:buNone/>
            </a:pPr>
            <a:r>
              <a:t/>
            </a:r>
            <a:endParaRPr sz="3200">
              <a:solidFill>
                <a:srgbClr val="252F66"/>
              </a:solidFill>
              <a:latin typeface="Calibri"/>
              <a:ea typeface="Calibri"/>
              <a:cs typeface="Calibri"/>
              <a:sym typeface="Calibri"/>
            </a:endParaRPr>
          </a:p>
          <a:p>
            <a:pPr indent="0" lvl="0" marL="0" marR="0" rtl="0" algn="l">
              <a:spcBef>
                <a:spcPts val="0"/>
              </a:spcBef>
              <a:spcAft>
                <a:spcPts val="0"/>
              </a:spcAft>
              <a:buNone/>
            </a:pPr>
            <a:r>
              <a:rPr b="1" lang="en-US" sz="3200">
                <a:solidFill>
                  <a:srgbClr val="252F66"/>
                </a:solidFill>
                <a:latin typeface="Calibri"/>
                <a:ea typeface="Calibri"/>
                <a:cs typeface="Calibri"/>
                <a:sym typeface="Calibri"/>
              </a:rPr>
              <a:t>Whether to set the number of representatives for each state by population or by equal representation</a:t>
            </a:r>
            <a:endParaRPr/>
          </a:p>
          <a:p>
            <a:pPr indent="-457200" lvl="0" marL="457200" marR="0" rtl="0" algn="l">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This was a harder question for them!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09" name="Shape 209"/>
        <p:cNvGrpSpPr/>
        <p:nvPr/>
      </p:nvGrpSpPr>
      <p:grpSpPr>
        <a:xfrm>
          <a:off x="0" y="0"/>
          <a:ext cx="0" cy="0"/>
          <a:chOff x="0" y="0"/>
          <a:chExt cx="0" cy="0"/>
        </a:xfrm>
      </p:grpSpPr>
      <p:sp>
        <p:nvSpPr>
          <p:cNvPr id="210" name="Google Shape;210;p29"/>
          <p:cNvSpPr txBox="1"/>
          <p:nvPr/>
        </p:nvSpPr>
        <p:spPr>
          <a:xfrm>
            <a:off x="889354" y="599040"/>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VIRGINIA PLAN</a:t>
            </a:r>
            <a:endParaRPr/>
          </a:p>
        </p:txBody>
      </p:sp>
      <p:sp>
        <p:nvSpPr>
          <p:cNvPr id="211" name="Google Shape;211;p29"/>
          <p:cNvSpPr/>
          <p:nvPr/>
        </p:nvSpPr>
        <p:spPr>
          <a:xfrm>
            <a:off x="1579948" y="5836899"/>
            <a:ext cx="799338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200">
              <a:solidFill>
                <a:srgbClr val="252F66"/>
              </a:solidFill>
              <a:latin typeface="Calibri"/>
              <a:ea typeface="Calibri"/>
              <a:cs typeface="Calibri"/>
              <a:sym typeface="Calibri"/>
            </a:endParaRPr>
          </a:p>
        </p:txBody>
      </p:sp>
      <p:pic>
        <p:nvPicPr>
          <p:cNvPr id="212" name="Google Shape;212;p29"/>
          <p:cNvPicPr preferRelativeResize="0"/>
          <p:nvPr/>
        </p:nvPicPr>
        <p:blipFill rotWithShape="1">
          <a:blip r:embed="rId3">
            <a:alphaModFix/>
          </a:blip>
          <a:srcRect b="0" l="0" r="0" t="0"/>
          <a:stretch/>
        </p:blipFill>
        <p:spPr>
          <a:xfrm>
            <a:off x="560837" y="1674534"/>
            <a:ext cx="3949729" cy="4829442"/>
          </a:xfrm>
          <a:prstGeom prst="rect">
            <a:avLst/>
          </a:prstGeom>
          <a:noFill/>
          <a:ln>
            <a:noFill/>
          </a:ln>
          <a:effectLst>
            <a:outerShdw blurRad="292100" rotWithShape="0" algn="tl" dir="2700000" dist="139700">
              <a:srgbClr val="333333">
                <a:alpha val="64705"/>
              </a:srgbClr>
            </a:outerShdw>
          </a:effectLst>
        </p:spPr>
      </p:pic>
      <p:sp>
        <p:nvSpPr>
          <p:cNvPr id="213" name="Google Shape;213;p29"/>
          <p:cNvSpPr/>
          <p:nvPr/>
        </p:nvSpPr>
        <p:spPr>
          <a:xfrm>
            <a:off x="4762500" y="1674534"/>
            <a:ext cx="4534783" cy="397031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Proportional representation</a:t>
            </a:r>
            <a:endParaRPr/>
          </a:p>
          <a:p>
            <a:pPr indent="-285750" lvl="0" marL="285750" marR="0" rtl="0" algn="l">
              <a:spcBef>
                <a:spcPts val="100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Two chambers</a:t>
            </a:r>
            <a:endParaRPr/>
          </a:p>
          <a:p>
            <a:pPr indent="-285750" lvl="0" marL="285750" marR="0" rtl="0" algn="l">
              <a:spcBef>
                <a:spcPts val="100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Power to address issues that were beyond the ability of any single state government </a:t>
            </a:r>
            <a:endParaRPr/>
          </a:p>
          <a:p>
            <a:pPr indent="-285750" lvl="0" marL="285750" marR="0" rtl="0" algn="l">
              <a:spcBef>
                <a:spcPts val="1000"/>
              </a:spcBef>
              <a:spcAft>
                <a:spcPts val="1000"/>
              </a:spcAft>
              <a:buClr>
                <a:srgbClr val="252F66"/>
              </a:buClr>
              <a:buSzPts val="2800"/>
              <a:buFont typeface="Arial"/>
              <a:buChar char="•"/>
            </a:pPr>
            <a:r>
              <a:rPr lang="en-US" sz="2800">
                <a:solidFill>
                  <a:srgbClr val="252F66"/>
                </a:solidFill>
                <a:latin typeface="Calibri"/>
                <a:ea typeface="Calibri"/>
                <a:cs typeface="Calibri"/>
                <a:sym typeface="Calibri"/>
              </a:rPr>
              <a:t>Power to veto state laws which it found to be against the national interest</a:t>
            </a:r>
            <a:endParaRPr/>
          </a:p>
        </p:txBody>
      </p:sp>
      <p:sp>
        <p:nvSpPr>
          <p:cNvPr id="214" name="Google Shape;214;p29"/>
          <p:cNvSpPr txBox="1"/>
          <p:nvPr/>
        </p:nvSpPr>
        <p:spPr>
          <a:xfrm>
            <a:off x="145926" y="5285779"/>
            <a:ext cx="2194785" cy="3918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Quattrocento Sans"/>
              <a:buNone/>
            </a:pPr>
            <a:r>
              <a:rPr b="1" lang="en-US" sz="1600" cap="none">
                <a:solidFill>
                  <a:schemeClr val="lt1"/>
                </a:solidFill>
                <a:latin typeface="Quattrocento Sans"/>
                <a:ea typeface="Quattrocento Sans"/>
                <a:cs typeface="Quattrocento Sans"/>
                <a:sym typeface="Quattrocento Sans"/>
              </a:rPr>
              <a:t>JAMES MADISON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19" name="Shape 219"/>
        <p:cNvGrpSpPr/>
        <p:nvPr/>
      </p:nvGrpSpPr>
      <p:grpSpPr>
        <a:xfrm>
          <a:off x="0" y="0"/>
          <a:ext cx="0" cy="0"/>
          <a:chOff x="0" y="0"/>
          <a:chExt cx="0" cy="0"/>
        </a:xfrm>
      </p:grpSpPr>
      <p:pic>
        <p:nvPicPr>
          <p:cNvPr id="220" name="Google Shape;220;p30"/>
          <p:cNvPicPr preferRelativeResize="0"/>
          <p:nvPr/>
        </p:nvPicPr>
        <p:blipFill rotWithShape="1">
          <a:blip r:embed="rId3">
            <a:alphaModFix/>
          </a:blip>
          <a:srcRect b="0" l="0" r="0" t="0"/>
          <a:stretch/>
        </p:blipFill>
        <p:spPr>
          <a:xfrm>
            <a:off x="534473" y="1723712"/>
            <a:ext cx="3889913" cy="4697962"/>
          </a:xfrm>
          <a:prstGeom prst="rect">
            <a:avLst/>
          </a:prstGeom>
          <a:noFill/>
          <a:ln>
            <a:noFill/>
          </a:ln>
          <a:effectLst>
            <a:outerShdw blurRad="292100" rotWithShape="0" algn="tl" dir="2700000" dist="139700">
              <a:srgbClr val="333333">
                <a:alpha val="64705"/>
              </a:srgbClr>
            </a:outerShdw>
          </a:effectLst>
        </p:spPr>
      </p:pic>
      <p:sp>
        <p:nvSpPr>
          <p:cNvPr id="221" name="Google Shape;221;p30"/>
          <p:cNvSpPr txBox="1"/>
          <p:nvPr/>
        </p:nvSpPr>
        <p:spPr>
          <a:xfrm>
            <a:off x="889354" y="599040"/>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NEW JERSEY PLAN</a:t>
            </a:r>
            <a:endParaRPr/>
          </a:p>
        </p:txBody>
      </p:sp>
      <p:sp>
        <p:nvSpPr>
          <p:cNvPr id="222" name="Google Shape;222;p30"/>
          <p:cNvSpPr/>
          <p:nvPr/>
        </p:nvSpPr>
        <p:spPr>
          <a:xfrm>
            <a:off x="1579948" y="5836899"/>
            <a:ext cx="799338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200">
              <a:solidFill>
                <a:srgbClr val="252F66"/>
              </a:solidFill>
              <a:latin typeface="Calibri"/>
              <a:ea typeface="Calibri"/>
              <a:cs typeface="Calibri"/>
              <a:sym typeface="Calibri"/>
            </a:endParaRPr>
          </a:p>
        </p:txBody>
      </p:sp>
      <p:sp>
        <p:nvSpPr>
          <p:cNvPr id="223" name="Google Shape;223;p30"/>
          <p:cNvSpPr/>
          <p:nvPr/>
        </p:nvSpPr>
        <p:spPr>
          <a:xfrm>
            <a:off x="4797254" y="1674534"/>
            <a:ext cx="4776083" cy="440120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One-house legislature </a:t>
            </a:r>
            <a:endParaRPr/>
          </a:p>
          <a:p>
            <a:pPr indent="-285750" lvl="0" marL="285750" marR="0" rtl="0" algn="l">
              <a:spcBef>
                <a:spcPts val="100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Each state—regardless of its size—receiving one vote.</a:t>
            </a:r>
            <a:endParaRPr/>
          </a:p>
          <a:p>
            <a:pPr indent="-285750" lvl="0" marL="285750" marR="0" rtl="0" algn="l">
              <a:spcBef>
                <a:spcPts val="100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Expand the powers of the national government to address the needs of a growing nation.</a:t>
            </a:r>
            <a:endParaRPr/>
          </a:p>
          <a:p>
            <a:pPr indent="-285750" lvl="0" marL="285750" marR="0" rtl="0" algn="l">
              <a:spcBef>
                <a:spcPts val="1000"/>
              </a:spcBef>
              <a:spcAft>
                <a:spcPts val="1000"/>
              </a:spcAft>
              <a:buClr>
                <a:srgbClr val="252F66"/>
              </a:buClr>
              <a:buSzPts val="2800"/>
              <a:buFont typeface="Arial"/>
              <a:buChar char="•"/>
            </a:pPr>
            <a:r>
              <a:rPr lang="en-US" sz="2800">
                <a:solidFill>
                  <a:srgbClr val="252F66"/>
                </a:solidFill>
                <a:latin typeface="Calibri"/>
                <a:ea typeface="Calibri"/>
                <a:cs typeface="Calibri"/>
                <a:sym typeface="Calibri"/>
              </a:rPr>
              <a:t>Basic structure of the government would remain the same.</a:t>
            </a:r>
            <a:endParaRPr/>
          </a:p>
        </p:txBody>
      </p:sp>
      <p:sp>
        <p:nvSpPr>
          <p:cNvPr id="224" name="Google Shape;224;p30"/>
          <p:cNvSpPr txBox="1"/>
          <p:nvPr/>
        </p:nvSpPr>
        <p:spPr>
          <a:xfrm>
            <a:off x="145926" y="5285779"/>
            <a:ext cx="2738788" cy="3918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Quattrocento Sans"/>
              <a:buNone/>
            </a:pPr>
            <a:r>
              <a:rPr b="1" lang="en-US" sz="1600" cap="none">
                <a:solidFill>
                  <a:schemeClr val="lt1"/>
                </a:solidFill>
                <a:latin typeface="Quattrocento Sans"/>
                <a:ea typeface="Quattrocento Sans"/>
                <a:cs typeface="Quattrocento Sans"/>
                <a:sym typeface="Quattrocento Sans"/>
              </a:rPr>
              <a:t>WILLIAM PATTERSON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29" name="Shape 229"/>
        <p:cNvGrpSpPr/>
        <p:nvPr/>
      </p:nvGrpSpPr>
      <p:grpSpPr>
        <a:xfrm>
          <a:off x="0" y="0"/>
          <a:ext cx="0" cy="0"/>
          <a:chOff x="0" y="0"/>
          <a:chExt cx="0" cy="0"/>
        </a:xfrm>
      </p:grpSpPr>
      <p:pic>
        <p:nvPicPr>
          <p:cNvPr descr="Roger Sherman 1721-1793 by Ralph Earl.jpeg" id="230" name="Google Shape;230;p31"/>
          <p:cNvPicPr preferRelativeResize="0"/>
          <p:nvPr/>
        </p:nvPicPr>
        <p:blipFill rotWithShape="1">
          <a:blip r:embed="rId3">
            <a:alphaModFix/>
          </a:blip>
          <a:srcRect b="0" l="0" r="0" t="0"/>
          <a:stretch/>
        </p:blipFill>
        <p:spPr>
          <a:xfrm>
            <a:off x="450781" y="1594398"/>
            <a:ext cx="3861821" cy="4827275"/>
          </a:xfrm>
          <a:prstGeom prst="rect">
            <a:avLst/>
          </a:prstGeom>
          <a:noFill/>
          <a:ln>
            <a:noFill/>
          </a:ln>
          <a:effectLst>
            <a:outerShdw blurRad="292100" rotWithShape="0" algn="tl" dir="2700000" dist="139700">
              <a:srgbClr val="333333">
                <a:alpha val="64705"/>
              </a:srgbClr>
            </a:outerShdw>
          </a:effectLst>
        </p:spPr>
      </p:pic>
      <p:sp>
        <p:nvSpPr>
          <p:cNvPr id="231" name="Google Shape;231;p31"/>
          <p:cNvSpPr txBox="1"/>
          <p:nvPr/>
        </p:nvSpPr>
        <p:spPr>
          <a:xfrm>
            <a:off x="889354" y="599040"/>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fontScale="92500"/>
          </a:bodyPr>
          <a:lstStyle/>
          <a:p>
            <a:pPr indent="0" lvl="0" marL="0" marR="0" rtl="0" algn="ctr">
              <a:lnSpc>
                <a:spcPct val="90000"/>
              </a:lnSpc>
              <a:spcBef>
                <a:spcPts val="0"/>
              </a:spcBef>
              <a:spcAft>
                <a:spcPts val="0"/>
              </a:spcAft>
              <a:buClr>
                <a:schemeClr val="lt1"/>
              </a:buClr>
              <a:buSzPct val="100000"/>
              <a:buFont typeface="Quattrocento Sans"/>
              <a:buNone/>
            </a:pPr>
            <a:r>
              <a:rPr b="1" lang="en-US" sz="2800" cap="none">
                <a:solidFill>
                  <a:schemeClr val="lt1"/>
                </a:solidFill>
                <a:latin typeface="Quattrocento Sans"/>
                <a:ea typeface="Quattrocento Sans"/>
                <a:cs typeface="Quattrocento Sans"/>
                <a:sym typeface="Quattrocento Sans"/>
              </a:rPr>
              <a:t>CONNECTICUT COMPROMISE</a:t>
            </a:r>
            <a:endParaRPr/>
          </a:p>
        </p:txBody>
      </p:sp>
      <p:sp>
        <p:nvSpPr>
          <p:cNvPr id="232" name="Google Shape;232;p31"/>
          <p:cNvSpPr/>
          <p:nvPr/>
        </p:nvSpPr>
        <p:spPr>
          <a:xfrm>
            <a:off x="1579948" y="5836899"/>
            <a:ext cx="799338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200">
              <a:solidFill>
                <a:srgbClr val="252F66"/>
              </a:solidFill>
              <a:latin typeface="Calibri"/>
              <a:ea typeface="Calibri"/>
              <a:cs typeface="Calibri"/>
              <a:sym typeface="Calibri"/>
            </a:endParaRPr>
          </a:p>
        </p:txBody>
      </p:sp>
      <p:sp>
        <p:nvSpPr>
          <p:cNvPr id="233" name="Google Shape;233;p31"/>
          <p:cNvSpPr/>
          <p:nvPr/>
        </p:nvSpPr>
        <p:spPr>
          <a:xfrm>
            <a:off x="4470400" y="1674534"/>
            <a:ext cx="4826883" cy="440120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Two houses—a House of Representative and a Senate.</a:t>
            </a:r>
            <a:endParaRPr/>
          </a:p>
          <a:p>
            <a:pPr indent="-285750" lvl="0" marL="285750" marR="0" rtl="0" algn="l">
              <a:spcBef>
                <a:spcPts val="100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House would be elected on the basis of proportional representation.</a:t>
            </a:r>
            <a:endParaRPr/>
          </a:p>
          <a:p>
            <a:pPr indent="-285750" lvl="0" marL="285750" marR="0" rtl="0" algn="l">
              <a:spcBef>
                <a:spcPts val="1000"/>
              </a:spcBef>
              <a:spcAft>
                <a:spcPts val="1000"/>
              </a:spcAft>
              <a:buClr>
                <a:srgbClr val="252F66"/>
              </a:buClr>
              <a:buSzPts val="2800"/>
              <a:buFont typeface="Arial"/>
              <a:buChar char="•"/>
            </a:pPr>
            <a:r>
              <a:rPr lang="en-US" sz="2800">
                <a:solidFill>
                  <a:srgbClr val="252F66"/>
                </a:solidFill>
                <a:latin typeface="Calibri"/>
                <a:ea typeface="Calibri"/>
                <a:cs typeface="Calibri"/>
                <a:sym typeface="Calibri"/>
              </a:rPr>
              <a:t>The Senate would be elected on the basis of equal representation, with each state—regardless of its size—receiving two Senators.</a:t>
            </a:r>
            <a:endParaRPr/>
          </a:p>
        </p:txBody>
      </p:sp>
      <p:sp>
        <p:nvSpPr>
          <p:cNvPr id="234" name="Google Shape;234;p31"/>
          <p:cNvSpPr txBox="1"/>
          <p:nvPr/>
        </p:nvSpPr>
        <p:spPr>
          <a:xfrm>
            <a:off x="145926" y="5285779"/>
            <a:ext cx="2194785" cy="3918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Quattrocento Sans"/>
              <a:buNone/>
            </a:pPr>
            <a:r>
              <a:rPr b="1" lang="en-US" sz="1600" cap="none">
                <a:solidFill>
                  <a:schemeClr val="lt1"/>
                </a:solidFill>
                <a:latin typeface="Quattrocento Sans"/>
                <a:ea typeface="Quattrocento Sans"/>
                <a:cs typeface="Quattrocento Sans"/>
                <a:sym typeface="Quattrocento Sans"/>
              </a:rPr>
              <a:t>ROGER SHERMAN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97" name="Shape 97"/>
        <p:cNvGrpSpPr/>
        <p:nvPr/>
      </p:nvGrpSpPr>
      <p:grpSpPr>
        <a:xfrm>
          <a:off x="0" y="0"/>
          <a:ext cx="0" cy="0"/>
          <a:chOff x="0" y="0"/>
          <a:chExt cx="0" cy="0"/>
        </a:xfrm>
      </p:grpSpPr>
      <p:sp>
        <p:nvSpPr>
          <p:cNvPr id="98" name="Google Shape;98;p14"/>
          <p:cNvSpPr/>
          <p:nvPr/>
        </p:nvSpPr>
        <p:spPr>
          <a:xfrm>
            <a:off x="372392" y="1588030"/>
            <a:ext cx="8870470" cy="409342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1F3864"/>
              </a:buClr>
              <a:buSzPts val="2600"/>
              <a:buFont typeface="Arial"/>
              <a:buChar char="•"/>
            </a:pPr>
            <a:r>
              <a:rPr b="0" i="0" lang="en-US" sz="2600" u="none" cap="none" strike="noStrike">
                <a:solidFill>
                  <a:srgbClr val="1F3864"/>
                </a:solidFill>
                <a:latin typeface="Calibri"/>
                <a:ea typeface="Calibri"/>
                <a:cs typeface="Calibri"/>
                <a:sym typeface="Calibri"/>
              </a:rPr>
              <a:t>What role does Congress have in the national government?</a:t>
            </a:r>
            <a:endParaRPr/>
          </a:p>
          <a:p>
            <a:pPr indent="-457200" lvl="0" marL="457200" marR="0" rtl="0" algn="l">
              <a:spcBef>
                <a:spcPts val="0"/>
              </a:spcBef>
              <a:spcAft>
                <a:spcPts val="0"/>
              </a:spcAft>
              <a:buClr>
                <a:srgbClr val="1F3864"/>
              </a:buClr>
              <a:buSzPts val="2600"/>
              <a:buFont typeface="Arial"/>
              <a:buChar char="•"/>
            </a:pPr>
            <a:r>
              <a:rPr b="0" i="0" lang="en-US" sz="2600" u="none" cap="none" strike="noStrike">
                <a:solidFill>
                  <a:srgbClr val="1F3864"/>
                </a:solidFill>
                <a:latin typeface="Calibri"/>
                <a:ea typeface="Calibri"/>
                <a:cs typeface="Calibri"/>
                <a:sym typeface="Calibri"/>
              </a:rPr>
              <a:t>What powers does the Constitution grant to Congress?  And what are some of the limits on congressional power?</a:t>
            </a:r>
            <a:endParaRPr/>
          </a:p>
          <a:p>
            <a:pPr indent="-457200" lvl="0" marL="457200" marR="0" rtl="0" algn="l">
              <a:spcBef>
                <a:spcPts val="0"/>
              </a:spcBef>
              <a:spcAft>
                <a:spcPts val="0"/>
              </a:spcAft>
              <a:buClr>
                <a:srgbClr val="1F3864"/>
              </a:buClr>
              <a:buSzPts val="2600"/>
              <a:buFont typeface="Arial"/>
              <a:buChar char="•"/>
            </a:pPr>
            <a:r>
              <a:rPr b="0" i="0" lang="en-US" sz="2600" u="none" cap="none" strike="noStrike">
                <a:solidFill>
                  <a:srgbClr val="1F3864"/>
                </a:solidFill>
                <a:latin typeface="Calibri"/>
                <a:ea typeface="Calibri"/>
                <a:cs typeface="Calibri"/>
                <a:sym typeface="Calibri"/>
              </a:rPr>
              <a:t>How did the Framers come up with Congress, and what were some of the debates at the Constitutional Convention?</a:t>
            </a:r>
            <a:endParaRPr/>
          </a:p>
          <a:p>
            <a:pPr indent="-457200" lvl="0" marL="457200" marR="0" rtl="0" algn="l">
              <a:spcBef>
                <a:spcPts val="0"/>
              </a:spcBef>
              <a:spcAft>
                <a:spcPts val="0"/>
              </a:spcAft>
              <a:buClr>
                <a:srgbClr val="1F3864"/>
              </a:buClr>
              <a:buSzPts val="2600"/>
              <a:buFont typeface="Arial"/>
              <a:buChar char="•"/>
            </a:pPr>
            <a:r>
              <a:rPr b="0" i="0" lang="en-US" sz="2600" u="none" cap="none" strike="noStrike">
                <a:solidFill>
                  <a:srgbClr val="1F3864"/>
                </a:solidFill>
                <a:latin typeface="Calibri"/>
                <a:ea typeface="Calibri"/>
                <a:cs typeface="Calibri"/>
                <a:sym typeface="Calibri"/>
              </a:rPr>
              <a:t>Has the original vision for what Congress should be changed over time? </a:t>
            </a:r>
            <a:endParaRPr/>
          </a:p>
          <a:p>
            <a:pPr indent="-457200" lvl="0" marL="457200" marR="0" rtl="0" algn="l">
              <a:spcBef>
                <a:spcPts val="0"/>
              </a:spcBef>
              <a:spcAft>
                <a:spcPts val="0"/>
              </a:spcAft>
              <a:buClr>
                <a:srgbClr val="1F3864"/>
              </a:buClr>
              <a:buSzPts val="2600"/>
              <a:buFont typeface="Arial"/>
              <a:buChar char="•"/>
            </a:pPr>
            <a:r>
              <a:rPr b="0" i="0" lang="en-US" sz="2600" u="none" cap="none" strike="noStrike">
                <a:solidFill>
                  <a:srgbClr val="1F3864"/>
                </a:solidFill>
                <a:latin typeface="Calibri"/>
                <a:ea typeface="Calibri"/>
                <a:cs typeface="Calibri"/>
                <a:sym typeface="Calibri"/>
              </a:rPr>
              <a:t>What are some of the Supreme Court’s key decisions on congressional power?  And what are some of the topics of ongoing constitutional debate?</a:t>
            </a:r>
            <a:endParaRPr/>
          </a:p>
        </p:txBody>
      </p:sp>
      <p:sp>
        <p:nvSpPr>
          <p:cNvPr id="99" name="Google Shape;99;p14"/>
          <p:cNvSpPr/>
          <p:nvPr/>
        </p:nvSpPr>
        <p:spPr>
          <a:xfrm>
            <a:off x="737180" y="447527"/>
            <a:ext cx="5228905"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Quattrocento Sans"/>
                <a:ea typeface="Quattrocento Sans"/>
                <a:cs typeface="Quattrocento Sans"/>
                <a:sym typeface="Quattrocento Sans"/>
              </a:rPr>
              <a:t>FRAMING QUESTIONS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39" name="Shape 239"/>
        <p:cNvGrpSpPr/>
        <p:nvPr/>
      </p:nvGrpSpPr>
      <p:grpSpPr>
        <a:xfrm>
          <a:off x="0" y="0"/>
          <a:ext cx="0" cy="0"/>
          <a:chOff x="0" y="0"/>
          <a:chExt cx="0" cy="0"/>
        </a:xfrm>
      </p:grpSpPr>
      <p:sp>
        <p:nvSpPr>
          <p:cNvPr id="240" name="Google Shape;240;p32"/>
          <p:cNvSpPr/>
          <p:nvPr/>
        </p:nvSpPr>
        <p:spPr>
          <a:xfrm>
            <a:off x="408121" y="1619026"/>
            <a:ext cx="8932279"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252F66"/>
                </a:solidFill>
                <a:latin typeface="Calibri"/>
                <a:ea typeface="Calibri"/>
                <a:cs typeface="Calibri"/>
                <a:sym typeface="Calibri"/>
              </a:rPr>
              <a:t>Powers of Congress</a:t>
            </a:r>
            <a:endParaRPr/>
          </a:p>
          <a:p>
            <a:pPr indent="0" lvl="0" marL="0" marR="0" rtl="0" algn="l">
              <a:spcBef>
                <a:spcPts val="0"/>
              </a:spcBef>
              <a:spcAft>
                <a:spcPts val="0"/>
              </a:spcAft>
              <a:buNone/>
            </a:pPr>
            <a:r>
              <a:t/>
            </a:r>
            <a:endParaRPr sz="2800">
              <a:solidFill>
                <a:srgbClr val="252F66"/>
              </a:solidFill>
              <a:latin typeface="Calibri"/>
              <a:ea typeface="Calibri"/>
              <a:cs typeface="Calibri"/>
              <a:sym typeface="Calibri"/>
            </a:endParaRPr>
          </a:p>
          <a:p>
            <a:pPr indent="0" lvl="0" marL="0" marR="0" rtl="0" algn="l">
              <a:spcBef>
                <a:spcPts val="0"/>
              </a:spcBef>
              <a:spcAft>
                <a:spcPts val="0"/>
              </a:spcAft>
              <a:buNone/>
            </a:pPr>
            <a:r>
              <a:rPr lang="en-US" sz="2800">
                <a:solidFill>
                  <a:srgbClr val="252F66"/>
                </a:solidFill>
                <a:latin typeface="Calibri"/>
                <a:ea typeface="Calibri"/>
                <a:cs typeface="Calibri"/>
                <a:sym typeface="Calibri"/>
              </a:rPr>
              <a:t>Under the new Constitution, many Framers wanted to grant the national legislature powers that it lacked under the Articles of Confederation.</a:t>
            </a:r>
            <a:endParaRPr/>
          </a:p>
          <a:p>
            <a:pPr indent="0" lvl="0" marL="0" marR="0" rtl="0" algn="l">
              <a:spcBef>
                <a:spcPts val="0"/>
              </a:spcBef>
              <a:spcAft>
                <a:spcPts val="0"/>
              </a:spcAft>
              <a:buNone/>
            </a:pPr>
            <a:r>
              <a:t/>
            </a:r>
            <a:endParaRPr sz="2800">
              <a:solidFill>
                <a:srgbClr val="252F66"/>
              </a:solidFill>
              <a:latin typeface="Calibri"/>
              <a:ea typeface="Calibri"/>
              <a:cs typeface="Calibri"/>
              <a:sym typeface="Calibri"/>
            </a:endParaRPr>
          </a:p>
          <a:p>
            <a:pPr indent="0" lvl="0" marL="0" marR="0" rtl="0" algn="l">
              <a:spcBef>
                <a:spcPts val="0"/>
              </a:spcBef>
              <a:spcAft>
                <a:spcPts val="0"/>
              </a:spcAft>
              <a:buNone/>
            </a:pPr>
            <a:r>
              <a:rPr lang="en-US" sz="2800">
                <a:solidFill>
                  <a:srgbClr val="252F66"/>
                </a:solidFill>
                <a:latin typeface="Calibri"/>
                <a:ea typeface="Calibri"/>
                <a:cs typeface="Calibri"/>
                <a:sym typeface="Calibri"/>
              </a:rPr>
              <a:t>But they also wanted to strike a difficult balance:  They wanted to strengthen the national government.  But they also wanted to maintain the states’ key role in governance.</a:t>
            </a:r>
            <a:endParaRPr/>
          </a:p>
        </p:txBody>
      </p:sp>
      <p:sp>
        <p:nvSpPr>
          <p:cNvPr id="241" name="Google Shape;241;p32"/>
          <p:cNvSpPr txBox="1"/>
          <p:nvPr/>
        </p:nvSpPr>
        <p:spPr>
          <a:xfrm>
            <a:off x="612950" y="599040"/>
            <a:ext cx="6179661"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DEBATES OVER CONGRESS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46" name="Shape 246"/>
        <p:cNvGrpSpPr/>
        <p:nvPr/>
      </p:nvGrpSpPr>
      <p:grpSpPr>
        <a:xfrm>
          <a:off x="0" y="0"/>
          <a:ext cx="0" cy="0"/>
          <a:chOff x="0" y="0"/>
          <a:chExt cx="0" cy="0"/>
        </a:xfrm>
      </p:grpSpPr>
      <p:sp>
        <p:nvSpPr>
          <p:cNvPr id="247" name="Google Shape;247;p33"/>
          <p:cNvSpPr txBox="1"/>
          <p:nvPr/>
        </p:nvSpPr>
        <p:spPr>
          <a:xfrm>
            <a:off x="889354" y="599040"/>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800"/>
              <a:buFont typeface="Quattrocento Sans"/>
              <a:buNone/>
            </a:pPr>
            <a:r>
              <a:rPr b="1" i="0" lang="en-US" sz="2800" u="none" cap="none" strike="noStrike">
                <a:solidFill>
                  <a:srgbClr val="FFFFFF"/>
                </a:solidFill>
                <a:latin typeface="Quattrocento Sans"/>
                <a:ea typeface="Quattrocento Sans"/>
                <a:cs typeface="Quattrocento Sans"/>
                <a:sym typeface="Quattrocento Sans"/>
              </a:rPr>
              <a:t>VIRGINIA PLAN</a:t>
            </a:r>
            <a:endParaRPr/>
          </a:p>
        </p:txBody>
      </p:sp>
      <p:sp>
        <p:nvSpPr>
          <p:cNvPr id="248" name="Google Shape;248;p33"/>
          <p:cNvSpPr/>
          <p:nvPr/>
        </p:nvSpPr>
        <p:spPr>
          <a:xfrm>
            <a:off x="1579948" y="5836899"/>
            <a:ext cx="7993389"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252F66"/>
              </a:solidFill>
              <a:latin typeface="Calibri"/>
              <a:ea typeface="Calibri"/>
              <a:cs typeface="Calibri"/>
              <a:sym typeface="Calibri"/>
            </a:endParaRPr>
          </a:p>
        </p:txBody>
      </p:sp>
      <p:pic>
        <p:nvPicPr>
          <p:cNvPr id="249" name="Google Shape;249;p33"/>
          <p:cNvPicPr preferRelativeResize="0"/>
          <p:nvPr/>
        </p:nvPicPr>
        <p:blipFill rotWithShape="1">
          <a:blip r:embed="rId3">
            <a:alphaModFix/>
          </a:blip>
          <a:srcRect b="0" l="0" r="0" t="0"/>
          <a:stretch/>
        </p:blipFill>
        <p:spPr>
          <a:xfrm>
            <a:off x="340917" y="1674534"/>
            <a:ext cx="3544845" cy="4334379"/>
          </a:xfrm>
          <a:prstGeom prst="rect">
            <a:avLst/>
          </a:prstGeom>
          <a:noFill/>
          <a:ln>
            <a:noFill/>
          </a:ln>
          <a:effectLst>
            <a:outerShdw blurRad="292100" rotWithShape="0" algn="tl" dir="2700000" dist="139700">
              <a:srgbClr val="333333">
                <a:alpha val="64705"/>
              </a:srgbClr>
            </a:outerShdw>
          </a:effectLst>
        </p:spPr>
      </p:pic>
      <p:sp>
        <p:nvSpPr>
          <p:cNvPr id="250" name="Google Shape;250;p33"/>
          <p:cNvSpPr/>
          <p:nvPr/>
        </p:nvSpPr>
        <p:spPr>
          <a:xfrm>
            <a:off x="4254500" y="1975519"/>
            <a:ext cx="4580709"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252F66"/>
                </a:solidFill>
                <a:latin typeface="Calibri"/>
                <a:ea typeface="Calibri"/>
                <a:cs typeface="Calibri"/>
                <a:sym typeface="Calibri"/>
              </a:rPr>
              <a:t>Congress should be able to “legislate in all cases to which the separate states are incompetent, or in which the harmony of the United States may be interrupted by the exercise of individual Legislation . . . .”</a:t>
            </a:r>
            <a:endParaRPr b="0" i="0" sz="2800" u="none" cap="none" strike="noStrike">
              <a:solidFill>
                <a:srgbClr val="252F66"/>
              </a:solidFill>
              <a:latin typeface="Calibri"/>
              <a:ea typeface="Calibri"/>
              <a:cs typeface="Calibri"/>
              <a:sym typeface="Calibri"/>
            </a:endParaRPr>
          </a:p>
        </p:txBody>
      </p:sp>
      <p:sp>
        <p:nvSpPr>
          <p:cNvPr id="251" name="Google Shape;251;p33"/>
          <p:cNvSpPr txBox="1"/>
          <p:nvPr/>
        </p:nvSpPr>
        <p:spPr>
          <a:xfrm>
            <a:off x="145926" y="5285779"/>
            <a:ext cx="2194785" cy="3918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Quattrocento Sans"/>
              <a:buNone/>
            </a:pPr>
            <a:r>
              <a:rPr b="1" i="0" lang="en-US" sz="1600" u="none" cap="none" strike="noStrike">
                <a:solidFill>
                  <a:srgbClr val="FFFFFF"/>
                </a:solidFill>
                <a:latin typeface="Quattrocento Sans"/>
                <a:ea typeface="Quattrocento Sans"/>
                <a:cs typeface="Quattrocento Sans"/>
                <a:sym typeface="Quattrocento Sans"/>
              </a:rPr>
              <a:t>JAMES MADISON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56" name="Shape 256"/>
        <p:cNvGrpSpPr/>
        <p:nvPr/>
      </p:nvGrpSpPr>
      <p:grpSpPr>
        <a:xfrm>
          <a:off x="0" y="0"/>
          <a:ext cx="0" cy="0"/>
          <a:chOff x="0" y="0"/>
          <a:chExt cx="0" cy="0"/>
        </a:xfrm>
      </p:grpSpPr>
      <p:pic>
        <p:nvPicPr>
          <p:cNvPr id="257" name="Google Shape;257;p34"/>
          <p:cNvPicPr preferRelativeResize="0"/>
          <p:nvPr/>
        </p:nvPicPr>
        <p:blipFill rotWithShape="1">
          <a:blip r:embed="rId3">
            <a:alphaModFix/>
          </a:blip>
          <a:srcRect b="0" l="0" r="0" t="0"/>
          <a:stretch/>
        </p:blipFill>
        <p:spPr>
          <a:xfrm>
            <a:off x="6649695" y="1465204"/>
            <a:ext cx="1940575" cy="2312519"/>
          </a:xfrm>
          <a:prstGeom prst="rect">
            <a:avLst/>
          </a:prstGeom>
          <a:noFill/>
          <a:ln>
            <a:noFill/>
          </a:ln>
          <a:effectLst>
            <a:outerShdw blurRad="292100" rotWithShape="0" algn="tl" dir="2700000" dist="139700">
              <a:srgbClr val="333333">
                <a:alpha val="64705"/>
              </a:srgbClr>
            </a:outerShdw>
          </a:effectLst>
        </p:spPr>
      </p:pic>
      <p:pic>
        <p:nvPicPr>
          <p:cNvPr id="258" name="Google Shape;258;p34"/>
          <p:cNvPicPr preferRelativeResize="0"/>
          <p:nvPr/>
        </p:nvPicPr>
        <p:blipFill rotWithShape="1">
          <a:blip r:embed="rId4">
            <a:alphaModFix/>
          </a:blip>
          <a:srcRect b="0" l="0" r="0" t="0"/>
          <a:stretch/>
        </p:blipFill>
        <p:spPr>
          <a:xfrm>
            <a:off x="2236945" y="4162922"/>
            <a:ext cx="1875709" cy="2312519"/>
          </a:xfrm>
          <a:prstGeom prst="rect">
            <a:avLst/>
          </a:prstGeom>
          <a:noFill/>
          <a:ln>
            <a:noFill/>
          </a:ln>
          <a:effectLst>
            <a:outerShdw blurRad="292100" rotWithShape="0" algn="tl" dir="2700000" dist="139700">
              <a:srgbClr val="333333">
                <a:alpha val="64705"/>
              </a:srgbClr>
            </a:outerShdw>
          </a:effectLst>
        </p:spPr>
      </p:pic>
      <p:sp>
        <p:nvSpPr>
          <p:cNvPr id="259" name="Google Shape;259;p34"/>
          <p:cNvSpPr/>
          <p:nvPr/>
        </p:nvSpPr>
        <p:spPr>
          <a:xfrm>
            <a:off x="546510" y="5830952"/>
            <a:ext cx="2512997" cy="46382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cap="none">
                <a:solidFill>
                  <a:schemeClr val="lt1"/>
                </a:solidFill>
                <a:latin typeface="Calibri"/>
                <a:ea typeface="Calibri"/>
                <a:cs typeface="Calibri"/>
                <a:sym typeface="Calibri"/>
              </a:rPr>
              <a:t>EDMUND RANDOLPH </a:t>
            </a:r>
            <a:endParaRPr/>
          </a:p>
        </p:txBody>
      </p:sp>
      <p:sp>
        <p:nvSpPr>
          <p:cNvPr id="260" name="Google Shape;260;p34"/>
          <p:cNvSpPr/>
          <p:nvPr/>
        </p:nvSpPr>
        <p:spPr>
          <a:xfrm>
            <a:off x="6876416" y="3233086"/>
            <a:ext cx="2512997" cy="38058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cap="none">
                <a:solidFill>
                  <a:schemeClr val="lt1"/>
                </a:solidFill>
                <a:latin typeface="Calibri"/>
                <a:ea typeface="Calibri"/>
                <a:cs typeface="Calibri"/>
                <a:sym typeface="Calibri"/>
              </a:rPr>
              <a:t>JAMES</a:t>
            </a:r>
            <a:r>
              <a:rPr b="1" lang="en-US" sz="2000" cap="none">
                <a:solidFill>
                  <a:schemeClr val="lt1"/>
                </a:solidFill>
                <a:latin typeface="Calibri"/>
                <a:ea typeface="Calibri"/>
                <a:cs typeface="Calibri"/>
                <a:sym typeface="Calibri"/>
              </a:rPr>
              <a:t> </a:t>
            </a:r>
            <a:r>
              <a:rPr b="1" lang="en-US" sz="1800" cap="none">
                <a:solidFill>
                  <a:schemeClr val="lt1"/>
                </a:solidFill>
                <a:latin typeface="Calibri"/>
                <a:ea typeface="Calibri"/>
                <a:cs typeface="Calibri"/>
                <a:sym typeface="Calibri"/>
              </a:rPr>
              <a:t>WILSON</a:t>
            </a:r>
            <a:r>
              <a:rPr b="1" lang="en-US" sz="2000" cap="none">
                <a:solidFill>
                  <a:schemeClr val="lt1"/>
                </a:solidFill>
                <a:latin typeface="Calibri"/>
                <a:ea typeface="Calibri"/>
                <a:cs typeface="Calibri"/>
                <a:sym typeface="Calibri"/>
              </a:rPr>
              <a:t> </a:t>
            </a:r>
            <a:endParaRPr/>
          </a:p>
        </p:txBody>
      </p:sp>
      <p:sp>
        <p:nvSpPr>
          <p:cNvPr id="261" name="Google Shape;261;p34"/>
          <p:cNvSpPr/>
          <p:nvPr/>
        </p:nvSpPr>
        <p:spPr>
          <a:xfrm>
            <a:off x="3421357" y="3901312"/>
            <a:ext cx="5275192" cy="523220"/>
          </a:xfrm>
          <a:prstGeom prst="rect">
            <a:avLst/>
          </a:prstGeom>
          <a:noFill/>
          <a:ln>
            <a:noFill/>
          </a:ln>
        </p:spPr>
        <p:txBody>
          <a:bodyPr anchorCtr="0" anchor="t" bIns="45700" lIns="91425" spcFirstLastPara="1" rIns="91425" wrap="square" tIns="45700">
            <a:noAutofit/>
          </a:bodyPr>
          <a:lstStyle/>
          <a:p>
            <a:pPr indent="0" lvl="2" marL="0" marR="0" rtl="0" algn="l">
              <a:spcBef>
                <a:spcPts val="0"/>
              </a:spcBef>
              <a:spcAft>
                <a:spcPts val="0"/>
              </a:spcAft>
              <a:buNone/>
            </a:pPr>
            <a:r>
              <a:t/>
            </a:r>
            <a:endParaRPr b="0" i="0" sz="2800" u="none" cap="none" strike="noStrike">
              <a:solidFill>
                <a:srgbClr val="252F66"/>
              </a:solidFill>
              <a:latin typeface="Calibri"/>
              <a:ea typeface="Calibri"/>
              <a:cs typeface="Calibri"/>
              <a:sym typeface="Calibri"/>
            </a:endParaRPr>
          </a:p>
        </p:txBody>
      </p:sp>
      <p:pic>
        <p:nvPicPr>
          <p:cNvPr id="262" name="Google Shape;262;p34"/>
          <p:cNvPicPr preferRelativeResize="0"/>
          <p:nvPr/>
        </p:nvPicPr>
        <p:blipFill rotWithShape="1">
          <a:blip r:embed="rId5">
            <a:alphaModFix/>
          </a:blip>
          <a:srcRect b="0" l="0" r="0" t="0"/>
          <a:stretch/>
        </p:blipFill>
        <p:spPr>
          <a:xfrm>
            <a:off x="386929" y="1462561"/>
            <a:ext cx="1850016" cy="2312519"/>
          </a:xfrm>
          <a:prstGeom prst="rect">
            <a:avLst/>
          </a:prstGeom>
          <a:noFill/>
          <a:ln>
            <a:noFill/>
          </a:ln>
          <a:effectLst>
            <a:outerShdw blurRad="292100" rotWithShape="0" algn="tl" dir="2700000" dist="139700">
              <a:srgbClr val="333333">
                <a:alpha val="64705"/>
              </a:srgbClr>
            </a:outerShdw>
          </a:effectLst>
        </p:spPr>
      </p:pic>
      <p:sp>
        <p:nvSpPr>
          <p:cNvPr id="263" name="Google Shape;263;p34"/>
          <p:cNvSpPr txBox="1"/>
          <p:nvPr/>
        </p:nvSpPr>
        <p:spPr>
          <a:xfrm>
            <a:off x="746776" y="3234696"/>
            <a:ext cx="2194785" cy="3918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Calibri"/>
              <a:buNone/>
            </a:pPr>
            <a:r>
              <a:rPr b="1" lang="en-US" sz="1800" cap="none">
                <a:solidFill>
                  <a:schemeClr val="lt1"/>
                </a:solidFill>
                <a:latin typeface="Calibri"/>
                <a:ea typeface="Calibri"/>
                <a:cs typeface="Calibri"/>
                <a:sym typeface="Calibri"/>
              </a:rPr>
              <a:t>OLIVER ELLSWORTH</a:t>
            </a:r>
            <a:endParaRPr/>
          </a:p>
        </p:txBody>
      </p:sp>
      <p:pic>
        <p:nvPicPr>
          <p:cNvPr id="264" name="Google Shape;264;p34"/>
          <p:cNvPicPr preferRelativeResize="0"/>
          <p:nvPr/>
        </p:nvPicPr>
        <p:blipFill rotWithShape="1">
          <a:blip r:embed="rId6">
            <a:alphaModFix/>
          </a:blip>
          <a:srcRect b="0" l="0" r="0" t="0"/>
          <a:stretch/>
        </p:blipFill>
        <p:spPr>
          <a:xfrm>
            <a:off x="5616282" y="4162922"/>
            <a:ext cx="1965487" cy="2312519"/>
          </a:xfrm>
          <a:prstGeom prst="rect">
            <a:avLst/>
          </a:prstGeom>
          <a:noFill/>
          <a:ln>
            <a:noFill/>
          </a:ln>
          <a:effectLst>
            <a:outerShdw blurRad="292100" rotWithShape="0" algn="tl" dir="2700000" dist="139700">
              <a:srgbClr val="333333">
                <a:alpha val="64705"/>
              </a:srgbClr>
            </a:outerShdw>
          </a:effectLst>
        </p:spPr>
      </p:pic>
      <p:sp>
        <p:nvSpPr>
          <p:cNvPr id="265" name="Google Shape;265;p34"/>
          <p:cNvSpPr/>
          <p:nvPr/>
        </p:nvSpPr>
        <p:spPr>
          <a:xfrm>
            <a:off x="4590713" y="5830952"/>
            <a:ext cx="2512997" cy="46382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cap="none">
                <a:solidFill>
                  <a:schemeClr val="lt1"/>
                </a:solidFill>
                <a:latin typeface="Calibri"/>
                <a:ea typeface="Calibri"/>
                <a:cs typeface="Calibri"/>
                <a:sym typeface="Calibri"/>
              </a:rPr>
              <a:t>NATHANIEL</a:t>
            </a:r>
            <a:r>
              <a:rPr b="1" lang="en-US" sz="2000" cap="none">
                <a:solidFill>
                  <a:schemeClr val="lt1"/>
                </a:solidFill>
                <a:latin typeface="Calibri"/>
                <a:ea typeface="Calibri"/>
                <a:cs typeface="Calibri"/>
                <a:sym typeface="Calibri"/>
              </a:rPr>
              <a:t> GORHAM</a:t>
            </a:r>
            <a:endParaRPr/>
          </a:p>
        </p:txBody>
      </p:sp>
      <p:pic>
        <p:nvPicPr>
          <p:cNvPr id="266" name="Google Shape;266;p34"/>
          <p:cNvPicPr preferRelativeResize="0"/>
          <p:nvPr/>
        </p:nvPicPr>
        <p:blipFill rotWithShape="1">
          <a:blip r:embed="rId7">
            <a:alphaModFix/>
          </a:blip>
          <a:srcRect b="0" l="0" r="0" t="0"/>
          <a:stretch/>
        </p:blipFill>
        <p:spPr>
          <a:xfrm>
            <a:off x="3576201" y="1472378"/>
            <a:ext cx="1898336" cy="2312519"/>
          </a:xfrm>
          <a:prstGeom prst="rect">
            <a:avLst/>
          </a:prstGeom>
          <a:noFill/>
          <a:ln>
            <a:noFill/>
          </a:ln>
          <a:effectLst>
            <a:outerShdw blurRad="292100" rotWithShape="0" algn="tl" dir="2700000" dist="139700">
              <a:srgbClr val="333333">
                <a:alpha val="64705"/>
              </a:srgbClr>
            </a:outerShdw>
          </a:effectLst>
        </p:spPr>
      </p:pic>
      <p:sp>
        <p:nvSpPr>
          <p:cNvPr id="267" name="Google Shape;267;p34"/>
          <p:cNvSpPr txBox="1"/>
          <p:nvPr/>
        </p:nvSpPr>
        <p:spPr>
          <a:xfrm>
            <a:off x="2025490" y="375841"/>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Quattrocento Sans"/>
              <a:buNone/>
            </a:pPr>
            <a:r>
              <a:rPr b="1" lang="en-US" sz="3200" cap="none">
                <a:solidFill>
                  <a:srgbClr val="FFFFFF"/>
                </a:solidFill>
                <a:latin typeface="Quattrocento Sans"/>
                <a:ea typeface="Quattrocento Sans"/>
                <a:cs typeface="Quattrocento Sans"/>
                <a:sym typeface="Quattrocento Sans"/>
              </a:rPr>
              <a:t>COMMITTEE OF DETAIL</a:t>
            </a:r>
            <a:endParaRPr b="1" i="0" sz="3200" u="none" cap="none" strike="noStrike">
              <a:solidFill>
                <a:srgbClr val="FFFFFF"/>
              </a:solidFill>
              <a:latin typeface="Quattrocento Sans"/>
              <a:ea typeface="Quattrocento Sans"/>
              <a:cs typeface="Quattrocento Sans"/>
              <a:sym typeface="Quattrocento Sans"/>
            </a:endParaRPr>
          </a:p>
        </p:txBody>
      </p:sp>
      <p:sp>
        <p:nvSpPr>
          <p:cNvPr id="268" name="Google Shape;268;p34"/>
          <p:cNvSpPr/>
          <p:nvPr/>
        </p:nvSpPr>
        <p:spPr>
          <a:xfrm>
            <a:off x="3898523" y="3233086"/>
            <a:ext cx="2512997" cy="38058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cap="none">
                <a:solidFill>
                  <a:schemeClr val="lt1"/>
                </a:solidFill>
                <a:latin typeface="Calibri"/>
                <a:ea typeface="Calibri"/>
                <a:cs typeface="Calibri"/>
                <a:sym typeface="Calibri"/>
              </a:rPr>
              <a:t>JOHN RUTLEDGE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73" name="Shape 273"/>
        <p:cNvGrpSpPr/>
        <p:nvPr/>
      </p:nvGrpSpPr>
      <p:grpSpPr>
        <a:xfrm>
          <a:off x="0" y="0"/>
          <a:ext cx="0" cy="0"/>
          <a:chOff x="0" y="0"/>
          <a:chExt cx="0" cy="0"/>
        </a:xfrm>
      </p:grpSpPr>
      <p:sp>
        <p:nvSpPr>
          <p:cNvPr id="274" name="Google Shape;274;p35"/>
          <p:cNvSpPr txBox="1"/>
          <p:nvPr/>
        </p:nvSpPr>
        <p:spPr>
          <a:xfrm>
            <a:off x="408122" y="759381"/>
            <a:ext cx="5130445"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Quattrocento Sans"/>
              <a:buNone/>
            </a:pPr>
            <a:r>
              <a:rPr b="1" lang="en-US" sz="3200" cap="none">
                <a:solidFill>
                  <a:srgbClr val="FFFFFF"/>
                </a:solidFill>
                <a:latin typeface="Quattrocento Sans"/>
                <a:ea typeface="Quattrocento Sans"/>
                <a:cs typeface="Quattrocento Sans"/>
                <a:sym typeface="Quattrocento Sans"/>
              </a:rPr>
              <a:t>COMMITTEE OF DETAIL</a:t>
            </a:r>
            <a:endParaRPr b="1" i="0" sz="3200" u="none" cap="none" strike="noStrike">
              <a:solidFill>
                <a:srgbClr val="FFFFFF"/>
              </a:solidFill>
              <a:latin typeface="Quattrocento Sans"/>
              <a:ea typeface="Quattrocento Sans"/>
              <a:cs typeface="Quattrocento Sans"/>
              <a:sym typeface="Quattrocento Sans"/>
            </a:endParaRPr>
          </a:p>
        </p:txBody>
      </p:sp>
      <p:sp>
        <p:nvSpPr>
          <p:cNvPr id="275" name="Google Shape;275;p35"/>
          <p:cNvSpPr/>
          <p:nvPr/>
        </p:nvSpPr>
        <p:spPr>
          <a:xfrm>
            <a:off x="408122" y="1769331"/>
            <a:ext cx="8766537"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Committee of Detail put together the first full draft of the Constitution—taking Resolutions that the delegates had already passed in the first two months of the Convention and trying to turn them into something that looked like a real Constitution.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Committee began to write out specific powers—like the power to tax and spend and to regulate interstate commerce.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As part of this process, the Committee also added the Necessary and Proper Clause.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80" name="Shape 280"/>
        <p:cNvGrpSpPr/>
        <p:nvPr/>
      </p:nvGrpSpPr>
      <p:grpSpPr>
        <a:xfrm>
          <a:off x="0" y="0"/>
          <a:ext cx="0" cy="0"/>
          <a:chOff x="0" y="0"/>
          <a:chExt cx="0" cy="0"/>
        </a:xfrm>
      </p:grpSpPr>
      <p:sp>
        <p:nvSpPr>
          <p:cNvPr id="281" name="Google Shape;281;p36"/>
          <p:cNvSpPr txBox="1"/>
          <p:nvPr/>
        </p:nvSpPr>
        <p:spPr>
          <a:xfrm>
            <a:off x="408122" y="759381"/>
            <a:ext cx="7979740"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Quattrocento Sans"/>
              <a:buNone/>
            </a:pPr>
            <a:r>
              <a:rPr b="1" lang="en-US" sz="3200" cap="none">
                <a:solidFill>
                  <a:srgbClr val="FFFFFF"/>
                </a:solidFill>
                <a:latin typeface="Quattrocento Sans"/>
                <a:ea typeface="Quattrocento Sans"/>
                <a:cs typeface="Quattrocento Sans"/>
                <a:sym typeface="Quattrocento Sans"/>
              </a:rPr>
              <a:t>NECESSARY AND PROPER CLAUSE </a:t>
            </a:r>
            <a:endParaRPr b="1" i="0" sz="3200" u="none" cap="none" strike="noStrike">
              <a:solidFill>
                <a:srgbClr val="FFFFFF"/>
              </a:solidFill>
              <a:latin typeface="Quattrocento Sans"/>
              <a:ea typeface="Quattrocento Sans"/>
              <a:cs typeface="Quattrocento Sans"/>
              <a:sym typeface="Quattrocento Sans"/>
            </a:endParaRPr>
          </a:p>
        </p:txBody>
      </p:sp>
      <p:sp>
        <p:nvSpPr>
          <p:cNvPr id="282" name="Google Shape;282;p36"/>
          <p:cNvSpPr/>
          <p:nvPr/>
        </p:nvSpPr>
        <p:spPr>
          <a:xfrm>
            <a:off x="408122" y="1769331"/>
            <a:ext cx="8766537"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Before the Constitutional Convention, Congress was limited to the specific powers listed in the Articles of Confederation.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Under the new Constitution, the Framers gave Congress the flexibility to pass laws “necessary and proper” to carry out its enumerated powers—in other words, those powers that were specifically listed in the Constitution. This would become a key source of Congress’s authority over time—and of ongoing constitutional debates from the Convention and the ratification debates all the way up until today.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86" name="Shape 286"/>
        <p:cNvGrpSpPr/>
        <p:nvPr/>
      </p:nvGrpSpPr>
      <p:grpSpPr>
        <a:xfrm>
          <a:off x="0" y="0"/>
          <a:ext cx="0" cy="0"/>
          <a:chOff x="0" y="0"/>
          <a:chExt cx="0" cy="0"/>
        </a:xfrm>
      </p:grpSpPr>
      <p:sp>
        <p:nvSpPr>
          <p:cNvPr id="287" name="Google Shape;287;p37"/>
          <p:cNvSpPr/>
          <p:nvPr/>
        </p:nvSpPr>
        <p:spPr>
          <a:xfrm>
            <a:off x="408121" y="1345140"/>
            <a:ext cx="8733994"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F3864"/>
              </a:buClr>
              <a:buSzPts val="2400"/>
              <a:buFont typeface="Calibri"/>
              <a:buNone/>
            </a:pPr>
            <a:r>
              <a:rPr b="1" i="0" lang="en-US" sz="2400" u="none" cap="none" strike="noStrike">
                <a:solidFill>
                  <a:srgbClr val="1F3864"/>
                </a:solidFill>
                <a:latin typeface="Calibri"/>
                <a:ea typeface="Calibri"/>
                <a:cs typeface="Calibri"/>
                <a:sym typeface="Calibri"/>
              </a:rPr>
              <a:t>Article I, Section 8:</a:t>
            </a:r>
            <a:endParaRPr/>
          </a:p>
          <a:p>
            <a:pPr indent="0" lvl="0" marL="0" marR="0" rtl="0" algn="l">
              <a:spcBef>
                <a:spcPts val="0"/>
              </a:spcBef>
              <a:spcAft>
                <a:spcPts val="0"/>
              </a:spcAft>
              <a:buNone/>
            </a:pPr>
            <a:r>
              <a:rPr lang="en-US" sz="2400">
                <a:solidFill>
                  <a:srgbClr val="1F3864"/>
                </a:solidFill>
                <a:latin typeface="Calibri"/>
                <a:ea typeface="Calibri"/>
                <a:cs typeface="Calibri"/>
                <a:sym typeface="Calibri"/>
              </a:rPr>
              <a:t>Over time, the most important congressional powers have proven to be its powers to:</a:t>
            </a:r>
            <a:endParaRPr/>
          </a:p>
          <a:p>
            <a:pPr indent="0" lvl="0" marL="0" marR="0" rtl="0" algn="l">
              <a:spcBef>
                <a:spcPts val="0"/>
              </a:spcBef>
              <a:spcAft>
                <a:spcPts val="0"/>
              </a:spcAft>
              <a:buNone/>
            </a:pPr>
            <a:r>
              <a:t/>
            </a:r>
            <a:endParaRPr sz="1100">
              <a:solidFill>
                <a:srgbClr val="1F3864"/>
              </a:solidFill>
              <a:latin typeface="Calibri"/>
              <a:ea typeface="Calibri"/>
              <a:cs typeface="Calibri"/>
              <a:sym typeface="Calibri"/>
            </a:endParaRPr>
          </a:p>
          <a:p>
            <a:pPr indent="-457200" lvl="0" marL="4572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“collect Taxes, Duties, Imposts and Excises, to pay the Debates and provide for the common Defence and general Welfare of the United States”</a:t>
            </a:r>
            <a:endParaRPr/>
          </a:p>
          <a:p>
            <a:pPr indent="-457200" lvl="0" marL="4572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“regulate Commerce with foreign Nations, and among the several States”</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“declare War”</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“make all Laws which shall be </a:t>
            </a:r>
            <a:r>
              <a:rPr b="1" lang="en-US" sz="2400">
                <a:solidFill>
                  <a:srgbClr val="1F3864"/>
                </a:solidFill>
                <a:latin typeface="Calibri"/>
                <a:ea typeface="Calibri"/>
                <a:cs typeface="Calibri"/>
                <a:sym typeface="Calibri"/>
              </a:rPr>
              <a:t>necessary and proper </a:t>
            </a:r>
            <a:r>
              <a:rPr lang="en-US" sz="2400">
                <a:solidFill>
                  <a:srgbClr val="1F3864"/>
                </a:solidFill>
                <a:latin typeface="Calibri"/>
                <a:ea typeface="Calibri"/>
                <a:cs typeface="Calibri"/>
                <a:sym typeface="Calibri"/>
              </a:rPr>
              <a:t>for carrying into Execution the foregoing Powers, and all other Powers vested by this Constitution in the Government of the United States, or in any Department or Officer thereof.”</a:t>
            </a:r>
            <a:endParaRPr/>
          </a:p>
        </p:txBody>
      </p:sp>
      <p:sp>
        <p:nvSpPr>
          <p:cNvPr id="288" name="Google Shape;288;p37"/>
          <p:cNvSpPr txBox="1"/>
          <p:nvPr/>
        </p:nvSpPr>
        <p:spPr>
          <a:xfrm>
            <a:off x="918076" y="399237"/>
            <a:ext cx="7979740"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Quattrocento Sans"/>
              <a:buNone/>
            </a:pPr>
            <a:r>
              <a:rPr b="1" lang="en-US" sz="3200" cap="none">
                <a:solidFill>
                  <a:srgbClr val="FFFFFF"/>
                </a:solidFill>
                <a:latin typeface="Quattrocento Sans"/>
                <a:ea typeface="Quattrocento Sans"/>
                <a:cs typeface="Quattrocento Sans"/>
                <a:sym typeface="Quattrocento Sans"/>
              </a:rPr>
              <a:t>POWERS OF CONGRESS</a:t>
            </a:r>
            <a:endParaRPr b="1" i="0" sz="32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92" name="Shape 292"/>
        <p:cNvGrpSpPr/>
        <p:nvPr/>
      </p:nvGrpSpPr>
      <p:grpSpPr>
        <a:xfrm>
          <a:off x="0" y="0"/>
          <a:ext cx="0" cy="0"/>
          <a:chOff x="0" y="0"/>
          <a:chExt cx="0" cy="0"/>
        </a:xfrm>
      </p:grpSpPr>
      <p:sp>
        <p:nvSpPr>
          <p:cNvPr id="293" name="Google Shape;293;p38"/>
          <p:cNvSpPr/>
          <p:nvPr/>
        </p:nvSpPr>
        <p:spPr>
          <a:xfrm>
            <a:off x="408120" y="1345140"/>
            <a:ext cx="8921829" cy="41549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F3864"/>
              </a:buClr>
              <a:buSzPts val="2400"/>
              <a:buFont typeface="Calibri"/>
              <a:buNone/>
            </a:pPr>
            <a:r>
              <a:rPr b="1" i="0" lang="en-US" sz="2400" u="none" cap="none" strike="noStrike">
                <a:solidFill>
                  <a:srgbClr val="1F3864"/>
                </a:solidFill>
                <a:latin typeface="Calibri"/>
                <a:ea typeface="Calibri"/>
                <a:cs typeface="Calibri"/>
                <a:sym typeface="Calibri"/>
              </a:rPr>
              <a:t>Article I, Section 10:</a:t>
            </a:r>
            <a:endParaRPr/>
          </a:p>
          <a:p>
            <a:pPr indent="0" lvl="0" marL="0" marR="0" rtl="0" algn="l">
              <a:spcBef>
                <a:spcPts val="0"/>
              </a:spcBef>
              <a:spcAft>
                <a:spcPts val="0"/>
              </a:spcAft>
              <a:buNone/>
            </a:pPr>
            <a:r>
              <a:rPr lang="en-US" sz="2400">
                <a:solidFill>
                  <a:srgbClr val="1F3864"/>
                </a:solidFill>
                <a:latin typeface="Calibri"/>
                <a:ea typeface="Calibri"/>
                <a:cs typeface="Calibri"/>
                <a:sym typeface="Calibri"/>
              </a:rPr>
              <a:t>Bans on </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Entering into treaties with foreign nations </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Coining their own money</a:t>
            </a:r>
            <a:endParaRPr/>
          </a:p>
          <a:p>
            <a:pPr indent="-342900" lvl="0" marL="342900" marR="0" rtl="0" algn="l">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Impairing contracts</a:t>
            </a:r>
            <a:endParaRPr/>
          </a:p>
          <a:p>
            <a:pPr indent="-190500" lvl="0" marL="342900" marR="0" rtl="0" algn="l">
              <a:spcBef>
                <a:spcPts val="0"/>
              </a:spcBef>
              <a:spcAft>
                <a:spcPts val="0"/>
              </a:spcAft>
              <a:buClr>
                <a:schemeClr val="dk1"/>
              </a:buClr>
              <a:buSzPts val="2400"/>
              <a:buFont typeface="Arial"/>
              <a:buNone/>
            </a:pPr>
            <a:r>
              <a:t/>
            </a:r>
            <a:endParaRPr sz="2400">
              <a:solidFill>
                <a:srgbClr val="1F3864"/>
              </a:solidFill>
              <a:latin typeface="Calibri"/>
              <a:ea typeface="Calibri"/>
              <a:cs typeface="Calibri"/>
              <a:sym typeface="Calibri"/>
            </a:endParaRPr>
          </a:p>
          <a:p>
            <a:pPr indent="0" lvl="0" marL="0" marR="0" rtl="0" algn="l">
              <a:spcBef>
                <a:spcPts val="0"/>
              </a:spcBef>
              <a:spcAft>
                <a:spcPts val="0"/>
              </a:spcAft>
              <a:buNone/>
            </a:pPr>
            <a:r>
              <a:rPr b="1" lang="en-US" sz="2400">
                <a:solidFill>
                  <a:srgbClr val="1F3864"/>
                </a:solidFill>
                <a:latin typeface="Calibri"/>
                <a:ea typeface="Calibri"/>
                <a:cs typeface="Calibri"/>
                <a:sym typeface="Calibri"/>
              </a:rPr>
              <a:t>Article VI: Supremacy Clause: </a:t>
            </a:r>
            <a:endParaRPr/>
          </a:p>
          <a:p>
            <a:pPr indent="0" lvl="0" marL="0" marR="0" rtl="0" algn="l">
              <a:spcBef>
                <a:spcPts val="0"/>
              </a:spcBef>
              <a:spcAft>
                <a:spcPts val="0"/>
              </a:spcAft>
              <a:buNone/>
            </a:pPr>
            <a:r>
              <a:rPr lang="en-US" sz="2400">
                <a:solidFill>
                  <a:srgbClr val="1F3864"/>
                </a:solidFill>
                <a:latin typeface="Calibri"/>
                <a:ea typeface="Calibri"/>
                <a:cs typeface="Calibri"/>
                <a:sym typeface="Calibri"/>
              </a:rPr>
              <a:t>“This Constitution, and the Laws of the United States which shall be made in Pursuance thereof; and all Treaties made, or which shall be made, under the Authority of the United States, shall be the supreme Law of the Land . . . .”</a:t>
            </a:r>
            <a:endParaRPr/>
          </a:p>
        </p:txBody>
      </p:sp>
      <p:sp>
        <p:nvSpPr>
          <p:cNvPr id="294" name="Google Shape;294;p38"/>
          <p:cNvSpPr txBox="1"/>
          <p:nvPr/>
        </p:nvSpPr>
        <p:spPr>
          <a:xfrm>
            <a:off x="918076" y="399237"/>
            <a:ext cx="7979740"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Quattrocento Sans"/>
              <a:buNone/>
            </a:pPr>
            <a:r>
              <a:rPr b="1" lang="en-US" sz="3200" cap="none">
                <a:solidFill>
                  <a:srgbClr val="FFFFFF"/>
                </a:solidFill>
                <a:latin typeface="Quattrocento Sans"/>
                <a:ea typeface="Quattrocento Sans"/>
                <a:cs typeface="Quattrocento Sans"/>
                <a:sym typeface="Quattrocento Sans"/>
              </a:rPr>
              <a:t>LIMITS ON THE STATES</a:t>
            </a:r>
            <a:endParaRPr b="1" i="0" sz="32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99" name="Shape 299"/>
        <p:cNvGrpSpPr/>
        <p:nvPr/>
      </p:nvGrpSpPr>
      <p:grpSpPr>
        <a:xfrm>
          <a:off x="0" y="0"/>
          <a:ext cx="0" cy="0"/>
          <a:chOff x="0" y="0"/>
          <a:chExt cx="0" cy="0"/>
        </a:xfrm>
      </p:grpSpPr>
      <p:sp>
        <p:nvSpPr>
          <p:cNvPr id="300" name="Google Shape;300;p39"/>
          <p:cNvSpPr/>
          <p:nvPr/>
        </p:nvSpPr>
        <p:spPr>
          <a:xfrm>
            <a:off x="997079" y="1759043"/>
            <a:ext cx="8090492" cy="353943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52F66"/>
              </a:buClr>
              <a:buSzPts val="3200"/>
              <a:buFont typeface="Arial"/>
              <a:buChar char="•"/>
            </a:pPr>
            <a:r>
              <a:rPr b="1" lang="en-US" sz="3200">
                <a:solidFill>
                  <a:srgbClr val="252F66"/>
                </a:solidFill>
                <a:latin typeface="Calibri"/>
                <a:ea typeface="Calibri"/>
                <a:cs typeface="Calibri"/>
                <a:sym typeface="Calibri"/>
              </a:rPr>
              <a:t>The Founding up to the Civil War</a:t>
            </a:r>
            <a:endParaRPr/>
          </a:p>
          <a:p>
            <a:pPr indent="-457200" lvl="0" marL="457200" marR="0" rtl="0" algn="l">
              <a:spcBef>
                <a:spcPts val="0"/>
              </a:spcBef>
              <a:spcAft>
                <a:spcPts val="0"/>
              </a:spcAft>
              <a:buClr>
                <a:srgbClr val="252F66"/>
              </a:buClr>
              <a:buSzPts val="3200"/>
              <a:buFont typeface="Arial"/>
              <a:buChar char="•"/>
            </a:pPr>
            <a:r>
              <a:rPr b="1" lang="en-US" sz="3200">
                <a:solidFill>
                  <a:srgbClr val="252F66"/>
                </a:solidFill>
                <a:latin typeface="Calibri"/>
                <a:ea typeface="Calibri"/>
                <a:cs typeface="Calibri"/>
                <a:sym typeface="Calibri"/>
              </a:rPr>
              <a:t>The Civil War and Reconstruction</a:t>
            </a:r>
            <a:endParaRPr/>
          </a:p>
          <a:p>
            <a:pPr indent="-457200" lvl="0" marL="457200" marR="0" rtl="0" algn="l">
              <a:spcBef>
                <a:spcPts val="0"/>
              </a:spcBef>
              <a:spcAft>
                <a:spcPts val="0"/>
              </a:spcAft>
              <a:buClr>
                <a:srgbClr val="252F66"/>
              </a:buClr>
              <a:buSzPts val="3200"/>
              <a:buFont typeface="Arial"/>
              <a:buChar char="•"/>
            </a:pPr>
            <a:r>
              <a:rPr b="1" i="1" lang="en-US" sz="3200">
                <a:solidFill>
                  <a:srgbClr val="252F66"/>
                </a:solidFill>
                <a:latin typeface="Calibri"/>
                <a:ea typeface="Calibri"/>
                <a:cs typeface="Calibri"/>
                <a:sym typeface="Calibri"/>
              </a:rPr>
              <a:t>Lochner </a:t>
            </a:r>
            <a:r>
              <a:rPr b="1" lang="en-US" sz="3200">
                <a:solidFill>
                  <a:srgbClr val="252F66"/>
                </a:solidFill>
                <a:latin typeface="Calibri"/>
                <a:ea typeface="Calibri"/>
                <a:cs typeface="Calibri"/>
                <a:sym typeface="Calibri"/>
              </a:rPr>
              <a:t>era</a:t>
            </a:r>
            <a:endParaRPr/>
          </a:p>
          <a:p>
            <a:pPr indent="-457200" lvl="0" marL="457200" marR="0" rtl="0" algn="l">
              <a:spcBef>
                <a:spcPts val="0"/>
              </a:spcBef>
              <a:spcAft>
                <a:spcPts val="0"/>
              </a:spcAft>
              <a:buClr>
                <a:srgbClr val="252F66"/>
              </a:buClr>
              <a:buSzPts val="3200"/>
              <a:buFont typeface="Arial"/>
              <a:buChar char="•"/>
            </a:pPr>
            <a:r>
              <a:rPr b="1" lang="en-US" sz="3200">
                <a:solidFill>
                  <a:srgbClr val="252F66"/>
                </a:solidFill>
                <a:latin typeface="Calibri"/>
                <a:ea typeface="Calibri"/>
                <a:cs typeface="Calibri"/>
                <a:sym typeface="Calibri"/>
              </a:rPr>
              <a:t>New Deal era</a:t>
            </a:r>
            <a:endParaRPr/>
          </a:p>
          <a:p>
            <a:pPr indent="-457200" lvl="0" marL="457200" marR="0" rtl="0" algn="l">
              <a:spcBef>
                <a:spcPts val="0"/>
              </a:spcBef>
              <a:spcAft>
                <a:spcPts val="0"/>
              </a:spcAft>
              <a:buClr>
                <a:srgbClr val="252F66"/>
              </a:buClr>
              <a:buSzPts val="3200"/>
              <a:buFont typeface="Arial"/>
              <a:buChar char="•"/>
            </a:pPr>
            <a:r>
              <a:rPr b="1" lang="en-US" sz="3200">
                <a:solidFill>
                  <a:srgbClr val="252F66"/>
                </a:solidFill>
                <a:latin typeface="Calibri"/>
                <a:ea typeface="Calibri"/>
                <a:cs typeface="Calibri"/>
                <a:sym typeface="Calibri"/>
              </a:rPr>
              <a:t>The Powers of Congress Today</a:t>
            </a:r>
            <a:endParaRPr/>
          </a:p>
        </p:txBody>
      </p:sp>
      <p:sp>
        <p:nvSpPr>
          <p:cNvPr id="301" name="Google Shape;301;p39"/>
          <p:cNvSpPr txBox="1"/>
          <p:nvPr/>
        </p:nvSpPr>
        <p:spPr>
          <a:xfrm>
            <a:off x="612950" y="599040"/>
            <a:ext cx="8302450" cy="72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DEBATES OVER CONGRESS OVER TIME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05" name="Shape 305"/>
        <p:cNvGrpSpPr/>
        <p:nvPr/>
      </p:nvGrpSpPr>
      <p:grpSpPr>
        <a:xfrm>
          <a:off x="0" y="0"/>
          <a:ext cx="0" cy="0"/>
          <a:chOff x="0" y="0"/>
          <a:chExt cx="0" cy="0"/>
        </a:xfrm>
      </p:grpSpPr>
      <p:sp>
        <p:nvSpPr>
          <p:cNvPr id="306" name="Google Shape;306;p40"/>
          <p:cNvSpPr txBox="1"/>
          <p:nvPr/>
        </p:nvSpPr>
        <p:spPr>
          <a:xfrm>
            <a:off x="773957" y="336234"/>
            <a:ext cx="7543800"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FOUNDING UP TO THE CIVIL WAR</a:t>
            </a:r>
            <a:endParaRPr/>
          </a:p>
        </p:txBody>
      </p:sp>
      <p:pic>
        <p:nvPicPr>
          <p:cNvPr id="307" name="Google Shape;307;p40"/>
          <p:cNvPicPr preferRelativeResize="0"/>
          <p:nvPr/>
        </p:nvPicPr>
        <p:blipFill rotWithShape="1">
          <a:blip r:embed="rId3">
            <a:alphaModFix/>
          </a:blip>
          <a:srcRect b="0" l="0" r="0" t="0"/>
          <a:stretch/>
        </p:blipFill>
        <p:spPr>
          <a:xfrm>
            <a:off x="408121" y="1582134"/>
            <a:ext cx="3322787" cy="4120507"/>
          </a:xfrm>
          <a:prstGeom prst="rect">
            <a:avLst/>
          </a:prstGeom>
          <a:noFill/>
          <a:ln>
            <a:noFill/>
          </a:ln>
          <a:effectLst>
            <a:outerShdw blurRad="292100" rotWithShape="0" algn="tl" dir="2700000" dist="139700">
              <a:srgbClr val="333333">
                <a:alpha val="64705"/>
              </a:srgbClr>
            </a:outerShdw>
          </a:effectLst>
        </p:spPr>
      </p:pic>
      <p:sp>
        <p:nvSpPr>
          <p:cNvPr id="308" name="Google Shape;308;p40"/>
          <p:cNvSpPr txBox="1"/>
          <p:nvPr/>
        </p:nvSpPr>
        <p:spPr>
          <a:xfrm>
            <a:off x="299600" y="5308774"/>
            <a:ext cx="2557581" cy="7112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Quattrocento Sans"/>
              <a:buNone/>
            </a:pPr>
            <a:r>
              <a:rPr b="1" lang="en-US" sz="2000" cap="none">
                <a:solidFill>
                  <a:schemeClr val="lt1"/>
                </a:solidFill>
                <a:latin typeface="Quattrocento Sans"/>
                <a:ea typeface="Quattrocento Sans"/>
                <a:cs typeface="Quattrocento Sans"/>
                <a:sym typeface="Quattrocento Sans"/>
              </a:rPr>
              <a:t>CHIEF JUSTICE JOHN MARSHALL</a:t>
            </a:r>
            <a:endParaRPr/>
          </a:p>
        </p:txBody>
      </p:sp>
      <p:sp>
        <p:nvSpPr>
          <p:cNvPr id="309" name="Google Shape;309;p40"/>
          <p:cNvSpPr/>
          <p:nvPr/>
        </p:nvSpPr>
        <p:spPr>
          <a:xfrm>
            <a:off x="3886200" y="1195565"/>
            <a:ext cx="5254505"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During this period, we see the </a:t>
            </a:r>
            <a:r>
              <a:rPr b="1" lang="en-US" sz="2400">
                <a:solidFill>
                  <a:srgbClr val="252F66"/>
                </a:solidFill>
                <a:latin typeface="Calibri"/>
                <a:ea typeface="Calibri"/>
                <a:cs typeface="Calibri"/>
                <a:sym typeface="Calibri"/>
              </a:rPr>
              <a:t>Marshall Court </a:t>
            </a:r>
            <a:r>
              <a:rPr lang="en-US" sz="2400">
                <a:solidFill>
                  <a:srgbClr val="252F66"/>
                </a:solidFill>
                <a:latin typeface="Calibri"/>
                <a:ea typeface="Calibri"/>
                <a:cs typeface="Calibri"/>
                <a:sym typeface="Calibri"/>
              </a:rPr>
              <a:t>providing a fairly broad reading of Congress’s powers under the new Constitution.</a:t>
            </a:r>
            <a:br>
              <a:rPr lang="en-US" sz="2400">
                <a:solidFill>
                  <a:srgbClr val="252F66"/>
                </a:solidFill>
                <a:latin typeface="Calibri"/>
                <a:ea typeface="Calibri"/>
                <a:cs typeface="Calibri"/>
                <a:sym typeface="Calibri"/>
              </a:rPr>
            </a:br>
            <a:endParaRPr b="1" i="1" sz="2400">
              <a:solidFill>
                <a:srgbClr val="252F66"/>
              </a:solidFill>
              <a:latin typeface="Calibri"/>
              <a:ea typeface="Calibri"/>
              <a:cs typeface="Calibri"/>
              <a:sym typeface="Calibri"/>
            </a:endParaRPr>
          </a:p>
          <a:p>
            <a:pPr indent="-457200" lvl="0" marL="457200" marR="0" rtl="0" algn="l">
              <a:spcBef>
                <a:spcPts val="0"/>
              </a:spcBef>
              <a:spcAft>
                <a:spcPts val="0"/>
              </a:spcAft>
              <a:buClr>
                <a:srgbClr val="252F66"/>
              </a:buClr>
              <a:buSzPts val="2400"/>
              <a:buFont typeface="Arial"/>
              <a:buChar char="•"/>
            </a:pPr>
            <a:r>
              <a:rPr b="1" i="1" lang="en-US" sz="2400">
                <a:solidFill>
                  <a:srgbClr val="252F66"/>
                </a:solidFill>
                <a:latin typeface="Calibri"/>
                <a:ea typeface="Calibri"/>
                <a:cs typeface="Calibri"/>
                <a:sym typeface="Calibri"/>
              </a:rPr>
              <a:t>McCulloch v. Maryland</a:t>
            </a:r>
            <a:br>
              <a:rPr b="1" i="1"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Upheld the constitutionality of the Second Bank </a:t>
            </a:r>
            <a:endParaRPr/>
          </a:p>
          <a:p>
            <a:pPr indent="-457200" lvl="0" marL="457200" marR="0" rtl="0" algn="l">
              <a:spcBef>
                <a:spcPts val="0"/>
              </a:spcBef>
              <a:spcAft>
                <a:spcPts val="0"/>
              </a:spcAft>
              <a:buClr>
                <a:srgbClr val="252F66"/>
              </a:buClr>
              <a:buSzPts val="2400"/>
              <a:buFont typeface="Arial"/>
              <a:buChar char="•"/>
            </a:pPr>
            <a:r>
              <a:rPr b="1" i="1" lang="en-US" sz="2400">
                <a:solidFill>
                  <a:srgbClr val="252F66"/>
                </a:solidFill>
                <a:latin typeface="Calibri"/>
                <a:ea typeface="Calibri"/>
                <a:cs typeface="Calibri"/>
                <a:sym typeface="Calibri"/>
              </a:rPr>
              <a:t>Gibbons v. Ogden</a:t>
            </a:r>
            <a:br>
              <a:rPr b="1" i="1"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Addressed the scope of the national government’s power over giving the Commerce Clause a relatively</a:t>
            </a:r>
            <a:r>
              <a:rPr b="1" i="1" lang="en-US" sz="2400">
                <a:solidFill>
                  <a:srgbClr val="252F66"/>
                </a:solidFill>
                <a:latin typeface="Calibri"/>
                <a:ea typeface="Calibri"/>
                <a:cs typeface="Calibri"/>
                <a:sym typeface="Calibri"/>
              </a:rPr>
              <a:t> </a:t>
            </a:r>
            <a:r>
              <a:rPr lang="en-US" sz="2400">
                <a:solidFill>
                  <a:srgbClr val="252F66"/>
                </a:solidFill>
                <a:latin typeface="Calibri"/>
                <a:ea typeface="Calibri"/>
                <a:cs typeface="Calibri"/>
                <a:sym typeface="Calibri"/>
              </a:rPr>
              <a:t>broad reading.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13" name="Shape 313"/>
        <p:cNvGrpSpPr/>
        <p:nvPr/>
      </p:nvGrpSpPr>
      <p:grpSpPr>
        <a:xfrm>
          <a:off x="0" y="0"/>
          <a:ext cx="0" cy="0"/>
          <a:chOff x="0" y="0"/>
          <a:chExt cx="0" cy="0"/>
        </a:xfrm>
      </p:grpSpPr>
      <p:sp>
        <p:nvSpPr>
          <p:cNvPr id="314" name="Google Shape;314;p41"/>
          <p:cNvSpPr txBox="1"/>
          <p:nvPr/>
        </p:nvSpPr>
        <p:spPr>
          <a:xfrm>
            <a:off x="994619" y="1093239"/>
            <a:ext cx="7543800"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FOUNDING UP TO THE CIVIL WAR</a:t>
            </a:r>
            <a:endParaRPr/>
          </a:p>
        </p:txBody>
      </p:sp>
      <p:sp>
        <p:nvSpPr>
          <p:cNvPr id="315" name="Google Shape;315;p41"/>
          <p:cNvSpPr/>
          <p:nvPr/>
        </p:nvSpPr>
        <p:spPr>
          <a:xfrm>
            <a:off x="994620" y="2104970"/>
            <a:ext cx="8141442"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2F66"/>
                </a:solidFill>
                <a:latin typeface="Calibri"/>
                <a:ea typeface="Calibri"/>
                <a:cs typeface="Calibri"/>
                <a:sym typeface="Calibri"/>
              </a:rPr>
              <a:t>Big Idea: </a:t>
            </a:r>
            <a:br>
              <a:rPr b="1" lang="en-US" sz="2800">
                <a:solidFill>
                  <a:srgbClr val="252F66"/>
                </a:solidFill>
                <a:latin typeface="Calibri"/>
                <a:ea typeface="Calibri"/>
                <a:cs typeface="Calibri"/>
                <a:sym typeface="Calibri"/>
              </a:rPr>
            </a:br>
            <a:r>
              <a:rPr lang="en-US" sz="2800">
                <a:solidFill>
                  <a:srgbClr val="252F66"/>
                </a:solidFill>
                <a:latin typeface="Calibri"/>
                <a:ea typeface="Calibri"/>
                <a:cs typeface="Calibri"/>
                <a:sym typeface="Calibri"/>
              </a:rPr>
              <a:t>While the Marshall Court confirmed over and over again that the Constitution created a Congress with limited powers, it often read those powers in a way that recognized an important role for Congress in regulating commerce and promoting the growth of the nation’s economy.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03" name="Shape 103"/>
        <p:cNvGrpSpPr/>
        <p:nvPr/>
      </p:nvGrpSpPr>
      <p:grpSpPr>
        <a:xfrm>
          <a:off x="0" y="0"/>
          <a:ext cx="0" cy="0"/>
          <a:chOff x="0" y="0"/>
          <a:chExt cx="0" cy="0"/>
        </a:xfrm>
      </p:grpSpPr>
      <p:sp>
        <p:nvSpPr>
          <p:cNvPr id="104" name="Google Shape;104;p15"/>
          <p:cNvSpPr/>
          <p:nvPr/>
        </p:nvSpPr>
        <p:spPr>
          <a:xfrm>
            <a:off x="440665" y="1681145"/>
            <a:ext cx="5577690"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1F3864"/>
                </a:solidFill>
                <a:latin typeface="Calibri"/>
                <a:ea typeface="Calibri"/>
                <a:cs typeface="Calibri"/>
                <a:sym typeface="Calibri"/>
              </a:rPr>
              <a:t>Article I establishes the national government’s legislative branch—Congress.</a:t>
            </a:r>
            <a:endParaRPr/>
          </a:p>
          <a:p>
            <a:pPr indent="0" lvl="0" marL="0" marR="0" rtl="0" algn="l">
              <a:spcBef>
                <a:spcPts val="0"/>
              </a:spcBef>
              <a:spcAft>
                <a:spcPts val="0"/>
              </a:spcAft>
              <a:buNone/>
            </a:pPr>
            <a:r>
              <a:t/>
            </a:r>
            <a:endParaRPr b="1" sz="3600">
              <a:solidFill>
                <a:srgbClr val="1F3864"/>
              </a:solidFill>
              <a:latin typeface="Calibri"/>
              <a:ea typeface="Calibri"/>
              <a:cs typeface="Calibri"/>
              <a:sym typeface="Calibri"/>
            </a:endParaRPr>
          </a:p>
          <a:p>
            <a:pPr indent="0" lvl="0" marL="0" marR="0" rtl="0" algn="l">
              <a:spcBef>
                <a:spcPts val="0"/>
              </a:spcBef>
              <a:spcAft>
                <a:spcPts val="0"/>
              </a:spcAft>
              <a:buNone/>
            </a:pPr>
            <a:r>
              <a:rPr b="1" lang="en-US" sz="3600">
                <a:solidFill>
                  <a:srgbClr val="1F3864"/>
                </a:solidFill>
                <a:latin typeface="Calibri"/>
                <a:ea typeface="Calibri"/>
                <a:cs typeface="Calibri"/>
                <a:sym typeface="Calibri"/>
              </a:rPr>
              <a:t>Within the national government, Congress is responsible for making the laws.</a:t>
            </a:r>
            <a:endParaRPr/>
          </a:p>
          <a:p>
            <a:pPr indent="0" lvl="0" marL="0" marR="0" rtl="0" algn="l">
              <a:spcBef>
                <a:spcPts val="0"/>
              </a:spcBef>
              <a:spcAft>
                <a:spcPts val="0"/>
              </a:spcAft>
              <a:buNone/>
            </a:pPr>
            <a:r>
              <a:t/>
            </a:r>
            <a:endParaRPr sz="2800">
              <a:solidFill>
                <a:srgbClr val="1F3864"/>
              </a:solidFill>
              <a:latin typeface="Calibri"/>
              <a:ea typeface="Calibri"/>
              <a:cs typeface="Calibri"/>
              <a:sym typeface="Calibri"/>
            </a:endParaRPr>
          </a:p>
        </p:txBody>
      </p:sp>
      <p:sp>
        <p:nvSpPr>
          <p:cNvPr id="105" name="Google Shape;105;p15"/>
          <p:cNvSpPr/>
          <p:nvPr/>
        </p:nvSpPr>
        <p:spPr>
          <a:xfrm>
            <a:off x="2356118" y="447527"/>
            <a:ext cx="4389456"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ARTICLE I</a:t>
            </a:r>
            <a:endParaRPr/>
          </a:p>
        </p:txBody>
      </p:sp>
      <p:pic>
        <p:nvPicPr>
          <p:cNvPr id="106" name="Google Shape;106;p15"/>
          <p:cNvPicPr preferRelativeResize="0"/>
          <p:nvPr/>
        </p:nvPicPr>
        <p:blipFill rotWithShape="1">
          <a:blip r:embed="rId3">
            <a:alphaModFix/>
          </a:blip>
          <a:srcRect b="0" l="0" r="0" t="0"/>
          <a:stretch/>
        </p:blipFill>
        <p:spPr>
          <a:xfrm>
            <a:off x="5608484" y="1741603"/>
            <a:ext cx="3333750" cy="3333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19" name="Shape 319"/>
        <p:cNvGrpSpPr/>
        <p:nvPr/>
      </p:nvGrpSpPr>
      <p:grpSpPr>
        <a:xfrm>
          <a:off x="0" y="0"/>
          <a:ext cx="0" cy="0"/>
          <a:chOff x="0" y="0"/>
          <a:chExt cx="0" cy="0"/>
        </a:xfrm>
      </p:grpSpPr>
      <p:pic>
        <p:nvPicPr>
          <p:cNvPr id="320" name="Google Shape;320;p42"/>
          <p:cNvPicPr preferRelativeResize="0"/>
          <p:nvPr/>
        </p:nvPicPr>
        <p:blipFill rotWithShape="1">
          <a:blip r:embed="rId3">
            <a:alphaModFix/>
          </a:blip>
          <a:srcRect b="0" l="0" r="0" t="0"/>
          <a:stretch/>
        </p:blipFill>
        <p:spPr>
          <a:xfrm>
            <a:off x="3622161" y="1002987"/>
            <a:ext cx="2057401" cy="2057401"/>
          </a:xfrm>
          <a:prstGeom prst="rect">
            <a:avLst/>
          </a:prstGeom>
          <a:noFill/>
          <a:ln>
            <a:noFill/>
          </a:ln>
        </p:spPr>
      </p:pic>
      <p:pic>
        <p:nvPicPr>
          <p:cNvPr id="321" name="Google Shape;321;p42"/>
          <p:cNvPicPr preferRelativeResize="0"/>
          <p:nvPr/>
        </p:nvPicPr>
        <p:blipFill rotWithShape="1">
          <a:blip r:embed="rId4">
            <a:alphaModFix/>
          </a:blip>
          <a:srcRect b="0" l="0" r="0" t="0"/>
          <a:stretch/>
        </p:blipFill>
        <p:spPr>
          <a:xfrm>
            <a:off x="6493603" y="975597"/>
            <a:ext cx="2057401" cy="2057401"/>
          </a:xfrm>
          <a:prstGeom prst="rect">
            <a:avLst/>
          </a:prstGeom>
          <a:noFill/>
          <a:ln>
            <a:noFill/>
          </a:ln>
        </p:spPr>
      </p:pic>
      <p:pic>
        <p:nvPicPr>
          <p:cNvPr id="322" name="Google Shape;322;p42"/>
          <p:cNvPicPr preferRelativeResize="0"/>
          <p:nvPr/>
        </p:nvPicPr>
        <p:blipFill rotWithShape="1">
          <a:blip r:embed="rId5">
            <a:alphaModFix/>
          </a:blip>
          <a:srcRect b="0" l="0" r="0" t="0"/>
          <a:stretch/>
        </p:blipFill>
        <p:spPr>
          <a:xfrm>
            <a:off x="556230" y="1002988"/>
            <a:ext cx="2057400" cy="2057400"/>
          </a:xfrm>
          <a:prstGeom prst="rect">
            <a:avLst/>
          </a:prstGeom>
          <a:noFill/>
          <a:ln>
            <a:noFill/>
          </a:ln>
        </p:spPr>
      </p:pic>
      <p:sp>
        <p:nvSpPr>
          <p:cNvPr id="323" name="Google Shape;323;p42"/>
          <p:cNvSpPr/>
          <p:nvPr/>
        </p:nvSpPr>
        <p:spPr>
          <a:xfrm>
            <a:off x="408121" y="3065554"/>
            <a:ext cx="2512997" cy="20475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13th Amendment</a:t>
            </a:r>
            <a:endParaRPr/>
          </a:p>
          <a:p>
            <a:pPr indent="0" lvl="0" marL="0" marR="0" rtl="0" algn="ctr">
              <a:spcBef>
                <a:spcPts val="0"/>
              </a:spcBef>
              <a:spcAft>
                <a:spcPts val="0"/>
              </a:spcAft>
              <a:buNone/>
            </a:pPr>
            <a:r>
              <a:rPr b="1" lang="en-US" sz="2400">
                <a:solidFill>
                  <a:schemeClr val="lt1"/>
                </a:solidFill>
                <a:latin typeface="Calibri"/>
                <a:ea typeface="Calibri"/>
                <a:cs typeface="Calibri"/>
                <a:sym typeface="Calibri"/>
              </a:rPr>
              <a:t>Abolishes slavery</a:t>
            </a:r>
            <a:endParaRPr/>
          </a:p>
        </p:txBody>
      </p:sp>
      <p:sp>
        <p:nvSpPr>
          <p:cNvPr id="324" name="Google Shape;324;p42"/>
          <p:cNvSpPr/>
          <p:nvPr/>
        </p:nvSpPr>
        <p:spPr>
          <a:xfrm>
            <a:off x="6377175" y="3101952"/>
            <a:ext cx="2710396" cy="205740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15th Amendment Protects the right to vote free of racial discrimination  </a:t>
            </a:r>
            <a:endParaRPr/>
          </a:p>
        </p:txBody>
      </p:sp>
      <p:sp>
        <p:nvSpPr>
          <p:cNvPr id="325" name="Google Shape;325;p42"/>
          <p:cNvSpPr/>
          <p:nvPr/>
        </p:nvSpPr>
        <p:spPr>
          <a:xfrm>
            <a:off x="3372958" y="3111755"/>
            <a:ext cx="2512997" cy="20475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14th Amendment  Promises freedom and equality</a:t>
            </a:r>
            <a:endParaRPr/>
          </a:p>
        </p:txBody>
      </p:sp>
      <p:sp>
        <p:nvSpPr>
          <p:cNvPr id="326" name="Google Shape;326;p42"/>
          <p:cNvSpPr/>
          <p:nvPr/>
        </p:nvSpPr>
        <p:spPr>
          <a:xfrm>
            <a:off x="343700" y="5285072"/>
            <a:ext cx="89967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“The Congress shall have the power to enforce, by appropriate legislation, the provisions of this article.”</a:t>
            </a:r>
            <a:endParaRPr/>
          </a:p>
          <a:p>
            <a:pPr indent="0" lvl="0" marL="0" marR="0" rtl="0" algn="l">
              <a:spcBef>
                <a:spcPts val="0"/>
              </a:spcBef>
              <a:spcAft>
                <a:spcPts val="0"/>
              </a:spcAft>
              <a:buNone/>
            </a:pPr>
            <a:r>
              <a:rPr b="1" lang="en-US" sz="2400">
                <a:solidFill>
                  <a:srgbClr val="252F66"/>
                </a:solidFill>
                <a:latin typeface="Calibri"/>
                <a:ea typeface="Calibri"/>
                <a:cs typeface="Calibri"/>
                <a:sym typeface="Calibri"/>
              </a:rPr>
              <a:t>14th Amendment, Section 5</a:t>
            </a:r>
            <a:endParaRPr/>
          </a:p>
        </p:txBody>
      </p:sp>
      <p:sp>
        <p:nvSpPr>
          <p:cNvPr id="327" name="Google Shape;327;p42"/>
          <p:cNvSpPr txBox="1"/>
          <p:nvPr/>
        </p:nvSpPr>
        <p:spPr>
          <a:xfrm>
            <a:off x="343700" y="183834"/>
            <a:ext cx="8507093"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CIVIL WAR AND RECONSTRUCTION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31" name="Shape 331"/>
        <p:cNvGrpSpPr/>
        <p:nvPr/>
      </p:nvGrpSpPr>
      <p:grpSpPr>
        <a:xfrm>
          <a:off x="0" y="0"/>
          <a:ext cx="0" cy="0"/>
          <a:chOff x="0" y="0"/>
          <a:chExt cx="0" cy="0"/>
        </a:xfrm>
      </p:grpSpPr>
      <p:sp>
        <p:nvSpPr>
          <p:cNvPr id="332" name="Google Shape;332;p43"/>
          <p:cNvSpPr/>
          <p:nvPr/>
        </p:nvSpPr>
        <p:spPr>
          <a:xfrm>
            <a:off x="838379" y="2521059"/>
            <a:ext cx="8141442"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2F66"/>
                </a:solidFill>
                <a:latin typeface="Calibri"/>
                <a:ea typeface="Calibri"/>
                <a:cs typeface="Calibri"/>
                <a:sym typeface="Calibri"/>
              </a:rPr>
              <a:t>Big Idea: </a:t>
            </a:r>
            <a:br>
              <a:rPr b="1" lang="en-US" sz="2800">
                <a:solidFill>
                  <a:srgbClr val="252F66"/>
                </a:solidFill>
                <a:latin typeface="Calibri"/>
                <a:ea typeface="Calibri"/>
                <a:cs typeface="Calibri"/>
                <a:sym typeface="Calibri"/>
              </a:rPr>
            </a:br>
            <a:r>
              <a:rPr lang="en-US" sz="2800">
                <a:solidFill>
                  <a:srgbClr val="252F66"/>
                </a:solidFill>
                <a:latin typeface="Calibri"/>
                <a:ea typeface="Calibri"/>
                <a:cs typeface="Calibri"/>
                <a:sym typeface="Calibri"/>
              </a:rPr>
              <a:t>Reconstruction Amendments granted Congress new powers, but the battle over their meaning—and their promise of freedom and equality—continued.</a:t>
            </a:r>
            <a:endParaRPr/>
          </a:p>
        </p:txBody>
      </p:sp>
      <p:sp>
        <p:nvSpPr>
          <p:cNvPr id="333" name="Google Shape;333;p43"/>
          <p:cNvSpPr txBox="1"/>
          <p:nvPr/>
        </p:nvSpPr>
        <p:spPr>
          <a:xfrm>
            <a:off x="408121" y="1509328"/>
            <a:ext cx="8507093"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CIVIL WAR AND RECONSTRUCTION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37" name="Shape 337"/>
        <p:cNvGrpSpPr/>
        <p:nvPr/>
      </p:nvGrpSpPr>
      <p:grpSpPr>
        <a:xfrm>
          <a:off x="0" y="0"/>
          <a:ext cx="0" cy="0"/>
          <a:chOff x="0" y="0"/>
          <a:chExt cx="0" cy="0"/>
        </a:xfrm>
      </p:grpSpPr>
      <p:pic>
        <p:nvPicPr>
          <p:cNvPr id="338" name="Google Shape;338;p44"/>
          <p:cNvPicPr preferRelativeResize="0"/>
          <p:nvPr/>
        </p:nvPicPr>
        <p:blipFill rotWithShape="1">
          <a:blip r:embed="rId3">
            <a:alphaModFix/>
          </a:blip>
          <a:srcRect b="0" l="0" r="0" t="0"/>
          <a:stretch/>
        </p:blipFill>
        <p:spPr>
          <a:xfrm>
            <a:off x="237300" y="1964186"/>
            <a:ext cx="3515456" cy="3220291"/>
          </a:xfrm>
          <a:prstGeom prst="rect">
            <a:avLst/>
          </a:prstGeom>
          <a:noFill/>
          <a:ln>
            <a:noFill/>
          </a:ln>
          <a:effectLst>
            <a:outerShdw blurRad="292100" rotWithShape="0" algn="tl" dir="2700000" dist="139700">
              <a:srgbClr val="333333">
                <a:alpha val="64705"/>
              </a:srgbClr>
            </a:outerShdw>
          </a:effectLst>
        </p:spPr>
      </p:pic>
      <p:sp>
        <p:nvSpPr>
          <p:cNvPr id="339" name="Google Shape;339;p44"/>
          <p:cNvSpPr/>
          <p:nvPr/>
        </p:nvSpPr>
        <p:spPr>
          <a:xfrm>
            <a:off x="4005586" y="1266417"/>
            <a:ext cx="5334814"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the late 1800s and early 1900s the Court read the Constitution in a way that imposed certain limits on Congress’s powers.</a:t>
            </a:r>
            <a:endParaRPr/>
          </a:p>
          <a:p>
            <a:pPr indent="0" lvl="0" marL="0" marR="0" rtl="0" algn="l">
              <a:spcBef>
                <a:spcPts val="0"/>
              </a:spcBef>
              <a:spcAft>
                <a:spcPts val="0"/>
              </a:spcAft>
              <a:buNone/>
            </a:pPr>
            <a:r>
              <a:t/>
            </a:r>
            <a:endParaRPr b="1" i="1" sz="2400">
              <a:solidFill>
                <a:srgbClr val="252F66"/>
              </a:solidFill>
              <a:latin typeface="Calibri"/>
              <a:ea typeface="Calibri"/>
              <a:cs typeface="Calibri"/>
              <a:sym typeface="Calibri"/>
            </a:endParaRPr>
          </a:p>
          <a:p>
            <a:pPr indent="0" lvl="0" marL="0" marR="0" rtl="0" algn="l">
              <a:spcBef>
                <a:spcPts val="0"/>
              </a:spcBef>
              <a:spcAft>
                <a:spcPts val="0"/>
              </a:spcAft>
              <a:buNone/>
            </a:pPr>
            <a:r>
              <a:rPr b="1" i="1" lang="en-US" sz="2400">
                <a:solidFill>
                  <a:srgbClr val="252F66"/>
                </a:solidFill>
                <a:latin typeface="Calibri"/>
                <a:ea typeface="Calibri"/>
                <a:cs typeface="Calibri"/>
                <a:sym typeface="Calibri"/>
              </a:rPr>
              <a:t>Lochner v. New York </a:t>
            </a:r>
            <a:r>
              <a:rPr lang="en-US" sz="2400">
                <a:solidFill>
                  <a:srgbClr val="252F66"/>
                </a:solidFill>
                <a:latin typeface="Calibri"/>
                <a:ea typeface="Calibri"/>
                <a:cs typeface="Calibri"/>
                <a:sym typeface="Calibri"/>
              </a:rPr>
              <a:t>(1905) </a:t>
            </a: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Struck down a New York law regulating the working conditions of bakers. So, it was a case dealing with a state law—not a law passed by Congress. But this period also touched on the scope of Congress’s power—including powers under Commerce Clause and Necessary and Proper Clause. </a:t>
            </a:r>
            <a:endParaRPr/>
          </a:p>
        </p:txBody>
      </p:sp>
      <p:sp>
        <p:nvSpPr>
          <p:cNvPr id="340" name="Google Shape;340;p44"/>
          <p:cNvSpPr txBox="1"/>
          <p:nvPr/>
        </p:nvSpPr>
        <p:spPr>
          <a:xfrm>
            <a:off x="1808019" y="328604"/>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44" name="Shape 344"/>
        <p:cNvGrpSpPr/>
        <p:nvPr/>
      </p:nvGrpSpPr>
      <p:grpSpPr>
        <a:xfrm>
          <a:off x="0" y="0"/>
          <a:ext cx="0" cy="0"/>
          <a:chOff x="0" y="0"/>
          <a:chExt cx="0" cy="0"/>
        </a:xfrm>
      </p:grpSpPr>
      <p:sp>
        <p:nvSpPr>
          <p:cNvPr id="345" name="Google Shape;345;p45"/>
          <p:cNvSpPr/>
          <p:nvPr/>
        </p:nvSpPr>
        <p:spPr>
          <a:xfrm>
            <a:off x="321033" y="1266417"/>
            <a:ext cx="8819039" cy="49552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Hammer v. Dagenhart </a:t>
            </a:r>
            <a:r>
              <a:rPr b="1" lang="en-US" sz="2800">
                <a:solidFill>
                  <a:srgbClr val="252F66"/>
                </a:solidFill>
                <a:latin typeface="Calibri"/>
                <a:ea typeface="Calibri"/>
                <a:cs typeface="Calibri"/>
                <a:sym typeface="Calibri"/>
              </a:rPr>
              <a:t>(1918)</a:t>
            </a:r>
            <a:br>
              <a:rPr b="1"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In 1916, Congress passed the Keating-Owen Child Labor Act—banning the shipment of goods produced by child labor across state lines. A father of a fourteen-year-old boy, who worked in a cotton mill in Charlotte, NC, challenged the law.</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And in a 5-to-4 decision, the Supreme Court agreed with the challenger, ruling the law unconstitutional. The Court concluded that this law was really about the rules covering what sorts of workers businesses could hire—not commerce itself.</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For the majority, this was the sort of thing that states traditionally handled—not Congress.</a:t>
            </a:r>
            <a:endParaRPr/>
          </a:p>
        </p:txBody>
      </p:sp>
      <p:sp>
        <p:nvSpPr>
          <p:cNvPr id="346" name="Google Shape;346;p45"/>
          <p:cNvSpPr txBox="1"/>
          <p:nvPr/>
        </p:nvSpPr>
        <p:spPr>
          <a:xfrm>
            <a:off x="1808019" y="328604"/>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50" name="Shape 350"/>
        <p:cNvGrpSpPr/>
        <p:nvPr/>
      </p:nvGrpSpPr>
      <p:grpSpPr>
        <a:xfrm>
          <a:off x="0" y="0"/>
          <a:ext cx="0" cy="0"/>
          <a:chOff x="0" y="0"/>
          <a:chExt cx="0" cy="0"/>
        </a:xfrm>
      </p:grpSpPr>
      <p:pic>
        <p:nvPicPr>
          <p:cNvPr id="351" name="Google Shape;351;p46"/>
          <p:cNvPicPr preferRelativeResize="0"/>
          <p:nvPr/>
        </p:nvPicPr>
        <p:blipFill rotWithShape="1">
          <a:blip r:embed="rId3">
            <a:alphaModFix/>
          </a:blip>
          <a:srcRect b="0" l="0" r="0" t="0"/>
          <a:stretch/>
        </p:blipFill>
        <p:spPr>
          <a:xfrm>
            <a:off x="299600" y="1119525"/>
            <a:ext cx="3758422" cy="4756619"/>
          </a:xfrm>
          <a:prstGeom prst="rect">
            <a:avLst/>
          </a:prstGeom>
          <a:noFill/>
          <a:ln>
            <a:noFill/>
          </a:ln>
          <a:effectLst>
            <a:outerShdw blurRad="292100" rotWithShape="0" algn="tl" dir="2700000" dist="139700">
              <a:srgbClr val="333333">
                <a:alpha val="64705"/>
              </a:srgbClr>
            </a:outerShdw>
          </a:effectLst>
        </p:spPr>
      </p:pic>
      <p:sp>
        <p:nvSpPr>
          <p:cNvPr id="352" name="Google Shape;352;p46"/>
          <p:cNvSpPr/>
          <p:nvPr/>
        </p:nvSpPr>
        <p:spPr>
          <a:xfrm>
            <a:off x="4364182" y="1266417"/>
            <a:ext cx="4775890"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2F66"/>
                </a:solidFill>
                <a:latin typeface="Calibri"/>
                <a:ea typeface="Calibri"/>
                <a:cs typeface="Calibri"/>
                <a:sym typeface="Calibri"/>
              </a:rPr>
              <a:t>Dissenting in </a:t>
            </a:r>
            <a:endParaRPr/>
          </a:p>
          <a:p>
            <a:pPr indent="0" lvl="0" marL="0" marR="0" rtl="0" algn="l">
              <a:spcBef>
                <a:spcPts val="0"/>
              </a:spcBef>
              <a:spcAft>
                <a:spcPts val="0"/>
              </a:spcAft>
              <a:buNone/>
            </a:pPr>
            <a:r>
              <a:rPr b="1" i="1" lang="en-US" sz="2800">
                <a:solidFill>
                  <a:srgbClr val="252F66"/>
                </a:solidFill>
                <a:latin typeface="Calibri"/>
                <a:ea typeface="Calibri"/>
                <a:cs typeface="Calibri"/>
                <a:sym typeface="Calibri"/>
              </a:rPr>
              <a:t>Hammer v. Dagenhart </a:t>
            </a:r>
            <a:r>
              <a:rPr b="1" lang="en-US" sz="2800">
                <a:solidFill>
                  <a:srgbClr val="252F66"/>
                </a:solidFill>
                <a:latin typeface="Calibri"/>
                <a:ea typeface="Calibri"/>
                <a:cs typeface="Calibri"/>
                <a:sym typeface="Calibri"/>
              </a:rPr>
              <a:t>(1918)</a:t>
            </a:r>
            <a:br>
              <a:rPr b="1" lang="en-US" sz="2800">
                <a:solidFill>
                  <a:srgbClr val="252F66"/>
                </a:solidFill>
                <a:latin typeface="Calibri"/>
                <a:ea typeface="Calibri"/>
                <a:cs typeface="Calibri"/>
                <a:sym typeface="Calibri"/>
              </a:rPr>
            </a:br>
            <a:r>
              <a:rPr lang="en-US" sz="2800">
                <a:solidFill>
                  <a:srgbClr val="252F66"/>
                </a:solidFill>
                <a:latin typeface="Calibri"/>
                <a:ea typeface="Calibri"/>
                <a:cs typeface="Calibri"/>
                <a:sym typeface="Calibri"/>
              </a:rPr>
              <a:t>“It is not for this Court to pronounce when prohibition is necessary to regulation if it may ever be necessary—to say that it is permissible as against strong drink but not as against the product of ruined lives.”</a:t>
            </a:r>
            <a:endParaRPr/>
          </a:p>
        </p:txBody>
      </p:sp>
      <p:sp>
        <p:nvSpPr>
          <p:cNvPr id="353" name="Google Shape;353;p46"/>
          <p:cNvSpPr txBox="1"/>
          <p:nvPr/>
        </p:nvSpPr>
        <p:spPr>
          <a:xfrm>
            <a:off x="119521" y="5481285"/>
            <a:ext cx="2557581" cy="7112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Quattrocento Sans"/>
              <a:buNone/>
            </a:pPr>
            <a:r>
              <a:rPr b="1" lang="en-US" sz="2000" cap="none">
                <a:solidFill>
                  <a:schemeClr val="lt1"/>
                </a:solidFill>
                <a:latin typeface="Quattrocento Sans"/>
                <a:ea typeface="Quattrocento Sans"/>
                <a:cs typeface="Quattrocento Sans"/>
                <a:sym typeface="Quattrocento Sans"/>
              </a:rPr>
              <a:t>JUSTICE OLIVER WENDELL HOLMES  </a:t>
            </a:r>
            <a:endParaRPr/>
          </a:p>
        </p:txBody>
      </p:sp>
      <p:sp>
        <p:nvSpPr>
          <p:cNvPr id="354" name="Google Shape;354;p46"/>
          <p:cNvSpPr txBox="1"/>
          <p:nvPr/>
        </p:nvSpPr>
        <p:spPr>
          <a:xfrm>
            <a:off x="1808019" y="328604"/>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58" name="Shape 358"/>
        <p:cNvGrpSpPr/>
        <p:nvPr/>
      </p:nvGrpSpPr>
      <p:grpSpPr>
        <a:xfrm>
          <a:off x="0" y="0"/>
          <a:ext cx="0" cy="0"/>
          <a:chOff x="0" y="0"/>
          <a:chExt cx="0" cy="0"/>
        </a:xfrm>
      </p:grpSpPr>
      <p:sp>
        <p:nvSpPr>
          <p:cNvPr id="359" name="Google Shape;359;p47"/>
          <p:cNvSpPr/>
          <p:nvPr/>
        </p:nvSpPr>
        <p:spPr>
          <a:xfrm>
            <a:off x="321033" y="1266417"/>
            <a:ext cx="8819039"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 </a:t>
            </a:r>
            <a:r>
              <a:rPr b="1" i="1" lang="en-US" sz="2800">
                <a:solidFill>
                  <a:srgbClr val="252F66"/>
                </a:solidFill>
                <a:latin typeface="Calibri"/>
                <a:ea typeface="Calibri"/>
                <a:cs typeface="Calibri"/>
                <a:sym typeface="Calibri"/>
              </a:rPr>
              <a:t>ALA Schechter Poultry Corp. v. United States </a:t>
            </a:r>
            <a:r>
              <a:rPr b="1" lang="en-US" sz="2800">
                <a:solidFill>
                  <a:srgbClr val="252F66"/>
                </a:solidFill>
                <a:latin typeface="Calibri"/>
                <a:ea typeface="Calibri"/>
                <a:cs typeface="Calibri"/>
                <a:sym typeface="Calibri"/>
              </a:rPr>
              <a:t>(1935)</a:t>
            </a:r>
            <a:br>
              <a:rPr lang="en-US" sz="2800">
                <a:solidFill>
                  <a:srgbClr val="252F66"/>
                </a:solidFill>
                <a:latin typeface="Calibri"/>
                <a:ea typeface="Calibri"/>
                <a:cs typeface="Calibri"/>
                <a:sym typeface="Calibri"/>
              </a:rPr>
            </a:br>
            <a:r>
              <a:rPr lang="en-US" sz="2800">
                <a:solidFill>
                  <a:srgbClr val="252F66"/>
                </a:solidFill>
                <a:latin typeface="Calibri"/>
                <a:ea typeface="Calibri"/>
                <a:cs typeface="Calibri"/>
                <a:sym typeface="Calibri"/>
              </a:rPr>
              <a:t>“Sick Chickens” Case</a:t>
            </a:r>
            <a:br>
              <a:rPr lang="en-US" sz="2400">
                <a:solidFill>
                  <a:srgbClr val="252F66"/>
                </a:solidFill>
                <a:latin typeface="Calibri"/>
                <a:ea typeface="Calibri"/>
                <a:cs typeface="Calibri"/>
                <a:sym typeface="Calibri"/>
              </a:rPr>
            </a:b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Enacted by Congress during the Great Depression, the National Industrial Recovery Act of 1933 gave the President power to approve </a:t>
            </a:r>
            <a:r>
              <a:rPr b="1" lang="en-US" sz="2400">
                <a:solidFill>
                  <a:srgbClr val="252F66"/>
                </a:solidFill>
                <a:latin typeface="Calibri"/>
                <a:ea typeface="Calibri"/>
                <a:cs typeface="Calibri"/>
                <a:sym typeface="Calibri"/>
              </a:rPr>
              <a:t>“codes of fair competition.”</a:t>
            </a:r>
            <a:r>
              <a:rPr lang="en-US" sz="2400">
                <a:solidFill>
                  <a:srgbClr val="252F66"/>
                </a:solidFill>
                <a:latin typeface="Calibri"/>
                <a:ea typeface="Calibri"/>
                <a:cs typeface="Calibri"/>
                <a:sym typeface="Calibri"/>
              </a:rPr>
              <a:t> FDR approved codes establishing a forty-hour work week and a 50-cent minimum wage.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Schechter company purchased chickens that had been shipped to New York from other states and then used the poultry for slaughter and resale within New York. They were convicted for violating FDR’s wage and hour rules.</a:t>
            </a:r>
            <a:endParaRPr/>
          </a:p>
          <a:p>
            <a:pPr indent="0" lvl="0" marL="0" marR="0" rtl="0" algn="l">
              <a:spcBef>
                <a:spcPts val="0"/>
              </a:spcBef>
              <a:spcAft>
                <a:spcPts val="0"/>
              </a:spcAft>
              <a:buNone/>
            </a:pPr>
            <a:br>
              <a:rPr lang="en-US" sz="2800">
                <a:solidFill>
                  <a:srgbClr val="252F66"/>
                </a:solidFill>
                <a:latin typeface="Calibri"/>
                <a:ea typeface="Calibri"/>
                <a:cs typeface="Calibri"/>
                <a:sym typeface="Calibri"/>
              </a:rPr>
            </a:br>
            <a:endParaRPr sz="2800">
              <a:solidFill>
                <a:srgbClr val="252F66"/>
              </a:solidFill>
              <a:latin typeface="Calibri"/>
              <a:ea typeface="Calibri"/>
              <a:cs typeface="Calibri"/>
              <a:sym typeface="Calibri"/>
            </a:endParaRPr>
          </a:p>
        </p:txBody>
      </p:sp>
      <p:sp>
        <p:nvSpPr>
          <p:cNvPr id="360" name="Google Shape;360;p47"/>
          <p:cNvSpPr txBox="1"/>
          <p:nvPr/>
        </p:nvSpPr>
        <p:spPr>
          <a:xfrm>
            <a:off x="1808019" y="328604"/>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64" name="Shape 364"/>
        <p:cNvGrpSpPr/>
        <p:nvPr/>
      </p:nvGrpSpPr>
      <p:grpSpPr>
        <a:xfrm>
          <a:off x="0" y="0"/>
          <a:ext cx="0" cy="0"/>
          <a:chOff x="0" y="0"/>
          <a:chExt cx="0" cy="0"/>
        </a:xfrm>
      </p:grpSpPr>
      <p:sp>
        <p:nvSpPr>
          <p:cNvPr id="365" name="Google Shape;365;p48"/>
          <p:cNvSpPr/>
          <p:nvPr/>
        </p:nvSpPr>
        <p:spPr>
          <a:xfrm>
            <a:off x="321033" y="1266417"/>
            <a:ext cx="8819039"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 </a:t>
            </a:r>
            <a:r>
              <a:rPr b="1" i="1" lang="en-US" sz="2800">
                <a:solidFill>
                  <a:srgbClr val="252F66"/>
                </a:solidFill>
                <a:latin typeface="Calibri"/>
                <a:ea typeface="Calibri"/>
                <a:cs typeface="Calibri"/>
                <a:sym typeface="Calibri"/>
              </a:rPr>
              <a:t>ALA Schechter Poultry Corp. v. United States </a:t>
            </a:r>
            <a:r>
              <a:rPr b="1" lang="en-US" sz="2800">
                <a:solidFill>
                  <a:srgbClr val="252F66"/>
                </a:solidFill>
                <a:latin typeface="Calibri"/>
                <a:ea typeface="Calibri"/>
                <a:cs typeface="Calibri"/>
                <a:sym typeface="Calibri"/>
              </a:rPr>
              <a:t>(1935)</a:t>
            </a:r>
            <a:br>
              <a:rPr lang="en-US" sz="2800">
                <a:solidFill>
                  <a:srgbClr val="252F66"/>
                </a:solidFill>
                <a:latin typeface="Calibri"/>
                <a:ea typeface="Calibri"/>
                <a:cs typeface="Calibri"/>
                <a:sym typeface="Calibri"/>
              </a:rPr>
            </a:br>
            <a:r>
              <a:rPr lang="en-US" sz="2800">
                <a:solidFill>
                  <a:srgbClr val="252F66"/>
                </a:solidFill>
                <a:latin typeface="Calibri"/>
                <a:ea typeface="Calibri"/>
                <a:cs typeface="Calibri"/>
                <a:sym typeface="Calibri"/>
              </a:rPr>
              <a:t>“Sick Chickens” Case</a:t>
            </a:r>
            <a:br>
              <a:rPr lang="en-US" sz="2400">
                <a:solidFill>
                  <a:srgbClr val="252F66"/>
                </a:solidFill>
                <a:latin typeface="Calibri"/>
                <a:ea typeface="Calibri"/>
                <a:cs typeface="Calibri"/>
                <a:sym typeface="Calibri"/>
              </a:rPr>
            </a:b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The Supreme Court struck down the regulations fixing the hours and wages of individuals employed by an interstate business because the regulated activity was only “</a:t>
            </a:r>
            <a:r>
              <a:rPr b="1" lang="en-US" sz="2400">
                <a:solidFill>
                  <a:srgbClr val="252F66"/>
                </a:solidFill>
                <a:latin typeface="Calibri"/>
                <a:ea typeface="Calibri"/>
                <a:cs typeface="Calibri"/>
                <a:sym typeface="Calibri"/>
              </a:rPr>
              <a:t>indirectly</a:t>
            </a:r>
            <a:r>
              <a:rPr lang="en-US" sz="2400">
                <a:solidFill>
                  <a:srgbClr val="252F66"/>
                </a:solidFill>
                <a:latin typeface="Calibri"/>
                <a:ea typeface="Calibri"/>
                <a:cs typeface="Calibri"/>
                <a:sym typeface="Calibri"/>
              </a:rPr>
              <a:t>” related to interstate commerce: “</a:t>
            </a:r>
            <a:r>
              <a:rPr b="1" lang="en-US" sz="2400">
                <a:solidFill>
                  <a:srgbClr val="252F66"/>
                </a:solidFill>
                <a:latin typeface="Calibri"/>
                <a:ea typeface="Calibri"/>
                <a:cs typeface="Calibri"/>
                <a:sym typeface="Calibri"/>
              </a:rPr>
              <a:t>Where the effect of intrastate transactions upon interstate commerce is merely indirect, such transactions remain within the domain of state power.”</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br>
              <a:rPr lang="en-US" sz="2800">
                <a:solidFill>
                  <a:srgbClr val="252F66"/>
                </a:solidFill>
                <a:latin typeface="Calibri"/>
                <a:ea typeface="Calibri"/>
                <a:cs typeface="Calibri"/>
                <a:sym typeface="Calibri"/>
              </a:rPr>
            </a:br>
            <a:endParaRPr sz="2800">
              <a:solidFill>
                <a:srgbClr val="252F66"/>
              </a:solidFill>
              <a:latin typeface="Calibri"/>
              <a:ea typeface="Calibri"/>
              <a:cs typeface="Calibri"/>
              <a:sym typeface="Calibri"/>
            </a:endParaRPr>
          </a:p>
        </p:txBody>
      </p:sp>
      <p:sp>
        <p:nvSpPr>
          <p:cNvPr id="366" name="Google Shape;366;p48"/>
          <p:cNvSpPr txBox="1"/>
          <p:nvPr/>
        </p:nvSpPr>
        <p:spPr>
          <a:xfrm>
            <a:off x="1808019" y="328604"/>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70" name="Shape 370"/>
        <p:cNvGrpSpPr/>
        <p:nvPr/>
      </p:nvGrpSpPr>
      <p:grpSpPr>
        <a:xfrm>
          <a:off x="0" y="0"/>
          <a:ext cx="0" cy="0"/>
          <a:chOff x="0" y="0"/>
          <a:chExt cx="0" cy="0"/>
        </a:xfrm>
      </p:grpSpPr>
      <p:sp>
        <p:nvSpPr>
          <p:cNvPr id="371" name="Google Shape;371;p49"/>
          <p:cNvSpPr/>
          <p:nvPr/>
        </p:nvSpPr>
        <p:spPr>
          <a:xfrm>
            <a:off x="357632" y="2521509"/>
            <a:ext cx="8819039"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2F66"/>
                </a:solidFill>
                <a:latin typeface="Calibri"/>
                <a:ea typeface="Calibri"/>
                <a:cs typeface="Calibri"/>
                <a:sym typeface="Calibri"/>
              </a:rPr>
              <a:t>Big Idea:</a:t>
            </a:r>
            <a:r>
              <a:rPr lang="en-US" sz="2800">
                <a:solidFill>
                  <a:srgbClr val="252F66"/>
                </a:solidFill>
                <a:latin typeface="Calibri"/>
                <a:ea typeface="Calibri"/>
                <a:cs typeface="Calibri"/>
                <a:sym typeface="Calibri"/>
              </a:rPr>
              <a:t> During the </a:t>
            </a:r>
            <a:r>
              <a:rPr i="1" lang="en-US" sz="2800">
                <a:solidFill>
                  <a:srgbClr val="252F66"/>
                </a:solidFill>
                <a:latin typeface="Calibri"/>
                <a:ea typeface="Calibri"/>
                <a:cs typeface="Calibri"/>
                <a:sym typeface="Calibri"/>
              </a:rPr>
              <a:t>Lochner</a:t>
            </a:r>
            <a:r>
              <a:rPr lang="en-US" sz="2800">
                <a:solidFill>
                  <a:srgbClr val="252F66"/>
                </a:solidFill>
                <a:latin typeface="Calibri"/>
                <a:ea typeface="Calibri"/>
                <a:cs typeface="Calibri"/>
                <a:sym typeface="Calibri"/>
              </a:rPr>
              <a:t> Era, the Supreme Court faced a huge number of new laws regulating the economy.  The Court responded by trimming back on the powers of Congress. While the Court kept far more laws than it struck down, it enforced a vision of a national government with limited powers.</a:t>
            </a:r>
            <a:br>
              <a:rPr lang="en-US" sz="2800">
                <a:solidFill>
                  <a:srgbClr val="252F66"/>
                </a:solidFill>
                <a:latin typeface="Calibri"/>
                <a:ea typeface="Calibri"/>
                <a:cs typeface="Calibri"/>
                <a:sym typeface="Calibri"/>
              </a:rPr>
            </a:br>
            <a:endParaRPr sz="2800">
              <a:solidFill>
                <a:srgbClr val="252F66"/>
              </a:solidFill>
              <a:latin typeface="Calibri"/>
              <a:ea typeface="Calibri"/>
              <a:cs typeface="Calibri"/>
              <a:sym typeface="Calibri"/>
            </a:endParaRPr>
          </a:p>
        </p:txBody>
      </p:sp>
      <p:sp>
        <p:nvSpPr>
          <p:cNvPr id="372" name="Google Shape;372;p49"/>
          <p:cNvSpPr txBox="1"/>
          <p:nvPr/>
        </p:nvSpPr>
        <p:spPr>
          <a:xfrm>
            <a:off x="1844618" y="1438926"/>
            <a:ext cx="5777346" cy="6660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LOCHNER ERA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76" name="Shape 376"/>
        <p:cNvGrpSpPr/>
        <p:nvPr/>
      </p:nvGrpSpPr>
      <p:grpSpPr>
        <a:xfrm>
          <a:off x="0" y="0"/>
          <a:ext cx="0" cy="0"/>
          <a:chOff x="0" y="0"/>
          <a:chExt cx="0" cy="0"/>
        </a:xfrm>
      </p:grpSpPr>
      <p:pic>
        <p:nvPicPr>
          <p:cNvPr id="377" name="Google Shape;377;p50"/>
          <p:cNvPicPr preferRelativeResize="0"/>
          <p:nvPr/>
        </p:nvPicPr>
        <p:blipFill rotWithShape="1">
          <a:blip r:embed="rId3">
            <a:alphaModFix/>
          </a:blip>
          <a:srcRect b="0" l="0" r="0" t="0"/>
          <a:stretch/>
        </p:blipFill>
        <p:spPr>
          <a:xfrm>
            <a:off x="408121" y="1626906"/>
            <a:ext cx="3755757" cy="4535076"/>
          </a:xfrm>
          <a:prstGeom prst="rect">
            <a:avLst/>
          </a:prstGeom>
          <a:noFill/>
          <a:ln>
            <a:noFill/>
          </a:ln>
          <a:effectLst>
            <a:outerShdw blurRad="292100" rotWithShape="0" algn="tl" dir="2700000" dist="139700">
              <a:srgbClr val="333333">
                <a:alpha val="64705"/>
              </a:srgbClr>
            </a:outerShdw>
          </a:effectLst>
        </p:spPr>
      </p:pic>
      <p:sp>
        <p:nvSpPr>
          <p:cNvPr id="378" name="Google Shape;378;p50"/>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379" name="Google Shape;379;p50"/>
          <p:cNvSpPr/>
          <p:nvPr/>
        </p:nvSpPr>
        <p:spPr>
          <a:xfrm>
            <a:off x="4572000" y="1390701"/>
            <a:ext cx="4742063"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Facing the challenges of the Great Depression, Congress passed a range of regulatory programs to stabilize the economy, protect workers, and promote the general welfare.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Beginning in 1937, the Supreme Court upheld these programs, rejecting decades of cases limiting Congress’s powers and reading the Constitution in a way that granted Congress broad powers to regulate the economy under the Commerce Clause</a:t>
            </a:r>
            <a:r>
              <a:rPr lang="en-US" sz="2400">
                <a:solidFill>
                  <a:schemeClr val="dk1"/>
                </a:solidFill>
                <a:latin typeface="Calibri"/>
                <a:ea typeface="Calibri"/>
                <a:cs typeface="Calibri"/>
                <a:sym typeface="Calibri"/>
              </a:rPr>
              <a:t>.</a:t>
            </a:r>
            <a:endParaRPr/>
          </a:p>
        </p:txBody>
      </p:sp>
      <p:sp>
        <p:nvSpPr>
          <p:cNvPr id="380" name="Google Shape;380;p50"/>
          <p:cNvSpPr txBox="1"/>
          <p:nvPr/>
        </p:nvSpPr>
        <p:spPr>
          <a:xfrm>
            <a:off x="226492" y="5737473"/>
            <a:ext cx="3178315" cy="71122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Quattrocento Sans"/>
              <a:buNone/>
            </a:pPr>
            <a:r>
              <a:rPr b="1" lang="en-US" sz="2000" cap="none">
                <a:solidFill>
                  <a:schemeClr val="lt1"/>
                </a:solidFill>
                <a:latin typeface="Quattrocento Sans"/>
                <a:ea typeface="Quattrocento Sans"/>
                <a:cs typeface="Quattrocento Sans"/>
                <a:sym typeface="Quattrocento Sans"/>
              </a:rPr>
              <a:t>PRESIDENT FRANKLIN D. ROOSEVELT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84" name="Shape 384"/>
        <p:cNvGrpSpPr/>
        <p:nvPr/>
      </p:nvGrpSpPr>
      <p:grpSpPr>
        <a:xfrm>
          <a:off x="0" y="0"/>
          <a:ext cx="0" cy="0"/>
          <a:chOff x="0" y="0"/>
          <a:chExt cx="0" cy="0"/>
        </a:xfrm>
      </p:grpSpPr>
      <p:sp>
        <p:nvSpPr>
          <p:cNvPr id="385" name="Google Shape;385;p51"/>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386" name="Google Shape;386;p51"/>
          <p:cNvSpPr/>
          <p:nvPr/>
        </p:nvSpPr>
        <p:spPr>
          <a:xfrm>
            <a:off x="257972" y="1453561"/>
            <a:ext cx="9279944" cy="50167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National Labor Relations Board v. Jones &amp; Laughlin Steel</a:t>
            </a:r>
            <a:r>
              <a:rPr b="1" lang="en-US" sz="2800">
                <a:solidFill>
                  <a:srgbClr val="252F66"/>
                </a:solidFill>
                <a:latin typeface="Calibri"/>
                <a:ea typeface="Calibri"/>
                <a:cs typeface="Calibri"/>
                <a:sym typeface="Calibri"/>
              </a:rPr>
              <a:t> (1937)</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Two years after the “Sick Chickens” case, the Supreme Court reversed course.</a:t>
            </a:r>
            <a:endParaRPr/>
          </a:p>
          <a:p>
            <a:pPr indent="0" lvl="0" marL="0" marR="0" rtl="0" algn="l">
              <a:spcBef>
                <a:spcPts val="0"/>
              </a:spcBef>
              <a:spcAft>
                <a:spcPts val="0"/>
              </a:spcAft>
              <a:buNone/>
            </a:pP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This was a national law about labor organizing and collective bargaining. The defendant was a steel plant in Pennsylvania interfering with the rights of its employees.</a:t>
            </a:r>
            <a:endParaRPr/>
          </a:p>
          <a:p>
            <a:pPr indent="0" lvl="0" marL="0" marR="0" rtl="0" algn="l">
              <a:spcBef>
                <a:spcPts val="0"/>
              </a:spcBef>
              <a:spcAft>
                <a:spcPts val="0"/>
              </a:spcAft>
              <a:buNone/>
            </a:pP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In a is a 5-4 decision the Court rejected </a:t>
            </a:r>
            <a:r>
              <a:rPr i="1" lang="en-US" sz="2400">
                <a:solidFill>
                  <a:srgbClr val="252F66"/>
                </a:solidFill>
                <a:latin typeface="Calibri"/>
                <a:ea typeface="Calibri"/>
                <a:cs typeface="Calibri"/>
                <a:sym typeface="Calibri"/>
              </a:rPr>
              <a:t>Schechter</a:t>
            </a:r>
            <a:r>
              <a:rPr lang="en-US" sz="2400">
                <a:solidFill>
                  <a:srgbClr val="252F66"/>
                </a:solidFill>
                <a:latin typeface="Calibri"/>
                <a:ea typeface="Calibri"/>
                <a:cs typeface="Calibri"/>
                <a:sym typeface="Calibri"/>
              </a:rPr>
              <a:t>’s approach when intrastate activities had “such a close and substantial relation to interstate commerce that their control is essential or appropriate to protect the commerce from burdens and obstructions.”</a:t>
            </a:r>
            <a:endParaRPr sz="2800">
              <a:solidFill>
                <a:srgbClr val="252F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b="0" l="0" r="0" t="0"/>
          <a:stretch/>
        </p:blipFill>
        <p:spPr>
          <a:xfrm>
            <a:off x="2093597" y="696231"/>
            <a:ext cx="4806462" cy="4806462"/>
          </a:xfrm>
          <a:prstGeom prst="rect">
            <a:avLst/>
          </a:prstGeom>
          <a:noFill/>
          <a:ln>
            <a:noFill/>
          </a:ln>
        </p:spPr>
      </p:pic>
      <p:sp>
        <p:nvSpPr>
          <p:cNvPr id="112" name="Google Shape;112;p16"/>
          <p:cNvSpPr/>
          <p:nvPr/>
        </p:nvSpPr>
        <p:spPr>
          <a:xfrm>
            <a:off x="205166" y="4625530"/>
            <a:ext cx="8691360" cy="1754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1F3864"/>
                </a:solidFill>
                <a:latin typeface="Calibri"/>
                <a:ea typeface="Calibri"/>
                <a:cs typeface="Calibri"/>
                <a:sym typeface="Calibri"/>
              </a:rPr>
              <a:t>Article I establishes the national government’s legislative branch—</a:t>
            </a:r>
            <a:endParaRPr/>
          </a:p>
          <a:p>
            <a:pPr indent="0" lvl="0" marL="0" marR="0" rtl="0" algn="ctr">
              <a:spcBef>
                <a:spcPts val="0"/>
              </a:spcBef>
              <a:spcAft>
                <a:spcPts val="0"/>
              </a:spcAft>
              <a:buNone/>
            </a:pPr>
            <a:r>
              <a:rPr b="1" lang="en-US" sz="3600">
                <a:solidFill>
                  <a:srgbClr val="1F3864"/>
                </a:solidFill>
                <a:latin typeface="Calibri"/>
                <a:ea typeface="Calibri"/>
                <a:cs typeface="Calibri"/>
                <a:sym typeface="Calibri"/>
              </a:rPr>
              <a:t>Congress.</a:t>
            </a:r>
            <a:endParaRPr/>
          </a:p>
        </p:txBody>
      </p:sp>
      <p:sp>
        <p:nvSpPr>
          <p:cNvPr id="113" name="Google Shape;113;p16"/>
          <p:cNvSpPr/>
          <p:nvPr/>
        </p:nvSpPr>
        <p:spPr>
          <a:xfrm>
            <a:off x="2356118" y="447527"/>
            <a:ext cx="4389456"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ARTICLE 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90" name="Shape 390"/>
        <p:cNvGrpSpPr/>
        <p:nvPr/>
      </p:nvGrpSpPr>
      <p:grpSpPr>
        <a:xfrm>
          <a:off x="0" y="0"/>
          <a:ext cx="0" cy="0"/>
          <a:chOff x="0" y="0"/>
          <a:chExt cx="0" cy="0"/>
        </a:xfrm>
      </p:grpSpPr>
      <p:sp>
        <p:nvSpPr>
          <p:cNvPr id="391" name="Google Shape;391;p52"/>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392" name="Google Shape;392;p52"/>
          <p:cNvSpPr/>
          <p:nvPr/>
        </p:nvSpPr>
        <p:spPr>
          <a:xfrm>
            <a:off x="257972" y="1453561"/>
            <a:ext cx="9071978" cy="45858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United States v. Darby </a:t>
            </a:r>
            <a:r>
              <a:rPr b="1" lang="en-US" sz="2800">
                <a:solidFill>
                  <a:srgbClr val="252F66"/>
                </a:solidFill>
                <a:latin typeface="Calibri"/>
                <a:ea typeface="Calibri"/>
                <a:cs typeface="Calibri"/>
                <a:sym typeface="Calibri"/>
              </a:rPr>
              <a:t>(1941)</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Court returned to the same constitutional issue that we saw in </a:t>
            </a:r>
            <a:r>
              <a:rPr i="1" lang="en-US" sz="2400">
                <a:solidFill>
                  <a:srgbClr val="252F66"/>
                </a:solidFill>
                <a:latin typeface="Calibri"/>
                <a:ea typeface="Calibri"/>
                <a:cs typeface="Calibri"/>
                <a:sym typeface="Calibri"/>
              </a:rPr>
              <a:t>Hammer v. Dagenhart</a:t>
            </a:r>
            <a:r>
              <a:rPr lang="en-US" sz="2400">
                <a:solidFill>
                  <a:srgbClr val="252F66"/>
                </a:solidFill>
                <a:latin typeface="Calibri"/>
                <a:ea typeface="Calibri"/>
                <a:cs typeface="Calibri"/>
                <a:sym typeface="Calibri"/>
              </a:rPr>
              <a:t>: Can Congress regulate the rules that businesses must follow when it comes to their workers? Darby addressed the constitutionality of the Fair Labor Standards Act—a law passed by Congress that set a minimum wage (and maximum hours) for workers. The defendant was a GA lumber manufacturer.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Court explicitly overruled </a:t>
            </a:r>
            <a:r>
              <a:rPr i="1" lang="en-US" sz="2400">
                <a:solidFill>
                  <a:srgbClr val="252F66"/>
                </a:solidFill>
                <a:latin typeface="Calibri"/>
                <a:ea typeface="Calibri"/>
                <a:cs typeface="Calibri"/>
                <a:sym typeface="Calibri"/>
              </a:rPr>
              <a:t>Hammer v. Dagenhart</a:t>
            </a:r>
            <a:r>
              <a:rPr lang="en-US" sz="2400">
                <a:solidFill>
                  <a:srgbClr val="252F66"/>
                </a:solidFill>
                <a:latin typeface="Calibri"/>
                <a:ea typeface="Calibri"/>
                <a:cs typeface="Calibri"/>
                <a:sym typeface="Calibri"/>
              </a:rPr>
              <a:t>. The Court concluded that Congress did have the power to ban the shipment in interstate commerce of lumber manufactured by employees whose wages were lower than the minimum wage.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96" name="Shape 396"/>
        <p:cNvGrpSpPr/>
        <p:nvPr/>
      </p:nvGrpSpPr>
      <p:grpSpPr>
        <a:xfrm>
          <a:off x="0" y="0"/>
          <a:ext cx="0" cy="0"/>
          <a:chOff x="0" y="0"/>
          <a:chExt cx="0" cy="0"/>
        </a:xfrm>
      </p:grpSpPr>
      <p:sp>
        <p:nvSpPr>
          <p:cNvPr id="397" name="Google Shape;397;p53"/>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398" name="Google Shape;398;p53"/>
          <p:cNvSpPr/>
          <p:nvPr/>
        </p:nvSpPr>
        <p:spPr>
          <a:xfrm>
            <a:off x="4398226" y="1453561"/>
            <a:ext cx="4797215"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Wickard v. Filburn </a:t>
            </a:r>
            <a:r>
              <a:rPr b="1" lang="en-US" sz="2800">
                <a:solidFill>
                  <a:srgbClr val="252F66"/>
                </a:solidFill>
                <a:latin typeface="Calibri"/>
                <a:ea typeface="Calibri"/>
                <a:cs typeface="Calibri"/>
                <a:sym typeface="Calibri"/>
              </a:rPr>
              <a:t>(1942)</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Court rejected a challenge to the Agricultural Adjustment Act of 1938. This law limits the amount of wheat farmers can grow on their own farms.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case involved the regulation of wheat which had been grown purely for local purposes. In particular, a farmer, Roscoe Filburn, who  was growing wheat to feed animals on his own farm. He was not selling.</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pic>
        <p:nvPicPr>
          <p:cNvPr id="399" name="Google Shape;399;p53"/>
          <p:cNvPicPr preferRelativeResize="0"/>
          <p:nvPr/>
        </p:nvPicPr>
        <p:blipFill rotWithShape="1">
          <a:blip r:embed="rId3">
            <a:alphaModFix/>
          </a:blip>
          <a:srcRect b="0" l="0" r="0" t="0"/>
          <a:stretch/>
        </p:blipFill>
        <p:spPr>
          <a:xfrm>
            <a:off x="635306" y="1515907"/>
            <a:ext cx="3441887" cy="470559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03" name="Shape 403"/>
        <p:cNvGrpSpPr/>
        <p:nvPr/>
      </p:nvGrpSpPr>
      <p:grpSpPr>
        <a:xfrm>
          <a:off x="0" y="0"/>
          <a:ext cx="0" cy="0"/>
          <a:chOff x="0" y="0"/>
          <a:chExt cx="0" cy="0"/>
        </a:xfrm>
      </p:grpSpPr>
      <p:sp>
        <p:nvSpPr>
          <p:cNvPr id="404" name="Google Shape;404;p54"/>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405" name="Google Shape;405;p54"/>
          <p:cNvSpPr/>
          <p:nvPr/>
        </p:nvSpPr>
        <p:spPr>
          <a:xfrm>
            <a:off x="408121" y="1453561"/>
            <a:ext cx="8933020" cy="42165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Wickard v. Filburn </a:t>
            </a:r>
            <a:r>
              <a:rPr b="1" lang="en-US" sz="2800">
                <a:solidFill>
                  <a:srgbClr val="252F66"/>
                </a:solidFill>
                <a:latin typeface="Calibri"/>
                <a:ea typeface="Calibri"/>
                <a:cs typeface="Calibri"/>
                <a:sym typeface="Calibri"/>
              </a:rPr>
              <a:t>(1942)</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Court upheld the law. The national government could tell Mr. Filburn to stop growing his wheat. Why?</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His wheat—when joined with others doing the same thing—has a substantial effect on the wheat market. He’s using his own wheat—not buying it on the open market. And this would affect the price of wheat that others were bringing to the marketplace.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With Wickard v. Filburn, the New Deal Revolution is complete!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09" name="Shape 409"/>
        <p:cNvGrpSpPr/>
        <p:nvPr/>
      </p:nvGrpSpPr>
      <p:grpSpPr>
        <a:xfrm>
          <a:off x="0" y="0"/>
          <a:ext cx="0" cy="0"/>
          <a:chOff x="0" y="0"/>
          <a:chExt cx="0" cy="0"/>
        </a:xfrm>
      </p:grpSpPr>
      <p:sp>
        <p:nvSpPr>
          <p:cNvPr id="410" name="Google Shape;410;p55"/>
          <p:cNvSpPr/>
          <p:nvPr/>
        </p:nvSpPr>
        <p:spPr>
          <a:xfrm>
            <a:off x="540475" y="1462832"/>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 NEW DEAL ERA</a:t>
            </a:r>
            <a:endParaRPr/>
          </a:p>
        </p:txBody>
      </p:sp>
      <p:sp>
        <p:nvSpPr>
          <p:cNvPr id="411" name="Google Shape;411;p55"/>
          <p:cNvSpPr/>
          <p:nvPr/>
        </p:nvSpPr>
        <p:spPr>
          <a:xfrm>
            <a:off x="604896" y="2521059"/>
            <a:ext cx="8933020"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2F66"/>
                </a:solidFill>
                <a:latin typeface="Calibri"/>
                <a:ea typeface="Calibri"/>
                <a:cs typeface="Calibri"/>
                <a:sym typeface="Calibri"/>
              </a:rPr>
              <a:t>Big Idea: </a:t>
            </a:r>
            <a:endParaRPr/>
          </a:p>
          <a:p>
            <a:pPr indent="0" lvl="0" marL="0" marR="0" rtl="0" algn="l">
              <a:spcBef>
                <a:spcPts val="0"/>
              </a:spcBef>
              <a:spcAft>
                <a:spcPts val="0"/>
              </a:spcAft>
              <a:buNone/>
            </a:pPr>
            <a:r>
              <a:rPr lang="en-US" sz="2800">
                <a:solidFill>
                  <a:srgbClr val="252F66"/>
                </a:solidFill>
                <a:latin typeface="Calibri"/>
                <a:ea typeface="Calibri"/>
                <a:cs typeface="Calibri"/>
                <a:sym typeface="Calibri"/>
              </a:rPr>
              <a:t>From the New Deal onward, the Supreme Court has read Congress’s Commerce Power very broadly—expanding the reach of Congress’s power over the economy.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15" name="Shape 415"/>
        <p:cNvGrpSpPr/>
        <p:nvPr/>
      </p:nvGrpSpPr>
      <p:grpSpPr>
        <a:xfrm>
          <a:off x="0" y="0"/>
          <a:ext cx="0" cy="0"/>
          <a:chOff x="0" y="0"/>
          <a:chExt cx="0" cy="0"/>
        </a:xfrm>
      </p:grpSpPr>
      <p:sp>
        <p:nvSpPr>
          <p:cNvPr id="416" name="Google Shape;416;p56"/>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THE POWERS OF CONGRESS TODAY</a:t>
            </a:r>
            <a:endParaRPr/>
          </a:p>
        </p:txBody>
      </p:sp>
      <p:sp>
        <p:nvSpPr>
          <p:cNvPr id="417" name="Google Shape;417;p56"/>
          <p:cNvSpPr/>
          <p:nvPr/>
        </p:nvSpPr>
        <p:spPr>
          <a:xfrm>
            <a:off x="4506686" y="1357459"/>
            <a:ext cx="4807378"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Finally, in recent decades, the Supreme Court has trimmed back a bit on the powers of Congress.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b="1" i="1" lang="en-US" sz="2800">
                <a:solidFill>
                  <a:srgbClr val="252F66"/>
                </a:solidFill>
                <a:latin typeface="Calibri"/>
                <a:ea typeface="Calibri"/>
                <a:cs typeface="Calibri"/>
                <a:sym typeface="Calibri"/>
              </a:rPr>
              <a:t>Lopez v. United States </a:t>
            </a:r>
            <a:r>
              <a:rPr lang="en-US" sz="2800">
                <a:solidFill>
                  <a:srgbClr val="252F66"/>
                </a:solidFill>
                <a:latin typeface="Calibri"/>
                <a:ea typeface="Calibri"/>
                <a:cs typeface="Calibri"/>
                <a:sym typeface="Calibri"/>
              </a:rPr>
              <a:t>(1995)</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Alfonzo Lopez was arrested for carrying a concealed weapon in his high school. He was charged under the federal Gun Free Schools Act of 1990, which banned individuals from bringing guns into school zones. Lopez challenged his conviction, arguing that the law exceeded Congress’s commerce power.</a:t>
            </a:r>
            <a:endParaRPr/>
          </a:p>
        </p:txBody>
      </p:sp>
      <p:pic>
        <p:nvPicPr>
          <p:cNvPr id="418" name="Google Shape;418;p56"/>
          <p:cNvPicPr preferRelativeResize="0"/>
          <p:nvPr/>
        </p:nvPicPr>
        <p:blipFill rotWithShape="1">
          <a:blip r:embed="rId3">
            <a:alphaModFix/>
          </a:blip>
          <a:srcRect b="0" l="0" r="0" t="0"/>
          <a:stretch/>
        </p:blipFill>
        <p:spPr>
          <a:xfrm>
            <a:off x="653143" y="1498973"/>
            <a:ext cx="3445422" cy="48672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22" name="Shape 422"/>
        <p:cNvGrpSpPr/>
        <p:nvPr/>
      </p:nvGrpSpPr>
      <p:grpSpPr>
        <a:xfrm>
          <a:off x="0" y="0"/>
          <a:ext cx="0" cy="0"/>
          <a:chOff x="0" y="0"/>
          <a:chExt cx="0" cy="0"/>
        </a:xfrm>
      </p:grpSpPr>
      <p:sp>
        <p:nvSpPr>
          <p:cNvPr id="423" name="Google Shape;423;p57"/>
          <p:cNvSpPr/>
          <p:nvPr/>
        </p:nvSpPr>
        <p:spPr>
          <a:xfrm>
            <a:off x="343700" y="395334"/>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THE POWERS OF CONGRESS TODAY</a:t>
            </a:r>
            <a:endParaRPr/>
          </a:p>
        </p:txBody>
      </p:sp>
      <p:sp>
        <p:nvSpPr>
          <p:cNvPr id="424" name="Google Shape;424;p57"/>
          <p:cNvSpPr/>
          <p:nvPr/>
        </p:nvSpPr>
        <p:spPr>
          <a:xfrm>
            <a:off x="371533" y="1531630"/>
            <a:ext cx="8968867"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Lopez v. United States </a:t>
            </a:r>
            <a:r>
              <a:rPr lang="en-US" sz="2800">
                <a:solidFill>
                  <a:srgbClr val="252F66"/>
                </a:solidFill>
                <a:latin typeface="Calibri"/>
                <a:ea typeface="Calibri"/>
                <a:cs typeface="Calibri"/>
                <a:sym typeface="Calibri"/>
              </a:rPr>
              <a:t>(1995)</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In a 5-to-4 decision, the Supreme Court agreed with Lopez and struck down the law. The Court noted that carrying a gun into schools was not an “economic activity.” Therefore, it wasn’t the kind of private activity that Congress had authority to regulate under the Commerce Clause without a clearer link to interstate commerce.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b="1" lang="en-US" sz="2400">
                <a:solidFill>
                  <a:srgbClr val="252F66"/>
                </a:solidFill>
                <a:latin typeface="Calibri"/>
                <a:ea typeface="Calibri"/>
                <a:cs typeface="Calibri"/>
                <a:sym typeface="Calibri"/>
              </a:rPr>
              <a:t>This was the first time that the Court had struck down a law under Congress’s commerce power since the New Deal Revolution of 1937. </a:t>
            </a:r>
            <a:r>
              <a:rPr lang="en-US" sz="2400">
                <a:solidFill>
                  <a:srgbClr val="252F66"/>
                </a:solidFill>
                <a:latin typeface="Calibri"/>
                <a:ea typeface="Calibri"/>
                <a:cs typeface="Calibri"/>
                <a:sym typeface="Calibri"/>
              </a:rPr>
              <a:t>It was a big deal! In the end, the Court used </a:t>
            </a:r>
            <a:r>
              <a:rPr i="1" lang="en-US" sz="2400">
                <a:solidFill>
                  <a:srgbClr val="252F66"/>
                </a:solidFill>
                <a:latin typeface="Calibri"/>
                <a:ea typeface="Calibri"/>
                <a:cs typeface="Calibri"/>
                <a:sym typeface="Calibri"/>
              </a:rPr>
              <a:t>Lopez</a:t>
            </a:r>
            <a:r>
              <a:rPr lang="en-US" sz="2400">
                <a:solidFill>
                  <a:srgbClr val="252F66"/>
                </a:solidFill>
                <a:latin typeface="Calibri"/>
                <a:ea typeface="Calibri"/>
                <a:cs typeface="Calibri"/>
                <a:sym typeface="Calibri"/>
              </a:rPr>
              <a:t> to push back against the broadest reach of the New Deal Revolution.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28" name="Shape 428"/>
        <p:cNvGrpSpPr/>
        <p:nvPr/>
      </p:nvGrpSpPr>
      <p:grpSpPr>
        <a:xfrm>
          <a:off x="0" y="0"/>
          <a:ext cx="0" cy="0"/>
          <a:chOff x="0" y="0"/>
          <a:chExt cx="0" cy="0"/>
        </a:xfrm>
      </p:grpSpPr>
      <p:sp>
        <p:nvSpPr>
          <p:cNvPr id="429" name="Google Shape;429;p58"/>
          <p:cNvSpPr/>
          <p:nvPr/>
        </p:nvSpPr>
        <p:spPr>
          <a:xfrm>
            <a:off x="498991" y="1484272"/>
            <a:ext cx="8340597"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THE POWERS OF CONGRESS TODAY</a:t>
            </a:r>
            <a:endParaRPr/>
          </a:p>
        </p:txBody>
      </p:sp>
      <p:sp>
        <p:nvSpPr>
          <p:cNvPr id="430" name="Google Shape;430;p58"/>
          <p:cNvSpPr/>
          <p:nvPr/>
        </p:nvSpPr>
        <p:spPr>
          <a:xfrm>
            <a:off x="526824" y="2620568"/>
            <a:ext cx="8968867"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Big Idea: </a:t>
            </a:r>
            <a:r>
              <a:rPr lang="en-US" sz="2400">
                <a:solidFill>
                  <a:srgbClr val="252F66"/>
                </a:solidFill>
                <a:latin typeface="Calibri"/>
                <a:ea typeface="Calibri"/>
                <a:cs typeface="Calibri"/>
                <a:sym typeface="Calibri"/>
              </a:rPr>
              <a:t>Even after decisions like Lopez, the Supreme Court still reads the Constitution as granting the national government broad powers to regulate the economy and use its spending power to promote its preferred policies in the states.  However, recent Court decisions do search for ways of enforcing certain limits on Congress’s powers—ensuring that ours remains a national government limited powers.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34" name="Shape 434"/>
        <p:cNvGrpSpPr/>
        <p:nvPr/>
      </p:nvGrpSpPr>
      <p:grpSpPr>
        <a:xfrm>
          <a:off x="0" y="0"/>
          <a:ext cx="0" cy="0"/>
          <a:chOff x="0" y="0"/>
          <a:chExt cx="0" cy="0"/>
        </a:xfrm>
      </p:grpSpPr>
      <p:sp>
        <p:nvSpPr>
          <p:cNvPr id="435" name="Google Shape;435;p59"/>
          <p:cNvSpPr/>
          <p:nvPr/>
        </p:nvSpPr>
        <p:spPr>
          <a:xfrm>
            <a:off x="1603947" y="1175657"/>
            <a:ext cx="5701255" cy="7803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cap="none">
                <a:solidFill>
                  <a:schemeClr val="lt1"/>
                </a:solidFill>
                <a:latin typeface="Quattrocento Sans"/>
                <a:ea typeface="Quattrocento Sans"/>
                <a:cs typeface="Quattrocento Sans"/>
                <a:sym typeface="Quattrocento Sans"/>
              </a:rPr>
              <a:t>HYPOTHETICAL </a:t>
            </a:r>
            <a:endParaRPr/>
          </a:p>
        </p:txBody>
      </p:sp>
      <p:sp>
        <p:nvSpPr>
          <p:cNvPr id="436" name="Google Shape;436;p59"/>
          <p:cNvSpPr/>
          <p:nvPr/>
        </p:nvSpPr>
        <p:spPr>
          <a:xfrm>
            <a:off x="932424" y="2459504"/>
            <a:ext cx="797672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252F66"/>
                </a:solidFill>
                <a:latin typeface="Calibri"/>
                <a:ea typeface="Calibri"/>
                <a:cs typeface="Calibri"/>
                <a:sym typeface="Calibri"/>
              </a:rPr>
              <a:t>Does Congress have the power to pass a law requiring everyone to wear a mask during a pandemic?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40" name="Shape 440"/>
        <p:cNvGrpSpPr/>
        <p:nvPr/>
      </p:nvGrpSpPr>
      <p:grpSpPr>
        <a:xfrm>
          <a:off x="0" y="0"/>
          <a:ext cx="0" cy="0"/>
          <a:chOff x="0" y="0"/>
          <a:chExt cx="0" cy="0"/>
        </a:xfrm>
      </p:grpSpPr>
      <p:sp>
        <p:nvSpPr>
          <p:cNvPr id="441" name="Google Shape;441;p60"/>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42" name="Google Shape;442;p60"/>
          <p:cNvSpPr/>
          <p:nvPr/>
        </p:nvSpPr>
        <p:spPr>
          <a:xfrm>
            <a:off x="321033" y="2023991"/>
            <a:ext cx="8724954"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Within our system of federalism, this sort of issue is usually the job of a state. It’s at the core of a </a:t>
            </a:r>
            <a:r>
              <a:rPr i="1" lang="en-US" sz="2400">
                <a:solidFill>
                  <a:srgbClr val="252F66"/>
                </a:solidFill>
                <a:latin typeface="Calibri"/>
                <a:ea typeface="Calibri"/>
                <a:cs typeface="Calibri"/>
                <a:sym typeface="Calibri"/>
              </a:rPr>
              <a:t>state’s</a:t>
            </a:r>
            <a:r>
              <a:rPr lang="en-US" sz="2400">
                <a:solidFill>
                  <a:srgbClr val="252F66"/>
                </a:solidFill>
                <a:latin typeface="Calibri"/>
                <a:ea typeface="Calibri"/>
                <a:cs typeface="Calibri"/>
                <a:sym typeface="Calibri"/>
              </a:rPr>
              <a:t> traditional (police) powers to pass laws that promote the health, safety, and welfare of its residents.</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And this power for </a:t>
            </a:r>
            <a:r>
              <a:rPr i="1" lang="en-US" sz="2400">
                <a:solidFill>
                  <a:srgbClr val="252F66"/>
                </a:solidFill>
                <a:latin typeface="Calibri"/>
                <a:ea typeface="Calibri"/>
                <a:cs typeface="Calibri"/>
                <a:sym typeface="Calibri"/>
              </a:rPr>
              <a:t>state</a:t>
            </a:r>
            <a:r>
              <a:rPr lang="en-US" sz="2400">
                <a:solidFill>
                  <a:srgbClr val="252F66"/>
                </a:solidFill>
                <a:latin typeface="Calibri"/>
                <a:ea typeface="Calibri"/>
                <a:cs typeface="Calibri"/>
                <a:sym typeface="Calibri"/>
              </a:rPr>
              <a:t> governments is confirmed by well-established Supreme Court precedent—most notably in </a:t>
            </a:r>
            <a:r>
              <a:rPr i="1" lang="en-US" sz="2400">
                <a:solidFill>
                  <a:srgbClr val="252F66"/>
                </a:solidFill>
                <a:latin typeface="Calibri"/>
                <a:ea typeface="Calibri"/>
                <a:cs typeface="Calibri"/>
                <a:sym typeface="Calibri"/>
              </a:rPr>
              <a:t>Jacobson v. Massachusetts</a:t>
            </a:r>
            <a:r>
              <a:rPr lang="en-US" sz="2400">
                <a:solidFill>
                  <a:srgbClr val="252F66"/>
                </a:solidFill>
                <a:latin typeface="Calibri"/>
                <a:ea typeface="Calibri"/>
                <a:cs typeface="Calibri"/>
                <a:sym typeface="Calibri"/>
              </a:rPr>
              <a:t> (1905), upholding a city’s decision to require its residents to get a smallpox vaccine. But that’s </a:t>
            </a:r>
            <a:r>
              <a:rPr i="1" lang="en-US" sz="2400">
                <a:solidFill>
                  <a:srgbClr val="252F66"/>
                </a:solidFill>
                <a:latin typeface="Calibri"/>
                <a:ea typeface="Calibri"/>
                <a:cs typeface="Calibri"/>
                <a:sym typeface="Calibri"/>
              </a:rPr>
              <a:t>state</a:t>
            </a:r>
            <a:r>
              <a:rPr lang="en-US" sz="2400">
                <a:solidFill>
                  <a:srgbClr val="252F66"/>
                </a:solidFill>
                <a:latin typeface="Calibri"/>
                <a:ea typeface="Calibri"/>
                <a:cs typeface="Calibri"/>
                <a:sym typeface="Calibri"/>
              </a:rPr>
              <a:t> governments.  </a:t>
            </a:r>
            <a:r>
              <a:rPr b="1" lang="en-US" sz="2400">
                <a:solidFill>
                  <a:srgbClr val="252F66"/>
                </a:solidFill>
                <a:latin typeface="Calibri"/>
                <a:ea typeface="Calibri"/>
                <a:cs typeface="Calibri"/>
                <a:sym typeface="Calibri"/>
              </a:rPr>
              <a:t>Can </a:t>
            </a:r>
            <a:r>
              <a:rPr b="1" i="1" lang="en-US" sz="2400">
                <a:solidFill>
                  <a:srgbClr val="252F66"/>
                </a:solidFill>
                <a:latin typeface="Calibri"/>
                <a:ea typeface="Calibri"/>
                <a:cs typeface="Calibri"/>
                <a:sym typeface="Calibri"/>
              </a:rPr>
              <a:t>Congress</a:t>
            </a:r>
            <a:r>
              <a:rPr b="1" lang="en-US" sz="2400">
                <a:solidFill>
                  <a:srgbClr val="252F66"/>
                </a:solidFill>
                <a:latin typeface="Calibri"/>
                <a:ea typeface="Calibri"/>
                <a:cs typeface="Calibri"/>
                <a:sym typeface="Calibri"/>
              </a:rPr>
              <a:t> do it?  Can Congress pass a </a:t>
            </a:r>
            <a:r>
              <a:rPr b="1" i="1" lang="en-US" sz="2400">
                <a:solidFill>
                  <a:srgbClr val="252F66"/>
                </a:solidFill>
                <a:latin typeface="Calibri"/>
                <a:ea typeface="Calibri"/>
                <a:cs typeface="Calibri"/>
                <a:sym typeface="Calibri"/>
              </a:rPr>
              <a:t>national</a:t>
            </a:r>
            <a:r>
              <a:rPr b="1" lang="en-US" sz="2400">
                <a:solidFill>
                  <a:srgbClr val="252F66"/>
                </a:solidFill>
                <a:latin typeface="Calibri"/>
                <a:ea typeface="Calibri"/>
                <a:cs typeface="Calibri"/>
                <a:sym typeface="Calibri"/>
              </a:rPr>
              <a:t> mask mandate?</a:t>
            </a:r>
            <a:endParaRPr b="1" sz="2400">
              <a:solidFill>
                <a:srgbClr val="252F6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46" name="Shape 446"/>
        <p:cNvGrpSpPr/>
        <p:nvPr/>
      </p:nvGrpSpPr>
      <p:grpSpPr>
        <a:xfrm>
          <a:off x="0" y="0"/>
          <a:ext cx="0" cy="0"/>
          <a:chOff x="0" y="0"/>
          <a:chExt cx="0" cy="0"/>
        </a:xfrm>
      </p:grpSpPr>
      <p:sp>
        <p:nvSpPr>
          <p:cNvPr id="447" name="Google Shape;447;p61"/>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48" name="Google Shape;448;p61"/>
          <p:cNvSpPr/>
          <p:nvPr/>
        </p:nvSpPr>
        <p:spPr>
          <a:xfrm>
            <a:off x="321033" y="2023991"/>
            <a:ext cx="8724954"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3E79"/>
                </a:solidFill>
                <a:latin typeface="Calibri"/>
                <a:ea typeface="Calibri"/>
                <a:cs typeface="Calibri"/>
                <a:sym typeface="Calibri"/>
              </a:rPr>
              <a:t>Can </a:t>
            </a:r>
            <a:r>
              <a:rPr i="1" lang="en-US" sz="2400">
                <a:solidFill>
                  <a:srgbClr val="253E79"/>
                </a:solidFill>
                <a:latin typeface="Calibri"/>
                <a:ea typeface="Calibri"/>
                <a:cs typeface="Calibri"/>
                <a:sym typeface="Calibri"/>
              </a:rPr>
              <a:t>Congress</a:t>
            </a:r>
            <a:r>
              <a:rPr lang="en-US" sz="2400">
                <a:solidFill>
                  <a:srgbClr val="253E79"/>
                </a:solidFill>
                <a:latin typeface="Calibri"/>
                <a:ea typeface="Calibri"/>
                <a:cs typeface="Calibri"/>
                <a:sym typeface="Calibri"/>
              </a:rPr>
              <a:t> pass a national mask mandate? Here’s the key constitutional question: </a:t>
            </a:r>
            <a:r>
              <a:rPr b="1" lang="en-US" sz="2400">
                <a:solidFill>
                  <a:srgbClr val="253E79"/>
                </a:solidFill>
                <a:latin typeface="Calibri"/>
                <a:ea typeface="Calibri"/>
                <a:cs typeface="Calibri"/>
                <a:sym typeface="Calibri"/>
              </a:rPr>
              <a:t>Where in the Constitution does Congress get the power to pass a law like this?</a:t>
            </a:r>
            <a:endParaRPr/>
          </a:p>
          <a:p>
            <a:pPr indent="0" lvl="0" marL="0" marR="0" rtl="0" algn="l">
              <a:spcBef>
                <a:spcPts val="0"/>
              </a:spcBef>
              <a:spcAft>
                <a:spcPts val="0"/>
              </a:spcAft>
              <a:buNone/>
            </a:pPr>
            <a:r>
              <a:t/>
            </a:r>
            <a:endParaRPr b="1" sz="2400">
              <a:solidFill>
                <a:srgbClr val="253E79"/>
              </a:solidFill>
              <a:latin typeface="Calibri"/>
              <a:ea typeface="Calibri"/>
              <a:cs typeface="Calibri"/>
              <a:sym typeface="Calibri"/>
            </a:endParaRPr>
          </a:p>
          <a:p>
            <a:pPr indent="-342900" lvl="0" marL="342900" marR="0" rtl="0" algn="l">
              <a:spcBef>
                <a:spcPts val="0"/>
              </a:spcBef>
              <a:spcAft>
                <a:spcPts val="0"/>
              </a:spcAft>
              <a:buClr>
                <a:srgbClr val="253E79"/>
              </a:buClr>
              <a:buSzPts val="2400"/>
              <a:buFont typeface="Arial"/>
              <a:buChar char="•"/>
            </a:pPr>
            <a:r>
              <a:rPr b="1" lang="en-US" sz="2400">
                <a:solidFill>
                  <a:srgbClr val="253E79"/>
                </a:solidFill>
                <a:latin typeface="Calibri"/>
                <a:ea typeface="Calibri"/>
                <a:cs typeface="Calibri"/>
                <a:sym typeface="Calibri"/>
              </a:rPr>
              <a:t>Commerce Clause</a:t>
            </a:r>
            <a:endParaRPr/>
          </a:p>
          <a:p>
            <a:pPr indent="-342900" lvl="0" marL="342900" marR="0" rtl="0" algn="l">
              <a:spcBef>
                <a:spcPts val="0"/>
              </a:spcBef>
              <a:spcAft>
                <a:spcPts val="0"/>
              </a:spcAft>
              <a:buClr>
                <a:srgbClr val="253E79"/>
              </a:buClr>
              <a:buSzPts val="2400"/>
              <a:buFont typeface="Arial"/>
              <a:buChar char="•"/>
            </a:pPr>
            <a:r>
              <a:rPr b="1" lang="en-US" sz="2400">
                <a:solidFill>
                  <a:srgbClr val="253E79"/>
                </a:solidFill>
                <a:latin typeface="Calibri"/>
                <a:ea typeface="Calibri"/>
                <a:cs typeface="Calibri"/>
                <a:sym typeface="Calibri"/>
              </a:rPr>
              <a:t>Spending Power</a:t>
            </a:r>
            <a:endParaRPr/>
          </a:p>
          <a:p>
            <a:pPr indent="-342900" lvl="0" marL="342900" marR="0" rtl="0" algn="l">
              <a:spcBef>
                <a:spcPts val="0"/>
              </a:spcBef>
              <a:spcAft>
                <a:spcPts val="0"/>
              </a:spcAft>
              <a:buClr>
                <a:srgbClr val="253E79"/>
              </a:buClr>
              <a:buSzPts val="2400"/>
              <a:buFont typeface="Arial"/>
              <a:buChar char="•"/>
            </a:pPr>
            <a:r>
              <a:rPr b="1" lang="en-US" sz="2400">
                <a:solidFill>
                  <a:srgbClr val="253E79"/>
                </a:solidFill>
                <a:latin typeface="Calibri"/>
                <a:ea typeface="Calibri"/>
                <a:cs typeface="Calibri"/>
                <a:sym typeface="Calibri"/>
              </a:rPr>
              <a:t>Necessary and Proper Clause</a:t>
            </a:r>
            <a:endParaRPr/>
          </a:p>
          <a:p>
            <a:pPr indent="-190500" lvl="0" marL="342900" marR="0" rtl="0" algn="l">
              <a:spcBef>
                <a:spcPts val="0"/>
              </a:spcBef>
              <a:spcAft>
                <a:spcPts val="0"/>
              </a:spcAft>
              <a:buClr>
                <a:schemeClr val="dk1"/>
              </a:buClr>
              <a:buSzPts val="2400"/>
              <a:buFont typeface="Arial"/>
              <a:buNone/>
            </a:pPr>
            <a:r>
              <a:t/>
            </a:r>
            <a:endParaRPr b="1" sz="2400">
              <a:solidFill>
                <a:srgbClr val="253E79"/>
              </a:solidFill>
              <a:latin typeface="Calibri"/>
              <a:ea typeface="Calibri"/>
              <a:cs typeface="Calibri"/>
              <a:sym typeface="Calibri"/>
            </a:endParaRPr>
          </a:p>
          <a:p>
            <a:pPr indent="0" lvl="0" marL="0" marR="0" rtl="0" algn="l">
              <a:spcBef>
                <a:spcPts val="0"/>
              </a:spcBef>
              <a:spcAft>
                <a:spcPts val="0"/>
              </a:spcAft>
              <a:buNone/>
            </a:pPr>
            <a:r>
              <a:rPr b="1" lang="en-US" sz="2400" cap="none">
                <a:solidFill>
                  <a:srgbClr val="253E79"/>
                </a:solidFill>
                <a:latin typeface="Calibri"/>
                <a:ea typeface="Calibri"/>
                <a:cs typeface="Calibri"/>
                <a:sym typeface="Calibri"/>
              </a:rPr>
              <a:t>AND REMEMBER: </a:t>
            </a:r>
            <a:r>
              <a:rPr lang="en-US" sz="2400">
                <a:solidFill>
                  <a:srgbClr val="253E79"/>
                </a:solidFill>
                <a:latin typeface="Calibri"/>
                <a:ea typeface="Calibri"/>
                <a:cs typeface="Calibri"/>
                <a:sym typeface="Calibri"/>
              </a:rPr>
              <a:t>A national mask mandate can’t violate other rights enshrined in the Constitution—for instance, those written into the Bill of Rights.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17" name="Shape 117"/>
        <p:cNvGrpSpPr/>
        <p:nvPr/>
      </p:nvGrpSpPr>
      <p:grpSpPr>
        <a:xfrm>
          <a:off x="0" y="0"/>
          <a:ext cx="0" cy="0"/>
          <a:chOff x="0" y="0"/>
          <a:chExt cx="0" cy="0"/>
        </a:xfrm>
      </p:grpSpPr>
      <p:sp>
        <p:nvSpPr>
          <p:cNvPr id="118" name="Google Shape;118;p17"/>
          <p:cNvSpPr/>
          <p:nvPr/>
        </p:nvSpPr>
        <p:spPr>
          <a:xfrm>
            <a:off x="483299" y="1771948"/>
            <a:ext cx="869136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1F3864"/>
                </a:solidFill>
                <a:latin typeface="Calibri"/>
                <a:ea typeface="Calibri"/>
                <a:cs typeface="Calibri"/>
                <a:sym typeface="Calibri"/>
              </a:rPr>
              <a:t>It’s the longest part of the Constitution.  </a:t>
            </a:r>
            <a:endParaRPr/>
          </a:p>
          <a:p>
            <a:pPr indent="0" lvl="0" marL="0" marR="0" rtl="0" algn="l">
              <a:spcBef>
                <a:spcPts val="0"/>
              </a:spcBef>
              <a:spcAft>
                <a:spcPts val="0"/>
              </a:spcAft>
              <a:buNone/>
            </a:pPr>
            <a:r>
              <a:t/>
            </a:r>
            <a:endParaRPr sz="3600">
              <a:solidFill>
                <a:srgbClr val="1F3864"/>
              </a:solidFill>
              <a:latin typeface="Calibri"/>
              <a:ea typeface="Calibri"/>
              <a:cs typeface="Calibri"/>
              <a:sym typeface="Calibri"/>
            </a:endParaRPr>
          </a:p>
          <a:p>
            <a:pPr indent="0" lvl="0" marL="0" marR="0" rtl="0" algn="l">
              <a:spcBef>
                <a:spcPts val="0"/>
              </a:spcBef>
              <a:spcAft>
                <a:spcPts val="0"/>
              </a:spcAft>
              <a:buNone/>
            </a:pPr>
            <a:r>
              <a:rPr lang="en-US" sz="3600">
                <a:solidFill>
                  <a:srgbClr val="1F3864"/>
                </a:solidFill>
                <a:latin typeface="Calibri"/>
                <a:ea typeface="Calibri"/>
                <a:cs typeface="Calibri"/>
                <a:sym typeface="Calibri"/>
              </a:rPr>
              <a:t>Within the national government, Congress is responsible for making the laws.</a:t>
            </a:r>
            <a:endParaRPr/>
          </a:p>
          <a:p>
            <a:pPr indent="0" lvl="0" marL="0" marR="0" rtl="0" algn="l">
              <a:spcBef>
                <a:spcPts val="0"/>
              </a:spcBef>
              <a:spcAft>
                <a:spcPts val="0"/>
              </a:spcAft>
              <a:buNone/>
            </a:pPr>
            <a:r>
              <a:t/>
            </a:r>
            <a:endParaRPr sz="3600">
              <a:solidFill>
                <a:srgbClr val="1F3864"/>
              </a:solidFill>
              <a:latin typeface="Calibri"/>
              <a:ea typeface="Calibri"/>
              <a:cs typeface="Calibri"/>
              <a:sym typeface="Calibri"/>
            </a:endParaRPr>
          </a:p>
          <a:p>
            <a:pPr indent="0" lvl="0" marL="0" marR="0" rtl="0" algn="l">
              <a:spcBef>
                <a:spcPts val="0"/>
              </a:spcBef>
              <a:spcAft>
                <a:spcPts val="0"/>
              </a:spcAft>
              <a:buNone/>
            </a:pPr>
            <a:r>
              <a:rPr lang="en-US" sz="3600">
                <a:solidFill>
                  <a:srgbClr val="1F3864"/>
                </a:solidFill>
                <a:latin typeface="Calibri"/>
                <a:ea typeface="Calibri"/>
                <a:cs typeface="Calibri"/>
                <a:sym typeface="Calibri"/>
              </a:rPr>
              <a:t>The Constitution separates Congress into two Houses (We call this “</a:t>
            </a:r>
            <a:r>
              <a:rPr b="1" lang="en-US" sz="3600">
                <a:solidFill>
                  <a:srgbClr val="1F3864"/>
                </a:solidFill>
                <a:latin typeface="Calibri"/>
                <a:ea typeface="Calibri"/>
                <a:cs typeface="Calibri"/>
                <a:sym typeface="Calibri"/>
              </a:rPr>
              <a:t>bicameralism</a:t>
            </a:r>
            <a:r>
              <a:rPr lang="en-US" sz="3600">
                <a:solidFill>
                  <a:srgbClr val="1F3864"/>
                </a:solidFill>
                <a:latin typeface="Calibri"/>
                <a:ea typeface="Calibri"/>
                <a:cs typeface="Calibri"/>
                <a:sym typeface="Calibri"/>
              </a:rPr>
              <a:t>”):</a:t>
            </a:r>
            <a:endParaRPr/>
          </a:p>
          <a:p>
            <a:pPr indent="0" lvl="0" marL="0" marR="0" rtl="0" algn="l">
              <a:spcBef>
                <a:spcPts val="0"/>
              </a:spcBef>
              <a:spcAft>
                <a:spcPts val="0"/>
              </a:spcAft>
              <a:buNone/>
            </a:pPr>
            <a:r>
              <a:rPr lang="en-US" sz="3600">
                <a:solidFill>
                  <a:srgbClr val="1F3864"/>
                </a:solidFill>
                <a:latin typeface="Calibri"/>
                <a:ea typeface="Calibri"/>
                <a:cs typeface="Calibri"/>
                <a:sym typeface="Calibri"/>
              </a:rPr>
              <a:t>The House of Representatives and the Senate</a:t>
            </a:r>
            <a:endParaRPr/>
          </a:p>
        </p:txBody>
      </p:sp>
      <p:sp>
        <p:nvSpPr>
          <p:cNvPr id="119" name="Google Shape;119;p17"/>
          <p:cNvSpPr/>
          <p:nvPr/>
        </p:nvSpPr>
        <p:spPr>
          <a:xfrm>
            <a:off x="2356118" y="447527"/>
            <a:ext cx="4389456"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ARTICLE I</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52" name="Shape 452"/>
        <p:cNvGrpSpPr/>
        <p:nvPr/>
      </p:nvGrpSpPr>
      <p:grpSpPr>
        <a:xfrm>
          <a:off x="0" y="0"/>
          <a:ext cx="0" cy="0"/>
          <a:chOff x="0" y="0"/>
          <a:chExt cx="0" cy="0"/>
        </a:xfrm>
      </p:grpSpPr>
      <p:sp>
        <p:nvSpPr>
          <p:cNvPr id="453" name="Google Shape;453;p62"/>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54" name="Google Shape;454;p62"/>
          <p:cNvSpPr/>
          <p:nvPr/>
        </p:nvSpPr>
        <p:spPr>
          <a:xfrm>
            <a:off x="321033" y="2023991"/>
            <a:ext cx="8724954" cy="42165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3E79"/>
                </a:solidFill>
                <a:latin typeface="Calibri"/>
                <a:ea typeface="Calibri"/>
                <a:cs typeface="Calibri"/>
                <a:sym typeface="Calibri"/>
              </a:rPr>
              <a:t>Commerce Clause</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rPr b="1" lang="en-US" sz="2400">
                <a:solidFill>
                  <a:srgbClr val="253E79"/>
                </a:solidFill>
                <a:latin typeface="Calibri"/>
                <a:ea typeface="Calibri"/>
                <a:cs typeface="Calibri"/>
                <a:sym typeface="Calibri"/>
              </a:rPr>
              <a:t>Pro: </a:t>
            </a:r>
            <a:r>
              <a:rPr lang="en-US" sz="2400">
                <a:solidFill>
                  <a:srgbClr val="253E79"/>
                </a:solidFill>
                <a:latin typeface="Calibri"/>
                <a:ea typeface="Calibri"/>
                <a:cs typeface="Calibri"/>
                <a:sym typeface="Calibri"/>
              </a:rPr>
              <a:t>Congress might argue that the pandemic has a substantial effect on interstate commerce</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rPr b="1" lang="en-US" sz="2400">
                <a:solidFill>
                  <a:srgbClr val="253E79"/>
                </a:solidFill>
                <a:latin typeface="Calibri"/>
                <a:ea typeface="Calibri"/>
                <a:cs typeface="Calibri"/>
                <a:sym typeface="Calibri"/>
              </a:rPr>
              <a:t>Con: </a:t>
            </a:r>
            <a:r>
              <a:rPr lang="en-US" sz="2400">
                <a:solidFill>
                  <a:srgbClr val="253E79"/>
                </a:solidFill>
                <a:latin typeface="Calibri"/>
                <a:ea typeface="Calibri"/>
                <a:cs typeface="Calibri"/>
                <a:sym typeface="Calibri"/>
              </a:rPr>
              <a:t>Challengers might argue that the Supreme Court has recently cut back on Congress’s Commerce Power. One key restriction is that there’s a limit to what Congress can force people to do (like force uninsured people to buy health insurance).  A broad mask mandate—depending on its specifics—might violate a similar principle.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58" name="Shape 458"/>
        <p:cNvGrpSpPr/>
        <p:nvPr/>
      </p:nvGrpSpPr>
      <p:grpSpPr>
        <a:xfrm>
          <a:off x="0" y="0"/>
          <a:ext cx="0" cy="0"/>
          <a:chOff x="0" y="0"/>
          <a:chExt cx="0" cy="0"/>
        </a:xfrm>
      </p:grpSpPr>
      <p:sp>
        <p:nvSpPr>
          <p:cNvPr id="459" name="Google Shape;459;p63"/>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60" name="Google Shape;460;p63"/>
          <p:cNvSpPr/>
          <p:nvPr/>
        </p:nvSpPr>
        <p:spPr>
          <a:xfrm>
            <a:off x="321033" y="2023991"/>
            <a:ext cx="8724954" cy="42165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3E79"/>
                </a:solidFill>
                <a:latin typeface="Calibri"/>
                <a:ea typeface="Calibri"/>
                <a:cs typeface="Calibri"/>
                <a:sym typeface="Calibri"/>
              </a:rPr>
              <a:t>Spending Power</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rPr lang="en-US" sz="2400">
                <a:solidFill>
                  <a:srgbClr val="253E79"/>
                </a:solidFill>
                <a:latin typeface="Calibri"/>
                <a:ea typeface="Calibri"/>
                <a:cs typeface="Calibri"/>
                <a:sym typeface="Calibri"/>
              </a:rPr>
              <a:t>Congress could try to use this power through some combination of offering new money as incentives, or taking away money. </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rPr lang="en-US" sz="2400">
                <a:solidFill>
                  <a:srgbClr val="253E79"/>
                </a:solidFill>
                <a:latin typeface="Calibri"/>
                <a:ea typeface="Calibri"/>
                <a:cs typeface="Calibri"/>
                <a:sym typeface="Calibri"/>
              </a:rPr>
              <a:t>The Supreme Court has traditionally read Congress’s Spending Power broadly</a:t>
            </a:r>
            <a:r>
              <a:rPr i="1" lang="en-US" sz="2400">
                <a:solidFill>
                  <a:srgbClr val="253E79"/>
                </a:solidFill>
                <a:latin typeface="Calibri"/>
                <a:ea typeface="Calibri"/>
                <a:cs typeface="Calibri"/>
                <a:sym typeface="Calibri"/>
              </a:rPr>
              <a:t>, but:</a:t>
            </a:r>
            <a:endParaRPr/>
          </a:p>
          <a:p>
            <a:pPr indent="-342900" lvl="0" marL="342900" marR="0" rtl="0" algn="l">
              <a:spcBef>
                <a:spcPts val="0"/>
              </a:spcBef>
              <a:spcAft>
                <a:spcPts val="0"/>
              </a:spcAft>
              <a:buClr>
                <a:srgbClr val="253E79"/>
              </a:buClr>
              <a:buSzPts val="2400"/>
              <a:buFont typeface="Arial"/>
              <a:buChar char="•"/>
            </a:pPr>
            <a:r>
              <a:rPr lang="en-US" sz="2400">
                <a:solidFill>
                  <a:srgbClr val="253E79"/>
                </a:solidFill>
                <a:latin typeface="Calibri"/>
                <a:ea typeface="Calibri"/>
                <a:cs typeface="Calibri"/>
                <a:sym typeface="Calibri"/>
              </a:rPr>
              <a:t>Congress’s goal must be related to the “general welfare.”</a:t>
            </a:r>
            <a:endParaRPr/>
          </a:p>
          <a:p>
            <a:pPr indent="-342900" lvl="0" marL="342900" marR="0" rtl="0" algn="l">
              <a:spcBef>
                <a:spcPts val="0"/>
              </a:spcBef>
              <a:spcAft>
                <a:spcPts val="0"/>
              </a:spcAft>
              <a:buClr>
                <a:srgbClr val="253E79"/>
              </a:buClr>
              <a:buSzPts val="2400"/>
              <a:buFont typeface="Arial"/>
              <a:buChar char="•"/>
            </a:pPr>
            <a:r>
              <a:rPr lang="en-US" sz="2400">
                <a:solidFill>
                  <a:srgbClr val="253E79"/>
                </a:solidFill>
                <a:latin typeface="Calibri"/>
                <a:ea typeface="Calibri"/>
                <a:cs typeface="Calibri"/>
                <a:sym typeface="Calibri"/>
              </a:rPr>
              <a:t>Congress must set clear conditions</a:t>
            </a:r>
            <a:endParaRPr/>
          </a:p>
          <a:p>
            <a:pPr indent="-342900" lvl="0" marL="342900" marR="0" rtl="0" algn="l">
              <a:spcBef>
                <a:spcPts val="0"/>
              </a:spcBef>
              <a:spcAft>
                <a:spcPts val="0"/>
              </a:spcAft>
              <a:buClr>
                <a:srgbClr val="253E79"/>
              </a:buClr>
              <a:buSzPts val="2400"/>
              <a:buFont typeface="Arial"/>
              <a:buChar char="•"/>
            </a:pPr>
            <a:r>
              <a:rPr lang="en-US" sz="2400">
                <a:solidFill>
                  <a:srgbClr val="253E79"/>
                </a:solidFill>
                <a:latin typeface="Calibri"/>
                <a:ea typeface="Calibri"/>
                <a:cs typeface="Calibri"/>
                <a:sym typeface="Calibri"/>
              </a:rPr>
              <a:t>The conditions must not otherwise conflict with the Constitution.  </a:t>
            </a:r>
            <a:endParaRPr/>
          </a:p>
          <a:p>
            <a:pPr indent="-342900" lvl="0" marL="342900" marR="0" rtl="0" algn="l">
              <a:spcBef>
                <a:spcPts val="0"/>
              </a:spcBef>
              <a:spcAft>
                <a:spcPts val="0"/>
              </a:spcAft>
              <a:buClr>
                <a:srgbClr val="253E79"/>
              </a:buClr>
              <a:buSzPts val="2400"/>
              <a:buFont typeface="Arial"/>
              <a:buChar char="•"/>
            </a:pPr>
            <a:r>
              <a:rPr lang="en-US" sz="2400">
                <a:solidFill>
                  <a:srgbClr val="253E79"/>
                </a:solidFill>
                <a:latin typeface="Calibri"/>
                <a:ea typeface="Calibri"/>
                <a:cs typeface="Calibri"/>
                <a:sym typeface="Calibri"/>
              </a:rPr>
              <a:t>And the conditions must not be too coercive.  </a:t>
            </a:r>
            <a:endParaRPr b="1" sz="2400">
              <a:solidFill>
                <a:srgbClr val="253E79"/>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64" name="Shape 464"/>
        <p:cNvGrpSpPr/>
        <p:nvPr/>
      </p:nvGrpSpPr>
      <p:grpSpPr>
        <a:xfrm>
          <a:off x="0" y="0"/>
          <a:ext cx="0" cy="0"/>
          <a:chOff x="0" y="0"/>
          <a:chExt cx="0" cy="0"/>
        </a:xfrm>
      </p:grpSpPr>
      <p:sp>
        <p:nvSpPr>
          <p:cNvPr id="465" name="Google Shape;465;p64"/>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66" name="Google Shape;466;p64"/>
          <p:cNvSpPr/>
          <p:nvPr/>
        </p:nvSpPr>
        <p:spPr>
          <a:xfrm>
            <a:off x="321033" y="2023991"/>
            <a:ext cx="8724954"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3E79"/>
                </a:solidFill>
                <a:latin typeface="Calibri"/>
                <a:ea typeface="Calibri"/>
                <a:cs typeface="Calibri"/>
                <a:sym typeface="Calibri"/>
              </a:rPr>
              <a:t>Necessary and Proper Clause</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a:p>
            <a:pPr indent="0" lvl="0" marL="0" marR="0" rtl="0" algn="l">
              <a:spcBef>
                <a:spcPts val="0"/>
              </a:spcBef>
              <a:spcAft>
                <a:spcPts val="0"/>
              </a:spcAft>
              <a:buNone/>
            </a:pPr>
            <a:r>
              <a:rPr lang="en-US" sz="2400">
                <a:solidFill>
                  <a:srgbClr val="253E79"/>
                </a:solidFill>
                <a:latin typeface="Calibri"/>
                <a:ea typeface="Calibri"/>
                <a:cs typeface="Calibri"/>
                <a:sym typeface="Calibri"/>
              </a:rPr>
              <a:t>This Clause is more a way of reinforcing other constitutional powers than an independent source of power in its own right. In other words, this Clause simply builds on other enumerated powers like the Commerce Power. So, Congress still needs to find another specific constitutional hook.</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70" name="Shape 470"/>
        <p:cNvGrpSpPr/>
        <p:nvPr/>
      </p:nvGrpSpPr>
      <p:grpSpPr>
        <a:xfrm>
          <a:off x="0" y="0"/>
          <a:ext cx="0" cy="0"/>
          <a:chOff x="0" y="0"/>
          <a:chExt cx="0" cy="0"/>
        </a:xfrm>
      </p:grpSpPr>
      <p:sp>
        <p:nvSpPr>
          <p:cNvPr id="471" name="Google Shape;471;p65"/>
          <p:cNvSpPr/>
          <p:nvPr/>
        </p:nvSpPr>
        <p:spPr>
          <a:xfrm>
            <a:off x="321033" y="485201"/>
            <a:ext cx="8724954" cy="131716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cap="none">
                <a:solidFill>
                  <a:schemeClr val="lt1"/>
                </a:solidFill>
                <a:latin typeface="Quattrocento Sans"/>
                <a:ea typeface="Quattrocento Sans"/>
                <a:cs typeface="Quattrocento Sans"/>
                <a:sym typeface="Quattrocento Sans"/>
              </a:rPr>
              <a:t>HYPOTHETICAL: </a:t>
            </a:r>
            <a:br>
              <a:rPr lang="en-US" sz="2400" cap="none">
                <a:solidFill>
                  <a:schemeClr val="lt1"/>
                </a:solidFill>
                <a:latin typeface="Quattrocento Sans"/>
                <a:ea typeface="Quattrocento Sans"/>
                <a:cs typeface="Quattrocento Sans"/>
                <a:sym typeface="Quattrocento Sans"/>
              </a:rPr>
            </a:br>
            <a:r>
              <a:rPr lang="en-US" sz="2400">
                <a:solidFill>
                  <a:schemeClr val="lt1"/>
                </a:solidFill>
                <a:latin typeface="Quattrocento Sans"/>
                <a:ea typeface="Quattrocento Sans"/>
                <a:cs typeface="Quattrocento Sans"/>
                <a:sym typeface="Quattrocento Sans"/>
              </a:rPr>
              <a:t>Does Congress have the power to pass a law requiring everyone to wear a mask during a pandemic?</a:t>
            </a:r>
            <a:endParaRPr/>
          </a:p>
        </p:txBody>
      </p:sp>
      <p:sp>
        <p:nvSpPr>
          <p:cNvPr id="472" name="Google Shape;472;p65"/>
          <p:cNvSpPr/>
          <p:nvPr/>
        </p:nvSpPr>
        <p:spPr>
          <a:xfrm>
            <a:off x="321033" y="2023991"/>
            <a:ext cx="8724954" cy="4770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53E79"/>
                </a:solidFill>
                <a:latin typeface="Calibri"/>
                <a:ea typeface="Calibri"/>
                <a:cs typeface="Calibri"/>
                <a:sym typeface="Calibri"/>
              </a:rPr>
              <a:t>Congress would be in its strongest constitutional position </a:t>
            </a:r>
            <a:r>
              <a:rPr lang="en-US" sz="2800">
                <a:solidFill>
                  <a:srgbClr val="253E79"/>
                </a:solidFill>
                <a:latin typeface="Calibri"/>
                <a:ea typeface="Calibri"/>
                <a:cs typeface="Calibri"/>
                <a:sym typeface="Calibri"/>
              </a:rPr>
              <a:t>if it limited the mandate to the economic context—e.g., workers on the job and people visiting businesses—and limited its duration to a set period of time or objective indicators associated with the pandemic (e.g., test positivity rate in a specific state or county).</a:t>
            </a:r>
            <a:endParaRPr/>
          </a:p>
          <a:p>
            <a:pPr indent="0" lvl="0" marL="0" marR="0" rtl="0" algn="l">
              <a:spcBef>
                <a:spcPts val="0"/>
              </a:spcBef>
              <a:spcAft>
                <a:spcPts val="0"/>
              </a:spcAft>
              <a:buNone/>
            </a:pPr>
            <a:r>
              <a:t/>
            </a:r>
            <a:endParaRPr sz="2800">
              <a:solidFill>
                <a:srgbClr val="253E79"/>
              </a:solidFill>
              <a:latin typeface="Calibri"/>
              <a:ea typeface="Calibri"/>
              <a:cs typeface="Calibri"/>
              <a:sym typeface="Calibri"/>
            </a:endParaRPr>
          </a:p>
          <a:p>
            <a:pPr indent="0" lvl="0" marL="0" marR="0" rtl="0" algn="l">
              <a:spcBef>
                <a:spcPts val="0"/>
              </a:spcBef>
              <a:spcAft>
                <a:spcPts val="0"/>
              </a:spcAft>
              <a:buNone/>
            </a:pPr>
            <a:r>
              <a:rPr b="1" lang="en-US" sz="2800">
                <a:solidFill>
                  <a:srgbClr val="253E79"/>
                </a:solidFill>
                <a:latin typeface="Calibri"/>
                <a:ea typeface="Calibri"/>
                <a:cs typeface="Calibri"/>
                <a:sym typeface="Calibri"/>
              </a:rPr>
              <a:t>The challengers would be in their strongest constitutional position</a:t>
            </a:r>
            <a:r>
              <a:rPr lang="en-US" sz="2800">
                <a:solidFill>
                  <a:srgbClr val="253E79"/>
                </a:solidFill>
                <a:latin typeface="Calibri"/>
                <a:ea typeface="Calibri"/>
                <a:cs typeface="Calibri"/>
                <a:sym typeface="Calibri"/>
              </a:rPr>
              <a:t> if Congress passed a broad mandate with few limits and no clear end point.</a:t>
            </a:r>
            <a:endParaRPr/>
          </a:p>
          <a:p>
            <a:pPr indent="0" lvl="0" marL="0" marR="0" rtl="0" algn="l">
              <a:spcBef>
                <a:spcPts val="0"/>
              </a:spcBef>
              <a:spcAft>
                <a:spcPts val="0"/>
              </a:spcAft>
              <a:buNone/>
            </a:pPr>
            <a:r>
              <a:t/>
            </a:r>
            <a:endParaRPr sz="2400">
              <a:solidFill>
                <a:srgbClr val="253E7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23" name="Shape 123"/>
        <p:cNvGrpSpPr/>
        <p:nvPr/>
      </p:nvGrpSpPr>
      <p:grpSpPr>
        <a:xfrm>
          <a:off x="0" y="0"/>
          <a:ext cx="0" cy="0"/>
          <a:chOff x="0" y="0"/>
          <a:chExt cx="0" cy="0"/>
        </a:xfrm>
      </p:grpSpPr>
      <p:sp>
        <p:nvSpPr>
          <p:cNvPr id="124" name="Google Shape;124;p18"/>
          <p:cNvSpPr/>
          <p:nvPr/>
        </p:nvSpPr>
        <p:spPr>
          <a:xfrm>
            <a:off x="527752" y="1771948"/>
            <a:ext cx="8646907"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States are represented proportionally .</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There are currently 435 Members of the House of Representatives.  </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Members must be at least 25-years-old.  </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They serve for two-year terms.</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They can run for reelection.</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They have always been elected directly by the people.</a:t>
            </a:r>
            <a:endParaRPr/>
          </a:p>
          <a:p>
            <a:pPr indent="0" lvl="0" marL="0" marR="0" rtl="0" algn="l">
              <a:spcBef>
                <a:spcPts val="1000"/>
              </a:spcBef>
              <a:spcAft>
                <a:spcPts val="0"/>
              </a:spcAft>
              <a:buNone/>
            </a:pPr>
            <a:r>
              <a:t/>
            </a:r>
            <a:endParaRPr b="1" sz="2000">
              <a:solidFill>
                <a:srgbClr val="1F3864"/>
              </a:solidFill>
              <a:latin typeface="Calibri"/>
              <a:ea typeface="Calibri"/>
              <a:cs typeface="Calibri"/>
              <a:sym typeface="Calibri"/>
            </a:endParaRPr>
          </a:p>
          <a:p>
            <a:pPr indent="0" lvl="0" marL="0" marR="0" rtl="0" algn="l">
              <a:spcBef>
                <a:spcPts val="0"/>
              </a:spcBef>
              <a:spcAft>
                <a:spcPts val="0"/>
              </a:spcAft>
              <a:buNone/>
            </a:pPr>
            <a:r>
              <a:t/>
            </a:r>
            <a:endParaRPr b="1" sz="2000">
              <a:solidFill>
                <a:srgbClr val="1F3864"/>
              </a:solidFill>
              <a:latin typeface="Calibri"/>
              <a:ea typeface="Calibri"/>
              <a:cs typeface="Calibri"/>
              <a:sym typeface="Calibri"/>
            </a:endParaRPr>
          </a:p>
        </p:txBody>
      </p:sp>
      <p:sp>
        <p:nvSpPr>
          <p:cNvPr id="125" name="Google Shape;125;p18"/>
          <p:cNvSpPr/>
          <p:nvPr/>
        </p:nvSpPr>
        <p:spPr>
          <a:xfrm>
            <a:off x="452366" y="655291"/>
            <a:ext cx="8410279"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HOUSE OF REPRESENTATIVES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29" name="Shape 129"/>
        <p:cNvGrpSpPr/>
        <p:nvPr/>
      </p:nvGrpSpPr>
      <p:grpSpPr>
        <a:xfrm>
          <a:off x="0" y="0"/>
          <a:ext cx="0" cy="0"/>
          <a:chOff x="0" y="0"/>
          <a:chExt cx="0" cy="0"/>
        </a:xfrm>
      </p:grpSpPr>
      <p:sp>
        <p:nvSpPr>
          <p:cNvPr id="130" name="Google Shape;130;p19"/>
          <p:cNvSpPr/>
          <p:nvPr/>
        </p:nvSpPr>
        <p:spPr>
          <a:xfrm>
            <a:off x="532261" y="1997839"/>
            <a:ext cx="8646907" cy="427809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States have equal representation—two Senators for each state.</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Currently there are 100 U.S. Senators.</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Senators must be at least 30-years-old.</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They serve for six-year terms—with one-third of the Senate elected every two years.</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They can run for reelection.</a:t>
            </a:r>
            <a:endParaRPr/>
          </a:p>
          <a:p>
            <a:pPr indent="-342900" lvl="0" marL="342900" marR="0" rtl="0" algn="l">
              <a:spcBef>
                <a:spcPts val="100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Are now elected directly by the people—a change brought about by the 17th Amendment.</a:t>
            </a:r>
            <a:endParaRPr/>
          </a:p>
          <a:p>
            <a:pPr indent="0" lvl="0" marL="0" marR="0" rtl="0" algn="l">
              <a:spcBef>
                <a:spcPts val="1000"/>
              </a:spcBef>
              <a:spcAft>
                <a:spcPts val="0"/>
              </a:spcAft>
              <a:buNone/>
            </a:pPr>
            <a:r>
              <a:t/>
            </a:r>
            <a:endParaRPr b="1" sz="2000">
              <a:solidFill>
                <a:srgbClr val="1F3864"/>
              </a:solidFill>
              <a:latin typeface="Calibri"/>
              <a:ea typeface="Calibri"/>
              <a:cs typeface="Calibri"/>
              <a:sym typeface="Calibri"/>
            </a:endParaRPr>
          </a:p>
        </p:txBody>
      </p:sp>
      <p:sp>
        <p:nvSpPr>
          <p:cNvPr id="131" name="Google Shape;131;p19"/>
          <p:cNvSpPr/>
          <p:nvPr/>
        </p:nvSpPr>
        <p:spPr>
          <a:xfrm>
            <a:off x="2716741" y="655291"/>
            <a:ext cx="4052359"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SENATE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35" name="Shape 135"/>
        <p:cNvGrpSpPr/>
        <p:nvPr/>
      </p:nvGrpSpPr>
      <p:grpSpPr>
        <a:xfrm>
          <a:off x="0" y="0"/>
          <a:ext cx="0" cy="0"/>
          <a:chOff x="0" y="0"/>
          <a:chExt cx="0" cy="0"/>
        </a:xfrm>
      </p:grpSpPr>
      <p:sp>
        <p:nvSpPr>
          <p:cNvPr id="136" name="Google Shape;136;p20"/>
          <p:cNvSpPr/>
          <p:nvPr/>
        </p:nvSpPr>
        <p:spPr>
          <a:xfrm>
            <a:off x="408121" y="1345140"/>
            <a:ext cx="8733994"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1F3864"/>
                </a:solidFill>
                <a:latin typeface="Calibri"/>
                <a:ea typeface="Calibri"/>
                <a:cs typeface="Calibri"/>
                <a:sym typeface="Calibri"/>
              </a:rPr>
              <a:t>The Congress shall have Power </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lay and collect Taxes…</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borrow Money…</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regulate Commerce…</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coin Money…</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establish Post Offices and post Roads…</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declare War…</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raise and support Armies..</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provide and maintain a Navy..</a:t>
            </a:r>
            <a:endParaRPr/>
          </a:p>
          <a:p>
            <a:pPr indent="-457200" lvl="0" marL="457200" marR="0" rtl="0" algn="l">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To make all Laws which shall be necessary and proper…</a:t>
            </a:r>
            <a:endParaRPr/>
          </a:p>
          <a:p>
            <a:pPr indent="0" lvl="0" marL="0" marR="0" rtl="0" algn="l">
              <a:spcBef>
                <a:spcPts val="0"/>
              </a:spcBef>
              <a:spcAft>
                <a:spcPts val="0"/>
              </a:spcAft>
              <a:buNone/>
            </a:pPr>
            <a:r>
              <a:t/>
            </a:r>
            <a:endParaRPr sz="2800">
              <a:solidFill>
                <a:srgbClr val="1F3864"/>
              </a:solidFill>
              <a:latin typeface="Calibri"/>
              <a:ea typeface="Calibri"/>
              <a:cs typeface="Calibri"/>
              <a:sym typeface="Calibri"/>
            </a:endParaRPr>
          </a:p>
          <a:p>
            <a:pPr indent="0" lvl="0" marL="0" marR="0" rtl="0" algn="l">
              <a:spcBef>
                <a:spcPts val="0"/>
              </a:spcBef>
              <a:spcAft>
                <a:spcPts val="0"/>
              </a:spcAft>
              <a:buNone/>
            </a:pPr>
            <a:r>
              <a:rPr lang="en-US" sz="2800">
                <a:solidFill>
                  <a:srgbClr val="1F3864"/>
                </a:solidFill>
                <a:latin typeface="Calibri"/>
                <a:ea typeface="Calibri"/>
                <a:cs typeface="Calibri"/>
                <a:sym typeface="Calibri"/>
              </a:rPr>
              <a:t>(Note: Not all powers of Congress are listed here)</a:t>
            </a:r>
            <a:endParaRPr/>
          </a:p>
        </p:txBody>
      </p:sp>
      <p:sp>
        <p:nvSpPr>
          <p:cNvPr id="137" name="Google Shape;137;p20"/>
          <p:cNvSpPr/>
          <p:nvPr/>
        </p:nvSpPr>
        <p:spPr>
          <a:xfrm>
            <a:off x="452366" y="249881"/>
            <a:ext cx="7015233"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ARTICLE I, SECTION 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41" name="Shape 141"/>
        <p:cNvGrpSpPr/>
        <p:nvPr/>
      </p:nvGrpSpPr>
      <p:grpSpPr>
        <a:xfrm>
          <a:off x="0" y="0"/>
          <a:ext cx="0" cy="0"/>
          <a:chOff x="0" y="0"/>
          <a:chExt cx="0" cy="0"/>
        </a:xfrm>
      </p:grpSpPr>
      <p:sp>
        <p:nvSpPr>
          <p:cNvPr id="142" name="Google Shape;142;p21"/>
          <p:cNvSpPr/>
          <p:nvPr/>
        </p:nvSpPr>
        <p:spPr>
          <a:xfrm>
            <a:off x="452366" y="2008285"/>
            <a:ext cx="787602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1F3864"/>
                </a:solidFill>
                <a:latin typeface="Calibri"/>
                <a:ea typeface="Calibri"/>
                <a:cs typeface="Calibri"/>
                <a:sym typeface="Calibri"/>
              </a:rPr>
              <a:t>With Congress, the Founding generation set up a national legislature to make the nation’s laws.  They looked to create a new national legislature with more authority—and ability to act—than the one that came before it, but also one of limited powers.</a:t>
            </a:r>
            <a:endParaRPr sz="3200">
              <a:solidFill>
                <a:srgbClr val="1F3864"/>
              </a:solidFill>
              <a:latin typeface="Calibri"/>
              <a:ea typeface="Calibri"/>
              <a:cs typeface="Calibri"/>
              <a:sym typeface="Calibri"/>
            </a:endParaRPr>
          </a:p>
        </p:txBody>
      </p:sp>
      <p:sp>
        <p:nvSpPr>
          <p:cNvPr id="143" name="Google Shape;143;p21"/>
          <p:cNvSpPr/>
          <p:nvPr/>
        </p:nvSpPr>
        <p:spPr>
          <a:xfrm>
            <a:off x="572288" y="655291"/>
            <a:ext cx="4344486" cy="92846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BIG IDEA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