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9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Lst>
  <p:sldSz cx="12192000" cy="6858000"/>
  <p:notesSz cx="6858000" cy="9144000"/>
  <p:embeddedFontLst>
    <p:embeddedFont>
      <p:font typeface="Arial Black" panose="020B0A04020102020204" pitchFamily="34" charset="0"/>
      <p:regular r:id="rId98"/>
      <p:bold r:id="rId99"/>
    </p:embeddedFont>
    <p:embeddedFont>
      <p:font typeface="Calibri" panose="020F0502020204030204" pitchFamily="34" charset="0"/>
      <p:regular r:id="rId100"/>
      <p:bold r:id="rId101"/>
      <p:italic r:id="rId102"/>
      <p:boldItalic r:id="rId103"/>
    </p:embeddedFont>
    <p:embeddedFont>
      <p:font typeface="Quattrocento Sans" panose="020B0604020202020204" charset="0"/>
      <p:regular r:id="rId104"/>
      <p:bold r:id="rId105"/>
      <p:italic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font" Target="fonts/font10.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font" Target="fonts/font5.fntdata"/><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6.fntdata"/><Relationship Id="rId10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9.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02e4d12eac_2_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102e4d12eac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02e4d12eac_2_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g102e4d12eac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02e4d12eac_2_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102e4d12eac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2e4d12eac_2_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102e4d12eac_2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02e4d12eac_2_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102e4d12eac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2e4d12eac_2_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102e4d12eac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02e4d12eac_2_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102e4d12eac_2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02e4d12eac_2_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102e4d12eac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02e4d12eac_2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102e4d12eac_2_1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102e4d12eac_2_1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02e4d12eac_2_2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102e4d12eac_2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02e4d12eac_2_2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102e4d12eac_2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02e4d12eac_2_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02e4d12eac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02e4d12eac_2_2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02e4d12eac_2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02e4d12eac_2_2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102e4d12eac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2e4d12eac_2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102e4d12eac_2_2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102e4d12eac_2_2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02e4d12eac_2_2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102e4d12eac_2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02e4d12eac_2_3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102e4d12eac_2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02e4d12eac_2_3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102e4d12eac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02e4d12eac_2_3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102e4d12eac_2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02e4d12eac_2_3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02e4d12eac_2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02e4d12eac_2_3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g102e4d12eac_2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02e4d12eac_2_3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102e4d12eac_2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2e4d12eac_2_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102e4d12eac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02e4d12eac_2_3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102e4d12eac_2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02e4d12eac_2_3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g102e4d12eac_2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02e4d12eac_2_3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g102e4d12eac_2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02e4d12eac_2_3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g102e4d12eac_2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2e4d12eac_2_3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g102e4d12eac_2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02e4d12eac_2_3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g102e4d12eac_2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02e4d12eac_2_3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102e4d12eac_2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2e4d12eac_2_4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g102e4d12eac_2_4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02e4d12eac_2_4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102e4d12eac_2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02e4d12eac_2_4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02e4d12eac_2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2e4d12eac_2_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102e4d12eac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02e4d12eac_2_4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102e4d12eac_2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02e4d12eac_2_4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102e4d12eac_2_4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02e4d12eac_2_4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g102e4d12eac_2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02e4d12eac_2_5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g102e4d12eac_2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02e4d12eac_2_5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g102e4d12eac_2_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02e4d12eac_2_5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g102e4d12eac_2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02e4d12eac_2_5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g102e4d12eac_2_5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02e4d12eac_2_5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g102e4d12eac_2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02e4d12eac_2_5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g102e4d12eac_2_5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02e4d12eac_2_5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g102e4d12eac_2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2e4d12ea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102e4d12eac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102e4d12eac_2_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02e4d12eac_2_5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g102e4d12eac_2_5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02e4d12eac_2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g102e4d12eac_2_5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g102e4d12eac_2_5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02e4d12eac_2_5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102e4d12eac_2_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2e4d12eac_2_5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g102e4d12eac_2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2e4d12eac_2_5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g102e4d12eac_2_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02e4d12eac_2_5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g102e4d12eac_2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02e4d12eac_2_5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g102e4d12eac_2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02e4d12eac_2_5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g102e4d12eac_2_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02e4d12eac_2_5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g102e4d12eac_2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02e4d12eac_2_6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g102e4d12eac_2_6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g102e4d12eac_2_6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02e4d12eac_2_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102e4d12eac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2e4d12eac_2_6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102e4d12eac_2_6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102e4d12eac_2_6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2e4d12eac_2_6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g102e4d12eac_2_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02e4d12eac_2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g102e4d12eac_2_6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g102e4d12eac_2_6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2e4d12eac_2_7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g102e4d12eac_2_7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02e4d12eac_2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g102e4d12eac_2_7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g102e4d12eac_2_7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02e4d12eac_2_7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g102e4d12eac_2_7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g102e4d12eac_2_7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02e4d12eac_2_7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g102e4d12eac_2_7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102e4d12eac_2_7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02e4d12eac_2_7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102e4d12eac_2_7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g102e4d12eac_2_7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02e4d12eac_2_7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102e4d12eac_2_7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g102e4d12eac_2_7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02e4d12eac_2_7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6" name="Google Shape;896;g102e4d12eac_2_7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02e4d12eac_2_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102e4d12eac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02e4d12eac_2_7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2" name="Google Shape;902;g102e4d12eac_2_7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02e4d12eac_2_7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102e4d12eac_2_7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02e4d12eac_2_7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g102e4d12eac_2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02e4d12eac_2_7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g102e4d12eac_2_7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02e4d12eac_2_7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g102e4d12eac_2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02e4d12eac_2_7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102e4d12eac_2_7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102e4d12eac_2_7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2" name="Google Shape;942;g102e4d12eac_2_7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2e4d12eac_2_7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g102e4d12eac_2_7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102e4d12eac_2_7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g102e4d12eac_2_7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02e4d12eac_2_7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g102e4d12eac_2_7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2e4d12eac_2_1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102e4d12eac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02e4d12eac_2_8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102e4d12eac_2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02e4d12eac_2_8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102e4d12eac_2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102e4d12eac_2_8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g102e4d12eac_2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02e4d12eac_2_8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g102e4d12eac_2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02e4d12eac_2_8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4" name="Google Shape;994;g102e4d12eac_2_8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102e4d12eac_2_8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g102e4d12eac_2_8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02e4d12eac_2_8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6" name="Google Shape;1006;g102e4d12eac_2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02e4d12eac_2_8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g102e4d12eac_2_8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102e4d12eac_2_8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9" name="Google Shape;1019;g102e4d12eac_2_8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102e4d12eac_2_8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g102e4d12eac_2_8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02e4d12eac_2_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102e4d12eac_2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02e4d12eac_2_8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3" name="Google Shape;1033;g102e4d12eac_2_8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02e4d12eac_2_8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0" name="Google Shape;1040;g102e4d12eac_2_8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3" name="Google Shape;11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5183188" y="987425"/>
            <a:ext cx="6172200" cy="4873625"/>
          </a:xfrm>
          <a:prstGeom prst="rect">
            <a:avLst/>
          </a:prstGeom>
          <a:noFill/>
          <a:ln>
            <a:noFill/>
          </a:ln>
        </p:spPr>
      </p:sp>
      <p:sp>
        <p:nvSpPr>
          <p:cNvPr id="147" name="Google Shape;147;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8" name="Google Shape;1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1"/>
        <p:cNvGrpSpPr/>
        <p:nvPr/>
      </p:nvGrpSpPr>
      <p:grpSpPr>
        <a:xfrm>
          <a:off x="0" y="0"/>
          <a:ext cx="0" cy="0"/>
          <a:chOff x="0" y="0"/>
          <a:chExt cx="0" cy="0"/>
        </a:xfrm>
      </p:grpSpPr>
      <p:sp>
        <p:nvSpPr>
          <p:cNvPr id="182" name="Google Shape;18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5"/>
        <p:cNvGrpSpPr/>
        <p:nvPr/>
      </p:nvGrpSpPr>
      <p:grpSpPr>
        <a:xfrm>
          <a:off x="0" y="0"/>
          <a:ext cx="0" cy="0"/>
          <a:chOff x="0" y="0"/>
          <a:chExt cx="0" cy="0"/>
        </a:xfrm>
      </p:grpSpPr>
      <p:sp>
        <p:nvSpPr>
          <p:cNvPr id="186" name="Google Shape;18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8" name="Google Shape;18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4" name="Google Shape;19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9" name="Google Shape;20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1" name="Google Shape;22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2" name="Google Shape;22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4"/>
          <p:cNvSpPr>
            <a:spLocks noGrp="1"/>
          </p:cNvSpPr>
          <p:nvPr>
            <p:ph type="pic" idx="2"/>
          </p:nvPr>
        </p:nvSpPr>
        <p:spPr>
          <a:xfrm>
            <a:off x="5183188" y="987425"/>
            <a:ext cx="6172200" cy="4873625"/>
          </a:xfrm>
          <a:prstGeom prst="rect">
            <a:avLst/>
          </a:prstGeom>
          <a:noFill/>
          <a:ln>
            <a:noFill/>
          </a:ln>
        </p:spPr>
      </p:sp>
      <p:sp>
        <p:nvSpPr>
          <p:cNvPr id="228" name="Google Shape;22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9" name="Google Shape;22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6"/>
        <p:cNvGrpSpPr/>
        <p:nvPr/>
      </p:nvGrpSpPr>
      <p:grpSpPr>
        <a:xfrm>
          <a:off x="0" y="0"/>
          <a:ext cx="0" cy="0"/>
          <a:chOff x="0" y="0"/>
          <a:chExt cx="0" cy="0"/>
        </a:xfrm>
      </p:grpSpPr>
      <p:sp>
        <p:nvSpPr>
          <p:cNvPr id="257" name="Google Shape;25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0"/>
        <p:cNvGrpSpPr/>
        <p:nvPr/>
      </p:nvGrpSpPr>
      <p:grpSpPr>
        <a:xfrm>
          <a:off x="0" y="0"/>
          <a:ext cx="0" cy="0"/>
          <a:chOff x="0" y="0"/>
          <a:chExt cx="0" cy="0"/>
        </a:xfrm>
      </p:grpSpPr>
      <p:sp>
        <p:nvSpPr>
          <p:cNvPr id="261" name="Google Shape;261;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3" name="Google Shape;26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99393" y="323084"/>
            <a:ext cx="8397766" cy="11483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Quattrocento Sans"/>
              <a:buNone/>
              <a:defRPr>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0"/>
          <p:cNvSpPr txBox="1">
            <a:spLocks noGrp="1"/>
          </p:cNvSpPr>
          <p:nvPr>
            <p:ph type="body" idx="1"/>
          </p:nvPr>
        </p:nvSpPr>
        <p:spPr>
          <a:xfrm>
            <a:off x="838200" y="1825625"/>
            <a:ext cx="806406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52F66"/>
              </a:buClr>
              <a:buSzPts val="2800"/>
              <a:buChar char="•"/>
              <a:defRPr>
                <a:solidFill>
                  <a:srgbClr val="252F66"/>
                </a:solidFill>
              </a:defRPr>
            </a:lvl1pPr>
            <a:lvl2pPr marL="914400" lvl="1" indent="-381000" algn="l">
              <a:lnSpc>
                <a:spcPct val="90000"/>
              </a:lnSpc>
              <a:spcBef>
                <a:spcPts val="500"/>
              </a:spcBef>
              <a:spcAft>
                <a:spcPts val="0"/>
              </a:spcAft>
              <a:buClr>
                <a:srgbClr val="252F66"/>
              </a:buClr>
              <a:buSzPts val="2400"/>
              <a:buChar char="•"/>
              <a:defRPr>
                <a:solidFill>
                  <a:srgbClr val="252F66"/>
                </a:solidFill>
              </a:defRPr>
            </a:lvl2pPr>
            <a:lvl3pPr marL="1371600" lvl="2" indent="-355600" algn="l">
              <a:lnSpc>
                <a:spcPct val="90000"/>
              </a:lnSpc>
              <a:spcBef>
                <a:spcPts val="500"/>
              </a:spcBef>
              <a:spcAft>
                <a:spcPts val="0"/>
              </a:spcAft>
              <a:buClr>
                <a:srgbClr val="252F66"/>
              </a:buClr>
              <a:buSzPts val="2000"/>
              <a:buChar char="•"/>
              <a:defRPr>
                <a:solidFill>
                  <a:srgbClr val="252F66"/>
                </a:solidFill>
              </a:defRPr>
            </a:lvl3pPr>
            <a:lvl4pPr marL="1828800" lvl="3" indent="-342900" algn="l">
              <a:lnSpc>
                <a:spcPct val="90000"/>
              </a:lnSpc>
              <a:spcBef>
                <a:spcPts val="500"/>
              </a:spcBef>
              <a:spcAft>
                <a:spcPts val="0"/>
              </a:spcAft>
              <a:buClr>
                <a:srgbClr val="252F66"/>
              </a:buClr>
              <a:buSzPts val="1800"/>
              <a:buChar char="•"/>
              <a:defRPr>
                <a:solidFill>
                  <a:srgbClr val="252F66"/>
                </a:solidFill>
              </a:defRPr>
            </a:lvl4pPr>
            <a:lvl5pPr marL="2286000" lvl="4" indent="-342900" algn="l">
              <a:lnSpc>
                <a:spcPct val="90000"/>
              </a:lnSpc>
              <a:spcBef>
                <a:spcPts val="500"/>
              </a:spcBef>
              <a:spcAft>
                <a:spcPts val="0"/>
              </a:spcAft>
              <a:buClr>
                <a:srgbClr val="252F66"/>
              </a:buClr>
              <a:buSzPts val="1800"/>
              <a:buChar char="•"/>
              <a:defRPr>
                <a:solidFill>
                  <a:srgbClr val="252F6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2" name="Google Shape;27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5" name="Google Shape;285;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7" name="Google Shape;287;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9" name="Google Shape;299;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0" name="Google Shape;30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6"/>
          <p:cNvSpPr>
            <a:spLocks noGrp="1"/>
          </p:cNvSpPr>
          <p:nvPr>
            <p:ph type="pic" idx="2"/>
          </p:nvPr>
        </p:nvSpPr>
        <p:spPr>
          <a:xfrm>
            <a:off x="5183188" y="987425"/>
            <a:ext cx="6172200" cy="4873625"/>
          </a:xfrm>
          <a:prstGeom prst="rect">
            <a:avLst/>
          </a:prstGeom>
          <a:noFill/>
          <a:ln>
            <a:noFill/>
          </a:ln>
        </p:spPr>
      </p:sp>
      <p:sp>
        <p:nvSpPr>
          <p:cNvPr id="306" name="Google Shape;306;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7" name="Google Shape;30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3"/>
        <p:cNvGrpSpPr/>
        <p:nvPr/>
      </p:nvGrpSpPr>
      <p:grpSpPr>
        <a:xfrm>
          <a:off x="0" y="0"/>
          <a:ext cx="0" cy="0"/>
          <a:chOff x="0" y="0"/>
          <a:chExt cx="0" cy="0"/>
        </a:xfrm>
      </p:grpSpPr>
      <p:sp>
        <p:nvSpPr>
          <p:cNvPr id="334" name="Google Shape;33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3"/>
        <p:cNvGrpSpPr/>
        <p:nvPr/>
      </p:nvGrpSpPr>
      <p:grpSpPr>
        <a:xfrm>
          <a:off x="0" y="0"/>
          <a:ext cx="0" cy="0"/>
          <a:chOff x="0" y="0"/>
          <a:chExt cx="0" cy="0"/>
        </a:xfrm>
      </p:grpSpPr>
      <p:sp>
        <p:nvSpPr>
          <p:cNvPr id="344" name="Google Shape;344;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6" name="Google Shape;34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2" name="Google Shape;35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2"/>
        <p:cNvGrpSpPr/>
        <p:nvPr/>
      </p:nvGrpSpPr>
      <p:grpSpPr>
        <a:xfrm>
          <a:off x="0" y="0"/>
          <a:ext cx="0" cy="0"/>
          <a:chOff x="0" y="0"/>
          <a:chExt cx="0" cy="0"/>
        </a:xfrm>
      </p:grpSpPr>
      <p:sp>
        <p:nvSpPr>
          <p:cNvPr id="363" name="Google Shape;363;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1"/>
        <p:cNvGrpSpPr/>
        <p:nvPr/>
      </p:nvGrpSpPr>
      <p:grpSpPr>
        <a:xfrm>
          <a:off x="0" y="0"/>
          <a:ext cx="0" cy="0"/>
          <a:chOff x="0" y="0"/>
          <a:chExt cx="0" cy="0"/>
        </a:xfrm>
      </p:grpSpPr>
      <p:sp>
        <p:nvSpPr>
          <p:cNvPr id="372" name="Google Shape;37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6"/>
        <p:cNvGrpSpPr/>
        <p:nvPr/>
      </p:nvGrpSpPr>
      <p:grpSpPr>
        <a:xfrm>
          <a:off x="0" y="0"/>
          <a:ext cx="0" cy="0"/>
          <a:chOff x="0" y="0"/>
          <a:chExt cx="0" cy="0"/>
        </a:xfrm>
      </p:grpSpPr>
      <p:sp>
        <p:nvSpPr>
          <p:cNvPr id="377" name="Google Shape;377;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9" name="Google Shape;379;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0" name="Google Shape;38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3"/>
        <p:cNvGrpSpPr/>
        <p:nvPr/>
      </p:nvGrpSpPr>
      <p:grpSpPr>
        <a:xfrm>
          <a:off x="0" y="0"/>
          <a:ext cx="0" cy="0"/>
          <a:chOff x="0" y="0"/>
          <a:chExt cx="0" cy="0"/>
        </a:xfrm>
      </p:grpSpPr>
      <p:sp>
        <p:nvSpPr>
          <p:cNvPr id="384" name="Google Shape;384;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8"/>
          <p:cNvSpPr>
            <a:spLocks noGrp="1"/>
          </p:cNvSpPr>
          <p:nvPr>
            <p:ph type="pic" idx="2"/>
          </p:nvPr>
        </p:nvSpPr>
        <p:spPr>
          <a:xfrm>
            <a:off x="5183188" y="987425"/>
            <a:ext cx="6172200" cy="4873625"/>
          </a:xfrm>
          <a:prstGeom prst="rect">
            <a:avLst/>
          </a:prstGeom>
          <a:noFill/>
          <a:ln>
            <a:noFill/>
          </a:ln>
        </p:spPr>
      </p:sp>
      <p:sp>
        <p:nvSpPr>
          <p:cNvPr id="386" name="Google Shape;386;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7" name="Google Shape;38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0"/>
        <p:cNvGrpSpPr/>
        <p:nvPr/>
      </p:nvGrpSpPr>
      <p:grpSpPr>
        <a:xfrm>
          <a:off x="0" y="0"/>
          <a:ext cx="0" cy="0"/>
          <a:chOff x="0" y="0"/>
          <a:chExt cx="0" cy="0"/>
        </a:xfrm>
      </p:grpSpPr>
      <p:sp>
        <p:nvSpPr>
          <p:cNvPr id="391" name="Google Shape;39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6"/>
        <p:cNvGrpSpPr/>
        <p:nvPr/>
      </p:nvGrpSpPr>
      <p:grpSpPr>
        <a:xfrm>
          <a:off x="0" y="0"/>
          <a:ext cx="0" cy="0"/>
          <a:chOff x="0" y="0"/>
          <a:chExt cx="0" cy="0"/>
        </a:xfrm>
      </p:grpSpPr>
      <p:sp>
        <p:nvSpPr>
          <p:cNvPr id="397" name="Google Shape;397;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13"/>
          <p:cNvSpPr/>
          <p:nvPr/>
        </p:nvSpPr>
        <p:spPr>
          <a:xfrm>
            <a:off x="9495692" y="0"/>
            <a:ext cx="2696308"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3"/>
          <p:cNvSpPr/>
          <p:nvPr/>
        </p:nvSpPr>
        <p:spPr>
          <a:xfrm>
            <a:off x="9858949" y="2690336"/>
            <a:ext cx="192493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rgbClr val="FFFFFF"/>
                </a:solidFill>
                <a:latin typeface="Calibri"/>
                <a:ea typeface="Calibri"/>
                <a:cs typeface="Calibri"/>
                <a:sym typeface="Calibri"/>
              </a:rPr>
              <a:t>Article II: The Presidency and the Executive Branch</a:t>
            </a:r>
            <a:endParaRPr/>
          </a:p>
        </p:txBody>
      </p:sp>
      <p:pic>
        <p:nvPicPr>
          <p:cNvPr id="92" name="Google Shape;92;p13"/>
          <p:cNvPicPr preferRelativeResize="0"/>
          <p:nvPr/>
        </p:nvPicPr>
        <p:blipFill rotWithShape="1">
          <a:blip r:embed="rId13">
            <a:alphaModFix/>
          </a:blip>
          <a:srcRect/>
          <a:stretch/>
        </p:blipFill>
        <p:spPr>
          <a:xfrm>
            <a:off x="9881380" y="5180593"/>
            <a:ext cx="1924931" cy="1052819"/>
          </a:xfrm>
          <a:prstGeom prst="rect">
            <a:avLst/>
          </a:prstGeom>
          <a:noFill/>
          <a:ln>
            <a:noFill/>
          </a:ln>
        </p:spPr>
      </p:pic>
      <p:pic>
        <p:nvPicPr>
          <p:cNvPr id="93" name="Google Shape;93;p13"/>
          <p:cNvPicPr preferRelativeResize="0"/>
          <p:nvPr/>
        </p:nvPicPr>
        <p:blipFill rotWithShape="1">
          <a:blip r:embed="rId14">
            <a:alphaModFix/>
          </a:blip>
          <a:srcRect/>
          <a:stretch/>
        </p:blipFill>
        <p:spPr>
          <a:xfrm>
            <a:off x="9675818" y="657598"/>
            <a:ext cx="2336053" cy="2336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 name="Google Shape;165;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p25"/>
          <p:cNvPicPr preferRelativeResize="0"/>
          <p:nvPr/>
        </p:nvPicPr>
        <p:blipFill rotWithShape="1">
          <a:blip r:embed="rId13">
            <a:alphaModFix/>
          </a:blip>
          <a:srcRect/>
          <a:stretch/>
        </p:blipFill>
        <p:spPr>
          <a:xfrm>
            <a:off x="5414" y="0"/>
            <a:ext cx="12181172" cy="6858000"/>
          </a:xfrm>
          <a:prstGeom prst="rect">
            <a:avLst/>
          </a:prstGeom>
          <a:noFill/>
          <a:ln>
            <a:noFill/>
          </a:ln>
        </p:spPr>
      </p:pic>
      <p:sp>
        <p:nvSpPr>
          <p:cNvPr id="170" name="Google Shape;170;p2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71" name="Google Shape;171;p25"/>
          <p:cNvSpPr/>
          <p:nvPr/>
        </p:nvSpPr>
        <p:spPr>
          <a:xfrm>
            <a:off x="9495692" y="0"/>
            <a:ext cx="2696308"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2" name="Google Shape;172;p25"/>
          <p:cNvSpPr/>
          <p:nvPr/>
        </p:nvSpPr>
        <p:spPr>
          <a:xfrm>
            <a:off x="9858949" y="2690336"/>
            <a:ext cx="192493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FFFFFF"/>
                </a:solidFill>
                <a:latin typeface="Calibri"/>
                <a:ea typeface="Calibri"/>
                <a:cs typeface="Calibri"/>
                <a:sym typeface="Calibri"/>
              </a:rPr>
              <a:t>Article II: The Presidency and the Executive Branch</a:t>
            </a:r>
            <a:endParaRPr/>
          </a:p>
        </p:txBody>
      </p:sp>
      <p:pic>
        <p:nvPicPr>
          <p:cNvPr id="173" name="Google Shape;173;p25"/>
          <p:cNvPicPr preferRelativeResize="0"/>
          <p:nvPr/>
        </p:nvPicPr>
        <p:blipFill rotWithShape="1">
          <a:blip r:embed="rId14">
            <a:alphaModFix/>
          </a:blip>
          <a:srcRect/>
          <a:stretch/>
        </p:blipFill>
        <p:spPr>
          <a:xfrm>
            <a:off x="9881380" y="5180593"/>
            <a:ext cx="1924931" cy="1052819"/>
          </a:xfrm>
          <a:prstGeom prst="rect">
            <a:avLst/>
          </a:prstGeom>
          <a:noFill/>
          <a:ln>
            <a:noFill/>
          </a:ln>
        </p:spPr>
      </p:pic>
      <p:pic>
        <p:nvPicPr>
          <p:cNvPr id="174" name="Google Shape;174;p25"/>
          <p:cNvPicPr preferRelativeResize="0"/>
          <p:nvPr/>
        </p:nvPicPr>
        <p:blipFill rotWithShape="1">
          <a:blip r:embed="rId15">
            <a:alphaModFix/>
          </a:blip>
          <a:srcRect/>
          <a:stretch/>
        </p:blipFill>
        <p:spPr>
          <a:xfrm>
            <a:off x="9675818" y="657598"/>
            <a:ext cx="2336053" cy="2336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6" name="Google Shape;246;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p37"/>
          <p:cNvPicPr preferRelativeResize="0"/>
          <p:nvPr/>
        </p:nvPicPr>
        <p:blipFill rotWithShape="1">
          <a:blip r:embed="rId13">
            <a:alphaModFix/>
          </a:blip>
          <a:srcRect/>
          <a:stretch/>
        </p:blipFill>
        <p:spPr>
          <a:xfrm>
            <a:off x="5414" y="0"/>
            <a:ext cx="12181172" cy="6858000"/>
          </a:xfrm>
          <a:prstGeom prst="rect">
            <a:avLst/>
          </a:prstGeom>
          <a:noFill/>
          <a:ln>
            <a:noFill/>
          </a:ln>
        </p:spPr>
      </p:pic>
      <p:sp>
        <p:nvSpPr>
          <p:cNvPr id="251" name="Google Shape;251;p3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52" name="Google Shape;252;p37"/>
          <p:cNvSpPr/>
          <p:nvPr/>
        </p:nvSpPr>
        <p:spPr>
          <a:xfrm>
            <a:off x="9495692" y="0"/>
            <a:ext cx="2696308"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37"/>
          <p:cNvSpPr/>
          <p:nvPr/>
        </p:nvSpPr>
        <p:spPr>
          <a:xfrm>
            <a:off x="9858949" y="2690336"/>
            <a:ext cx="192493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FFFFFF"/>
                </a:solidFill>
                <a:latin typeface="Calibri"/>
                <a:ea typeface="Calibri"/>
                <a:cs typeface="Calibri"/>
                <a:sym typeface="Calibri"/>
              </a:rPr>
              <a:t>Article II: The Presidency and the Executive Branch</a:t>
            </a:r>
            <a:endParaRPr/>
          </a:p>
        </p:txBody>
      </p:sp>
      <p:pic>
        <p:nvPicPr>
          <p:cNvPr id="254" name="Google Shape;254;p37"/>
          <p:cNvPicPr preferRelativeResize="0"/>
          <p:nvPr/>
        </p:nvPicPr>
        <p:blipFill rotWithShape="1">
          <a:blip r:embed="rId14">
            <a:alphaModFix/>
          </a:blip>
          <a:srcRect/>
          <a:stretch/>
        </p:blipFill>
        <p:spPr>
          <a:xfrm>
            <a:off x="9881380" y="5180593"/>
            <a:ext cx="1924931" cy="1052819"/>
          </a:xfrm>
          <a:prstGeom prst="rect">
            <a:avLst/>
          </a:prstGeom>
          <a:noFill/>
          <a:ln>
            <a:noFill/>
          </a:ln>
        </p:spPr>
      </p:pic>
      <p:pic>
        <p:nvPicPr>
          <p:cNvPr id="255" name="Google Shape;255;p37"/>
          <p:cNvPicPr preferRelativeResize="0"/>
          <p:nvPr/>
        </p:nvPicPr>
        <p:blipFill rotWithShape="1">
          <a:blip r:embed="rId15">
            <a:alphaModFix/>
          </a:blip>
          <a:srcRect/>
          <a:stretch/>
        </p:blipFill>
        <p:spPr>
          <a:xfrm>
            <a:off x="9675818" y="657598"/>
            <a:ext cx="2336053" cy="2336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6EEF7"/>
        </a:solidFill>
        <a:effectLst/>
      </p:bgPr>
    </p:bg>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4" name="Google Shape;32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6" name="Google Shape;32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7" name="Google Shape;32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8" name="Google Shape;328;p49"/>
          <p:cNvPicPr preferRelativeResize="0"/>
          <p:nvPr/>
        </p:nvPicPr>
        <p:blipFill rotWithShape="1">
          <a:blip r:embed="rId13">
            <a:alphaModFix/>
          </a:blip>
          <a:srcRect/>
          <a:stretch/>
        </p:blipFill>
        <p:spPr>
          <a:xfrm>
            <a:off x="5414" y="0"/>
            <a:ext cx="12181172" cy="6858000"/>
          </a:xfrm>
          <a:prstGeom prst="rect">
            <a:avLst/>
          </a:prstGeom>
          <a:noFill/>
          <a:ln>
            <a:noFill/>
          </a:ln>
        </p:spPr>
      </p:pic>
      <p:sp>
        <p:nvSpPr>
          <p:cNvPr id="329" name="Google Shape;329;p49"/>
          <p:cNvSpPr/>
          <p:nvPr/>
        </p:nvSpPr>
        <p:spPr>
          <a:xfrm>
            <a:off x="9495692" y="0"/>
            <a:ext cx="2696308"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0" name="Google Shape;330;p49"/>
          <p:cNvSpPr/>
          <p:nvPr/>
        </p:nvSpPr>
        <p:spPr>
          <a:xfrm>
            <a:off x="9858949" y="2690336"/>
            <a:ext cx="192493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FFFFFF"/>
                </a:solidFill>
                <a:latin typeface="Calibri"/>
                <a:ea typeface="Calibri"/>
                <a:cs typeface="Calibri"/>
                <a:sym typeface="Calibri"/>
              </a:rPr>
              <a:t>Article II: The Presidency and the Executive Branch</a:t>
            </a:r>
            <a:endParaRPr/>
          </a:p>
        </p:txBody>
      </p:sp>
      <p:pic>
        <p:nvPicPr>
          <p:cNvPr id="331" name="Google Shape;331;p49"/>
          <p:cNvPicPr preferRelativeResize="0"/>
          <p:nvPr/>
        </p:nvPicPr>
        <p:blipFill rotWithShape="1">
          <a:blip r:embed="rId14">
            <a:alphaModFix/>
          </a:blip>
          <a:srcRect/>
          <a:stretch/>
        </p:blipFill>
        <p:spPr>
          <a:xfrm>
            <a:off x="9881380" y="5180593"/>
            <a:ext cx="1924931" cy="1052819"/>
          </a:xfrm>
          <a:prstGeom prst="rect">
            <a:avLst/>
          </a:prstGeom>
          <a:noFill/>
          <a:ln>
            <a:noFill/>
          </a:ln>
        </p:spPr>
      </p:pic>
      <p:pic>
        <p:nvPicPr>
          <p:cNvPr id="332" name="Google Shape;332;p49"/>
          <p:cNvPicPr preferRelativeResize="0"/>
          <p:nvPr/>
        </p:nvPicPr>
        <p:blipFill rotWithShape="1">
          <a:blip r:embed="rId15">
            <a:alphaModFix/>
          </a:blip>
          <a:srcRect/>
          <a:stretch/>
        </p:blipFill>
        <p:spPr>
          <a:xfrm>
            <a:off x="9675818" y="657598"/>
            <a:ext cx="2336053" cy="2336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32.jpg"/></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media/image36.jpg"/></Relationships>
</file>

<file path=ppt/slides/_rels/slide5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1.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4.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6.xml"/><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0.xml"/><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61"/>
          <p:cNvPicPr preferRelativeResize="0"/>
          <p:nvPr/>
        </p:nvPicPr>
        <p:blipFill rotWithShape="1">
          <a:blip r:embed="rId3">
            <a:alphaModFix/>
          </a:blip>
          <a:srcRect b="-849"/>
          <a:stretch/>
        </p:blipFill>
        <p:spPr>
          <a:xfrm>
            <a:off x="0" y="2136875"/>
            <a:ext cx="9201349" cy="4759226"/>
          </a:xfrm>
          <a:prstGeom prst="rect">
            <a:avLst/>
          </a:prstGeom>
          <a:noFill/>
          <a:ln>
            <a:noFill/>
          </a:ln>
        </p:spPr>
      </p:pic>
      <p:sp>
        <p:nvSpPr>
          <p:cNvPr id="407" name="Google Shape;407;p61"/>
          <p:cNvSpPr/>
          <p:nvPr/>
        </p:nvSpPr>
        <p:spPr>
          <a:xfrm>
            <a:off x="886693" y="889762"/>
            <a:ext cx="7854462" cy="12471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Arial Black"/>
                <a:ea typeface="Arial Black"/>
                <a:cs typeface="Arial Black"/>
                <a:sym typeface="Arial Black"/>
              </a:rPr>
              <a:t>ARTICLE II: THE PRESIDENCY AND THE EXECUTIVE BRANCH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68"/>
        <p:cNvGrpSpPr/>
        <p:nvPr/>
      </p:nvGrpSpPr>
      <p:grpSpPr>
        <a:xfrm>
          <a:off x="0" y="0"/>
          <a:ext cx="0" cy="0"/>
          <a:chOff x="0" y="0"/>
          <a:chExt cx="0" cy="0"/>
        </a:xfrm>
      </p:grpSpPr>
      <p:sp>
        <p:nvSpPr>
          <p:cNvPr id="469" name="Google Shape;469;p70"/>
          <p:cNvSpPr/>
          <p:nvPr/>
        </p:nvSpPr>
        <p:spPr>
          <a:xfrm>
            <a:off x="365601" y="2187552"/>
            <a:ext cx="872197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F3864"/>
                </a:solidFill>
                <a:latin typeface="Calibri"/>
                <a:ea typeface="Calibri"/>
                <a:cs typeface="Calibri"/>
                <a:sym typeface="Calibri"/>
              </a:rPr>
              <a:t>“No person shall be elected to the office of the President more than twice, and no person who has held the office of President, or acted as President, for more than two years of a term to which some other person was elected President shall be elected to the office of the President more than once. . . .”</a:t>
            </a:r>
            <a:endParaRPr sz="2400">
              <a:solidFill>
                <a:srgbClr val="1F3864"/>
              </a:solidFill>
              <a:latin typeface="Calibri"/>
              <a:ea typeface="Calibri"/>
              <a:cs typeface="Calibri"/>
              <a:sym typeface="Calibri"/>
            </a:endParaRPr>
          </a:p>
        </p:txBody>
      </p:sp>
      <p:sp>
        <p:nvSpPr>
          <p:cNvPr id="470" name="Google Shape;470;p70"/>
          <p:cNvSpPr/>
          <p:nvPr/>
        </p:nvSpPr>
        <p:spPr>
          <a:xfrm>
            <a:off x="423045" y="822178"/>
            <a:ext cx="5341651"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22ND AMENDMENT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74"/>
        <p:cNvGrpSpPr/>
        <p:nvPr/>
      </p:nvGrpSpPr>
      <p:grpSpPr>
        <a:xfrm>
          <a:off x="0" y="0"/>
          <a:ext cx="0" cy="0"/>
          <a:chOff x="0" y="0"/>
          <a:chExt cx="0" cy="0"/>
        </a:xfrm>
      </p:grpSpPr>
      <p:sp>
        <p:nvSpPr>
          <p:cNvPr id="475" name="Google Shape;475;p71"/>
          <p:cNvSpPr/>
          <p:nvPr/>
        </p:nvSpPr>
        <p:spPr>
          <a:xfrm>
            <a:off x="1088571" y="2362423"/>
            <a:ext cx="7971024" cy="255454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1F3864"/>
              </a:buClr>
              <a:buSzPts val="3200"/>
              <a:buFont typeface="Arial"/>
              <a:buChar char="•"/>
            </a:pPr>
            <a:r>
              <a:rPr lang="en-US" sz="3200">
                <a:solidFill>
                  <a:srgbClr val="1F3864"/>
                </a:solidFill>
                <a:latin typeface="Calibri"/>
                <a:ea typeface="Calibri"/>
                <a:cs typeface="Calibri"/>
                <a:sym typeface="Calibri"/>
              </a:rPr>
              <a:t>35 years old</a:t>
            </a:r>
            <a:endParaRPr/>
          </a:p>
          <a:p>
            <a:pPr marL="457200" marR="0" lvl="0" indent="-254000" algn="l" rtl="0">
              <a:spcBef>
                <a:spcPts val="0"/>
              </a:spcBef>
              <a:spcAft>
                <a:spcPts val="0"/>
              </a:spcAft>
              <a:buClr>
                <a:schemeClr val="dk1"/>
              </a:buClr>
              <a:buSzPts val="3200"/>
              <a:buFont typeface="Arial"/>
              <a:buNone/>
            </a:pPr>
            <a:endParaRPr sz="3200">
              <a:solidFill>
                <a:srgbClr val="1F3864"/>
              </a:solidFill>
              <a:latin typeface="Calibri"/>
              <a:ea typeface="Calibri"/>
              <a:cs typeface="Calibri"/>
              <a:sym typeface="Calibri"/>
            </a:endParaRPr>
          </a:p>
          <a:p>
            <a:pPr marL="457200" marR="0" lvl="0" indent="-457200" algn="l" rtl="0">
              <a:spcBef>
                <a:spcPts val="0"/>
              </a:spcBef>
              <a:spcAft>
                <a:spcPts val="0"/>
              </a:spcAft>
              <a:buClr>
                <a:srgbClr val="1F3864"/>
              </a:buClr>
              <a:buSzPts val="3200"/>
              <a:buFont typeface="Arial"/>
              <a:buChar char="•"/>
            </a:pPr>
            <a:r>
              <a:rPr lang="en-US" sz="3200">
                <a:solidFill>
                  <a:srgbClr val="1F3864"/>
                </a:solidFill>
                <a:latin typeface="Calibri"/>
                <a:ea typeface="Calibri"/>
                <a:cs typeface="Calibri"/>
                <a:sym typeface="Calibri"/>
              </a:rPr>
              <a:t>A natural born citizen of the United States</a:t>
            </a:r>
            <a:endParaRPr/>
          </a:p>
          <a:p>
            <a:pPr marL="457200" marR="0" lvl="0" indent="-254000" algn="l" rtl="0">
              <a:spcBef>
                <a:spcPts val="0"/>
              </a:spcBef>
              <a:spcAft>
                <a:spcPts val="0"/>
              </a:spcAft>
              <a:buClr>
                <a:schemeClr val="dk1"/>
              </a:buClr>
              <a:buSzPts val="3200"/>
              <a:buFont typeface="Arial"/>
              <a:buNone/>
            </a:pPr>
            <a:endParaRPr sz="3200">
              <a:solidFill>
                <a:srgbClr val="1F3864"/>
              </a:solidFill>
              <a:latin typeface="Calibri"/>
              <a:ea typeface="Calibri"/>
              <a:cs typeface="Calibri"/>
              <a:sym typeface="Calibri"/>
            </a:endParaRPr>
          </a:p>
          <a:p>
            <a:pPr marL="457200" marR="0" lvl="0" indent="-457200" algn="l" rtl="0">
              <a:spcBef>
                <a:spcPts val="0"/>
              </a:spcBef>
              <a:spcAft>
                <a:spcPts val="0"/>
              </a:spcAft>
              <a:buClr>
                <a:srgbClr val="1F3864"/>
              </a:buClr>
              <a:buSzPts val="3200"/>
              <a:buFont typeface="Arial"/>
              <a:buChar char="•"/>
            </a:pPr>
            <a:r>
              <a:rPr lang="en-US" sz="3200">
                <a:solidFill>
                  <a:srgbClr val="1F3864"/>
                </a:solidFill>
                <a:latin typeface="Calibri"/>
                <a:ea typeface="Calibri"/>
                <a:cs typeface="Calibri"/>
                <a:sym typeface="Calibri"/>
              </a:rPr>
              <a:t>A resident of the United States for 14 years </a:t>
            </a:r>
            <a:endParaRPr sz="2400">
              <a:solidFill>
                <a:srgbClr val="1F3864"/>
              </a:solidFill>
              <a:latin typeface="Calibri"/>
              <a:ea typeface="Calibri"/>
              <a:cs typeface="Calibri"/>
              <a:sym typeface="Calibri"/>
            </a:endParaRPr>
          </a:p>
        </p:txBody>
      </p:sp>
      <p:sp>
        <p:nvSpPr>
          <p:cNvPr id="476" name="Google Shape;476;p71"/>
          <p:cNvSpPr/>
          <p:nvPr/>
        </p:nvSpPr>
        <p:spPr>
          <a:xfrm>
            <a:off x="931045" y="1100447"/>
            <a:ext cx="4838068"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JOB REQUIREMENTS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80"/>
        <p:cNvGrpSpPr/>
        <p:nvPr/>
      </p:nvGrpSpPr>
      <p:grpSpPr>
        <a:xfrm>
          <a:off x="0" y="0"/>
          <a:ext cx="0" cy="0"/>
          <a:chOff x="0" y="0"/>
          <a:chExt cx="0" cy="0"/>
        </a:xfrm>
      </p:grpSpPr>
      <p:sp>
        <p:nvSpPr>
          <p:cNvPr id="481" name="Google Shape;481;p72"/>
          <p:cNvSpPr/>
          <p:nvPr/>
        </p:nvSpPr>
        <p:spPr>
          <a:xfrm>
            <a:off x="365601" y="2074562"/>
            <a:ext cx="872197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1F3864"/>
                </a:solidFill>
                <a:latin typeface="Calibri"/>
                <a:ea typeface="Calibri"/>
                <a:cs typeface="Calibri"/>
                <a:sym typeface="Calibri"/>
              </a:rPr>
              <a:t>Removal Process</a:t>
            </a:r>
            <a:endParaRPr/>
          </a:p>
          <a:p>
            <a:pPr marL="0" marR="0" lvl="0" indent="0" algn="l" rtl="0">
              <a:spcBef>
                <a:spcPts val="0"/>
              </a:spcBef>
              <a:spcAft>
                <a:spcPts val="0"/>
              </a:spcAft>
              <a:buNone/>
            </a:pPr>
            <a:endParaRPr sz="3200" b="1">
              <a:solidFill>
                <a:srgbClr val="1F3864"/>
              </a:solidFill>
              <a:latin typeface="Calibri"/>
              <a:ea typeface="Calibri"/>
              <a:cs typeface="Calibri"/>
              <a:sym typeface="Calibri"/>
            </a:endParaRPr>
          </a:p>
          <a:p>
            <a:pPr marL="0" marR="0" lvl="0" indent="0" algn="l" rtl="0">
              <a:spcBef>
                <a:spcPts val="0"/>
              </a:spcBef>
              <a:spcAft>
                <a:spcPts val="0"/>
              </a:spcAft>
              <a:buNone/>
            </a:pPr>
            <a:r>
              <a:rPr lang="en-US" sz="3200">
                <a:solidFill>
                  <a:srgbClr val="1F3864"/>
                </a:solidFill>
                <a:latin typeface="Calibri"/>
                <a:ea typeface="Calibri"/>
                <a:cs typeface="Calibri"/>
                <a:sym typeface="Calibri"/>
              </a:rPr>
              <a:t>“President, Vice President and all civil Officers of the United States” shall be removed from office if convicted in an impeachment trial of “Treason, Bribery, or other high Crimes and Misdemeanors.” </a:t>
            </a:r>
            <a:endParaRPr/>
          </a:p>
        </p:txBody>
      </p:sp>
      <p:sp>
        <p:nvSpPr>
          <p:cNvPr id="482" name="Google Shape;482;p72"/>
          <p:cNvSpPr/>
          <p:nvPr/>
        </p:nvSpPr>
        <p:spPr>
          <a:xfrm>
            <a:off x="423045" y="822178"/>
            <a:ext cx="5341651"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ARTICLE II, SECTION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86"/>
        <p:cNvGrpSpPr/>
        <p:nvPr/>
      </p:nvGrpSpPr>
      <p:grpSpPr>
        <a:xfrm>
          <a:off x="0" y="0"/>
          <a:ext cx="0" cy="0"/>
          <a:chOff x="0" y="0"/>
          <a:chExt cx="0" cy="0"/>
        </a:xfrm>
      </p:grpSpPr>
      <p:sp>
        <p:nvSpPr>
          <p:cNvPr id="487" name="Google Shape;487;p73"/>
          <p:cNvSpPr/>
          <p:nvPr/>
        </p:nvSpPr>
        <p:spPr>
          <a:xfrm>
            <a:off x="365601" y="1984845"/>
            <a:ext cx="8935014" cy="40934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1F3864"/>
                </a:solidFill>
                <a:latin typeface="Calibri"/>
                <a:ea typeface="Calibri"/>
                <a:cs typeface="Calibri"/>
                <a:sym typeface="Calibri"/>
              </a:rPr>
              <a:t>Removal Process</a:t>
            </a:r>
            <a:endParaRPr/>
          </a:p>
          <a:p>
            <a:pPr marL="0" marR="0" lvl="0" indent="0" algn="l" rtl="0">
              <a:spcBef>
                <a:spcPts val="0"/>
              </a:spcBef>
              <a:spcAft>
                <a:spcPts val="0"/>
              </a:spcAft>
              <a:buNone/>
            </a:pPr>
            <a:endParaRPr sz="3200" b="1">
              <a:solidFill>
                <a:srgbClr val="1F3864"/>
              </a:solidFill>
              <a:latin typeface="Calibri"/>
              <a:ea typeface="Calibri"/>
              <a:cs typeface="Calibri"/>
              <a:sym typeface="Calibri"/>
            </a:endParaRPr>
          </a:p>
          <a:p>
            <a:pPr marL="457200" marR="0" lvl="0" indent="-457200" algn="l" rtl="0">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 House of Representatives has the power to impeach—by a majority vote </a:t>
            </a:r>
            <a:endParaRPr/>
          </a:p>
          <a:p>
            <a:pPr marL="457200" marR="0" lvl="0" indent="-457200" algn="l" rtl="0">
              <a:spcBef>
                <a:spcPts val="0"/>
              </a:spcBef>
              <a:spcAft>
                <a:spcPts val="0"/>
              </a:spcAft>
              <a:buClr>
                <a:srgbClr val="1F3864"/>
              </a:buClr>
              <a:buSzPts val="2800"/>
              <a:buFont typeface="Arial"/>
              <a:buChar char="•"/>
            </a:pPr>
            <a:r>
              <a:rPr lang="en-US" sz="2800">
                <a:solidFill>
                  <a:srgbClr val="1F3864"/>
                </a:solidFill>
                <a:latin typeface="Calibri"/>
                <a:ea typeface="Calibri"/>
                <a:cs typeface="Calibri"/>
                <a:sym typeface="Calibri"/>
              </a:rPr>
              <a:t>The Senate has the power to hold impeachment trials and remove a President from office with a 2/3 vote. </a:t>
            </a:r>
            <a:endParaRPr/>
          </a:p>
          <a:p>
            <a:pPr marL="0" marR="0" lvl="0" indent="0" algn="l" rtl="0">
              <a:spcBef>
                <a:spcPts val="0"/>
              </a:spcBef>
              <a:spcAft>
                <a:spcPts val="0"/>
              </a:spcAft>
              <a:buNone/>
            </a:pPr>
            <a:endParaRPr sz="2800">
              <a:solidFill>
                <a:srgbClr val="1F3864"/>
              </a:solidFill>
              <a:latin typeface="Calibri"/>
              <a:ea typeface="Calibri"/>
              <a:cs typeface="Calibri"/>
              <a:sym typeface="Calibri"/>
            </a:endParaRPr>
          </a:p>
          <a:p>
            <a:pPr marL="0" marR="0" lvl="0" indent="0" algn="l" rtl="0">
              <a:spcBef>
                <a:spcPts val="0"/>
              </a:spcBef>
              <a:spcAft>
                <a:spcPts val="0"/>
              </a:spcAft>
              <a:buNone/>
            </a:pPr>
            <a:r>
              <a:rPr lang="en-US" sz="2800">
                <a:solidFill>
                  <a:srgbClr val="1F3864"/>
                </a:solidFill>
                <a:latin typeface="Calibri"/>
                <a:ea typeface="Calibri"/>
                <a:cs typeface="Calibri"/>
                <a:sym typeface="Calibri"/>
              </a:rPr>
              <a:t>Only three Presidents have been impeached and no President has been removed by the Senate.  </a:t>
            </a:r>
            <a:endParaRPr/>
          </a:p>
        </p:txBody>
      </p:sp>
      <p:sp>
        <p:nvSpPr>
          <p:cNvPr id="488" name="Google Shape;488;p73"/>
          <p:cNvSpPr/>
          <p:nvPr/>
        </p:nvSpPr>
        <p:spPr>
          <a:xfrm>
            <a:off x="423045" y="822178"/>
            <a:ext cx="5341651"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ARTICLE II, SECTION 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92"/>
        <p:cNvGrpSpPr/>
        <p:nvPr/>
      </p:nvGrpSpPr>
      <p:grpSpPr>
        <a:xfrm>
          <a:off x="0" y="0"/>
          <a:ext cx="0" cy="0"/>
          <a:chOff x="0" y="0"/>
          <a:chExt cx="0" cy="0"/>
        </a:xfrm>
      </p:grpSpPr>
      <p:sp>
        <p:nvSpPr>
          <p:cNvPr id="493" name="Google Shape;493;p74"/>
          <p:cNvSpPr/>
          <p:nvPr/>
        </p:nvSpPr>
        <p:spPr>
          <a:xfrm>
            <a:off x="365601" y="1763216"/>
            <a:ext cx="8935014"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1F3864"/>
                </a:solidFill>
                <a:latin typeface="Calibri"/>
                <a:ea typeface="Calibri"/>
                <a:cs typeface="Calibri"/>
                <a:sym typeface="Calibri"/>
              </a:rPr>
              <a:t>Section 1 </a:t>
            </a:r>
            <a:r>
              <a:rPr lang="en-US" sz="3200">
                <a:solidFill>
                  <a:srgbClr val="1F3864"/>
                </a:solidFill>
                <a:latin typeface="Calibri"/>
                <a:ea typeface="Calibri"/>
                <a:cs typeface="Calibri"/>
                <a:sym typeface="Calibri"/>
              </a:rPr>
              <a:t>says that when the President dies, resigns, or is removed from office, the Vice President becomes President. </a:t>
            </a:r>
            <a:endParaRPr/>
          </a:p>
          <a:p>
            <a:pPr marL="0" marR="0" lvl="0" indent="0" algn="l" rtl="0">
              <a:spcBef>
                <a:spcPts val="0"/>
              </a:spcBef>
              <a:spcAft>
                <a:spcPts val="0"/>
              </a:spcAft>
              <a:buNone/>
            </a:pPr>
            <a:endParaRPr sz="3200">
              <a:solidFill>
                <a:srgbClr val="1F3864"/>
              </a:solidFill>
              <a:latin typeface="Calibri"/>
              <a:ea typeface="Calibri"/>
              <a:cs typeface="Calibri"/>
              <a:sym typeface="Calibri"/>
            </a:endParaRPr>
          </a:p>
          <a:p>
            <a:pPr marL="0" marR="0" lvl="0" indent="0" algn="l" rtl="0">
              <a:spcBef>
                <a:spcPts val="0"/>
              </a:spcBef>
              <a:spcAft>
                <a:spcPts val="0"/>
              </a:spcAft>
              <a:buNone/>
            </a:pPr>
            <a:r>
              <a:rPr lang="en-US" sz="3200" b="1">
                <a:solidFill>
                  <a:srgbClr val="1F3864"/>
                </a:solidFill>
                <a:latin typeface="Calibri"/>
                <a:ea typeface="Calibri"/>
                <a:cs typeface="Calibri"/>
                <a:sym typeface="Calibri"/>
              </a:rPr>
              <a:t>Section 2 </a:t>
            </a:r>
            <a:r>
              <a:rPr lang="en-US" sz="3200">
                <a:solidFill>
                  <a:srgbClr val="1F3864"/>
                </a:solidFill>
                <a:latin typeface="Calibri"/>
                <a:ea typeface="Calibri"/>
                <a:cs typeface="Calibri"/>
                <a:sym typeface="Calibri"/>
              </a:rPr>
              <a:t>sets out the process for filling an open seat for Vice President.  The President nominates a new Vice President, and both the House and the Senate must approve of the pick by majority vote in each House. </a:t>
            </a:r>
            <a:endParaRPr/>
          </a:p>
        </p:txBody>
      </p:sp>
      <p:sp>
        <p:nvSpPr>
          <p:cNvPr id="494" name="Google Shape;494;p74"/>
          <p:cNvSpPr/>
          <p:nvPr/>
        </p:nvSpPr>
        <p:spPr>
          <a:xfrm>
            <a:off x="365601" y="447527"/>
            <a:ext cx="5341651"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25TH AMENDMENT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98"/>
        <p:cNvGrpSpPr/>
        <p:nvPr/>
      </p:nvGrpSpPr>
      <p:grpSpPr>
        <a:xfrm>
          <a:off x="0" y="0"/>
          <a:ext cx="0" cy="0"/>
          <a:chOff x="0" y="0"/>
          <a:chExt cx="0" cy="0"/>
        </a:xfrm>
      </p:grpSpPr>
      <p:sp>
        <p:nvSpPr>
          <p:cNvPr id="499" name="Google Shape;499;p75"/>
          <p:cNvSpPr/>
          <p:nvPr/>
        </p:nvSpPr>
        <p:spPr>
          <a:xfrm>
            <a:off x="365601" y="1763216"/>
            <a:ext cx="893501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F3864"/>
                </a:solidFill>
                <a:latin typeface="Calibri"/>
                <a:ea typeface="Calibri"/>
                <a:cs typeface="Calibri"/>
                <a:sym typeface="Calibri"/>
              </a:rPr>
              <a:t>Section 3 </a:t>
            </a:r>
            <a:r>
              <a:rPr lang="en-US" sz="2800">
                <a:solidFill>
                  <a:srgbClr val="1F3864"/>
                </a:solidFill>
                <a:latin typeface="Calibri"/>
                <a:ea typeface="Calibri"/>
                <a:cs typeface="Calibri"/>
                <a:sym typeface="Calibri"/>
              </a:rPr>
              <a:t>permits the President to temporarily transfer power by a written statement that he is “unable to discharge the powers and duties of his office.”  The President can then resume his responsibility with a second written statement saying that he’s ready for duty. </a:t>
            </a:r>
            <a:endParaRPr/>
          </a:p>
          <a:p>
            <a:pPr marL="0" marR="0" lvl="0" indent="0" algn="l" rtl="0">
              <a:spcBef>
                <a:spcPts val="0"/>
              </a:spcBef>
              <a:spcAft>
                <a:spcPts val="0"/>
              </a:spcAft>
              <a:buNone/>
            </a:pPr>
            <a:endParaRPr sz="2800">
              <a:solidFill>
                <a:srgbClr val="1F3864"/>
              </a:solidFill>
              <a:latin typeface="Calibri"/>
              <a:ea typeface="Calibri"/>
              <a:cs typeface="Calibri"/>
              <a:sym typeface="Calibri"/>
            </a:endParaRPr>
          </a:p>
          <a:p>
            <a:pPr marL="0" marR="0" lvl="0" indent="0" algn="l" rtl="0">
              <a:spcBef>
                <a:spcPts val="0"/>
              </a:spcBef>
              <a:spcAft>
                <a:spcPts val="0"/>
              </a:spcAft>
              <a:buNone/>
            </a:pPr>
            <a:r>
              <a:rPr lang="en-US" sz="2800" b="1">
                <a:solidFill>
                  <a:srgbClr val="1F3864"/>
                </a:solidFill>
                <a:latin typeface="Calibri"/>
                <a:ea typeface="Calibri"/>
                <a:cs typeface="Calibri"/>
                <a:sym typeface="Calibri"/>
              </a:rPr>
              <a:t>Section 4 </a:t>
            </a:r>
            <a:r>
              <a:rPr lang="en-US" sz="2800">
                <a:solidFill>
                  <a:srgbClr val="1F3864"/>
                </a:solidFill>
                <a:latin typeface="Calibri"/>
                <a:ea typeface="Calibri"/>
                <a:cs typeface="Calibri"/>
                <a:sym typeface="Calibri"/>
              </a:rPr>
              <a:t>addresses the situation where a President refuses to transfer his duties when others might conclude that he is unable to fulfill them.  It’s a pretty complicated process.</a:t>
            </a:r>
            <a:endParaRPr/>
          </a:p>
        </p:txBody>
      </p:sp>
      <p:sp>
        <p:nvSpPr>
          <p:cNvPr id="500" name="Google Shape;500;p75"/>
          <p:cNvSpPr/>
          <p:nvPr/>
        </p:nvSpPr>
        <p:spPr>
          <a:xfrm>
            <a:off x="365601" y="447527"/>
            <a:ext cx="5341651"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25TH AMENDMENT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04"/>
        <p:cNvGrpSpPr/>
        <p:nvPr/>
      </p:nvGrpSpPr>
      <p:grpSpPr>
        <a:xfrm>
          <a:off x="0" y="0"/>
          <a:ext cx="0" cy="0"/>
          <a:chOff x="0" y="0"/>
          <a:chExt cx="0" cy="0"/>
        </a:xfrm>
      </p:grpSpPr>
      <p:sp>
        <p:nvSpPr>
          <p:cNvPr id="505" name="Google Shape;505;p76"/>
          <p:cNvSpPr/>
          <p:nvPr/>
        </p:nvSpPr>
        <p:spPr>
          <a:xfrm>
            <a:off x="773723" y="2095138"/>
            <a:ext cx="7920111"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1F3864"/>
                </a:solidFill>
                <a:latin typeface="Calibri"/>
                <a:ea typeface="Calibri"/>
                <a:cs typeface="Calibri"/>
                <a:sym typeface="Calibri"/>
              </a:rPr>
              <a:t>With the new President, the Founding generation set out to establish an executive head stronger than the weak Governors in charge of the states at the time, but weaker than a king.</a:t>
            </a:r>
            <a:endParaRPr sz="3200">
              <a:solidFill>
                <a:srgbClr val="1F3864"/>
              </a:solidFill>
              <a:latin typeface="Calibri"/>
              <a:ea typeface="Calibri"/>
              <a:cs typeface="Calibri"/>
              <a:sym typeface="Calibri"/>
            </a:endParaRPr>
          </a:p>
        </p:txBody>
      </p:sp>
      <p:sp>
        <p:nvSpPr>
          <p:cNvPr id="506" name="Google Shape;506;p76"/>
          <p:cNvSpPr/>
          <p:nvPr/>
        </p:nvSpPr>
        <p:spPr>
          <a:xfrm>
            <a:off x="773723" y="759655"/>
            <a:ext cx="5441547"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cap="none">
                <a:solidFill>
                  <a:schemeClr val="lt1"/>
                </a:solidFill>
                <a:latin typeface="Quattrocento Sans"/>
                <a:ea typeface="Quattrocento Sans"/>
                <a:cs typeface="Quattrocento Sans"/>
                <a:sym typeface="Quattrocento Sans"/>
              </a:rPr>
              <a:t>BIG IDEA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11"/>
        <p:cNvGrpSpPr/>
        <p:nvPr/>
      </p:nvGrpSpPr>
      <p:grpSpPr>
        <a:xfrm>
          <a:off x="0" y="0"/>
          <a:ext cx="0" cy="0"/>
          <a:chOff x="0" y="0"/>
          <a:chExt cx="0" cy="0"/>
        </a:xfrm>
      </p:grpSpPr>
      <p:pic>
        <p:nvPicPr>
          <p:cNvPr id="512" name="Google Shape;512;p77" descr="Constitutional Convention | History &amp; Compromises | Britannica"/>
          <p:cNvPicPr preferRelativeResize="0"/>
          <p:nvPr/>
        </p:nvPicPr>
        <p:blipFill rotWithShape="1">
          <a:blip r:embed="rId3">
            <a:alphaModFix/>
          </a:blip>
          <a:srcRect/>
          <a:stretch/>
        </p:blipFill>
        <p:spPr>
          <a:xfrm>
            <a:off x="360691" y="713458"/>
            <a:ext cx="8557090" cy="5653254"/>
          </a:xfrm>
          <a:prstGeom prst="rect">
            <a:avLst/>
          </a:prstGeom>
          <a:noFill/>
          <a:ln>
            <a:noFill/>
          </a:ln>
          <a:effectLst>
            <a:outerShdw blurRad="292100" dist="139700" dir="2700000" algn="tl" rotWithShape="0">
              <a:srgbClr val="333333">
                <a:alpha val="64705"/>
              </a:srgbClr>
            </a:outerShdw>
          </a:effectLst>
        </p:spPr>
      </p:pic>
      <p:sp>
        <p:nvSpPr>
          <p:cNvPr id="513" name="Google Shape;513;p77"/>
          <p:cNvSpPr txBox="1"/>
          <p:nvPr/>
        </p:nvSpPr>
        <p:spPr>
          <a:xfrm>
            <a:off x="168159" y="246569"/>
            <a:ext cx="7929925" cy="89255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CONSTITUTIONAL CONVENTION</a:t>
            </a:r>
            <a:br>
              <a:rPr lang="en-US" sz="3200">
                <a:solidFill>
                  <a:schemeClr val="lt1"/>
                </a:solidFill>
                <a:latin typeface="Quattrocento Sans"/>
                <a:ea typeface="Quattrocento Sans"/>
                <a:cs typeface="Quattrocento Sans"/>
                <a:sym typeface="Quattrocento Sans"/>
              </a:rPr>
            </a:br>
            <a:r>
              <a:rPr lang="en-US" sz="2000">
                <a:solidFill>
                  <a:schemeClr val="lt1"/>
                </a:solidFill>
                <a:latin typeface="Quattrocento Sans"/>
                <a:ea typeface="Quattrocento Sans"/>
                <a:cs typeface="Quattrocento Sans"/>
                <a:sym typeface="Quattrocento Sans"/>
              </a:rPr>
              <a:t>May to September 1787, Philadelphia, PA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78"/>
          <p:cNvPicPr preferRelativeResize="0"/>
          <p:nvPr/>
        </p:nvPicPr>
        <p:blipFill rotWithShape="1">
          <a:blip r:embed="rId3">
            <a:alphaModFix/>
          </a:blip>
          <a:srcRect/>
          <a:stretch/>
        </p:blipFill>
        <p:spPr>
          <a:xfrm>
            <a:off x="462621" y="1802519"/>
            <a:ext cx="2236257" cy="2782736"/>
          </a:xfrm>
          <a:prstGeom prst="rect">
            <a:avLst/>
          </a:prstGeom>
          <a:noFill/>
          <a:ln>
            <a:noFill/>
          </a:ln>
          <a:effectLst>
            <a:outerShdw blurRad="292100" dist="139700" dir="2700000" algn="tl" rotWithShape="0">
              <a:srgbClr val="333333">
                <a:alpha val="64705"/>
              </a:srgbClr>
            </a:outerShdw>
          </a:effectLst>
        </p:spPr>
      </p:pic>
      <p:pic>
        <p:nvPicPr>
          <p:cNvPr id="519" name="Google Shape;519;p78" descr="US History Articles of Confederation Map 1787"/>
          <p:cNvPicPr preferRelativeResize="0"/>
          <p:nvPr/>
        </p:nvPicPr>
        <p:blipFill rotWithShape="1">
          <a:blip r:embed="rId4">
            <a:alphaModFix/>
          </a:blip>
          <a:srcRect/>
          <a:stretch/>
        </p:blipFill>
        <p:spPr>
          <a:xfrm>
            <a:off x="3295277" y="1802519"/>
            <a:ext cx="2236257" cy="2782737"/>
          </a:xfrm>
          <a:prstGeom prst="rect">
            <a:avLst/>
          </a:prstGeom>
          <a:noFill/>
          <a:ln>
            <a:noFill/>
          </a:ln>
          <a:effectLst>
            <a:outerShdw blurRad="292100" dist="139700" dir="2700000" algn="tl" rotWithShape="0">
              <a:srgbClr val="333333">
                <a:alpha val="64705"/>
              </a:srgbClr>
            </a:outerShdw>
          </a:effectLst>
        </p:spPr>
      </p:pic>
      <p:sp>
        <p:nvSpPr>
          <p:cNvPr id="520" name="Google Shape;520;p78"/>
          <p:cNvSpPr/>
          <p:nvPr/>
        </p:nvSpPr>
        <p:spPr>
          <a:xfrm>
            <a:off x="347694" y="4794423"/>
            <a:ext cx="2466109"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52F66"/>
              </a:buClr>
              <a:buSzPts val="2400"/>
              <a:buFont typeface="Calibri"/>
              <a:buNone/>
            </a:pPr>
            <a:r>
              <a:rPr lang="en-US" sz="2400" b="1" i="0" u="none" strike="noStrike" cap="none">
                <a:solidFill>
                  <a:srgbClr val="252F66"/>
                </a:solidFill>
                <a:latin typeface="Calibri"/>
                <a:ea typeface="Calibri"/>
                <a:cs typeface="Calibri"/>
                <a:sym typeface="Calibri"/>
              </a:rPr>
              <a:t>Kings of Europe =</a:t>
            </a:r>
            <a:endParaRPr/>
          </a:p>
          <a:p>
            <a:pPr marL="0" marR="0" lvl="0" indent="0" algn="ctr" rtl="0">
              <a:lnSpc>
                <a:spcPct val="100000"/>
              </a:lnSpc>
              <a:spcBef>
                <a:spcPts val="0"/>
              </a:spcBef>
              <a:spcAft>
                <a:spcPts val="0"/>
              </a:spcAft>
              <a:buClr>
                <a:srgbClr val="252F66"/>
              </a:buClr>
              <a:buSzPts val="2400"/>
              <a:buFont typeface="Calibri"/>
              <a:buNone/>
            </a:pPr>
            <a:r>
              <a:rPr lang="en-US" sz="2400" b="1" i="0" u="none" strike="noStrike" cap="none">
                <a:solidFill>
                  <a:srgbClr val="252F66"/>
                </a:solidFill>
                <a:latin typeface="Calibri"/>
                <a:ea typeface="Calibri"/>
                <a:cs typeface="Calibri"/>
                <a:sym typeface="Calibri"/>
              </a:rPr>
              <a:t>Too powerful </a:t>
            </a:r>
            <a:endParaRPr sz="1050" b="1" i="0" u="none" strike="noStrike" cap="none">
              <a:solidFill>
                <a:srgbClr val="000000"/>
              </a:solidFill>
              <a:latin typeface="Calibri"/>
              <a:ea typeface="Calibri"/>
              <a:cs typeface="Calibri"/>
              <a:sym typeface="Calibri"/>
            </a:endParaRPr>
          </a:p>
        </p:txBody>
      </p:sp>
      <p:sp>
        <p:nvSpPr>
          <p:cNvPr id="521" name="Google Shape;521;p78"/>
          <p:cNvSpPr/>
          <p:nvPr/>
        </p:nvSpPr>
        <p:spPr>
          <a:xfrm>
            <a:off x="3020188" y="4852316"/>
            <a:ext cx="278643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52F66"/>
              </a:buClr>
              <a:buSzPts val="2400"/>
              <a:buFont typeface="Calibri"/>
              <a:buNone/>
            </a:pPr>
            <a:r>
              <a:rPr lang="en-US" sz="2400" b="1" i="0" u="none" strike="noStrike" cap="none">
                <a:solidFill>
                  <a:srgbClr val="252F66"/>
                </a:solidFill>
                <a:latin typeface="Calibri"/>
                <a:ea typeface="Calibri"/>
                <a:cs typeface="Calibri"/>
                <a:sym typeface="Calibri"/>
              </a:rPr>
              <a:t>States’ Governors =</a:t>
            </a:r>
            <a:endParaRPr/>
          </a:p>
          <a:p>
            <a:pPr marL="0" marR="0" lvl="0" indent="0" algn="ctr" rtl="0">
              <a:lnSpc>
                <a:spcPct val="100000"/>
              </a:lnSpc>
              <a:spcBef>
                <a:spcPts val="0"/>
              </a:spcBef>
              <a:spcAft>
                <a:spcPts val="0"/>
              </a:spcAft>
              <a:buClr>
                <a:srgbClr val="252F66"/>
              </a:buClr>
              <a:buSzPts val="2400"/>
              <a:buFont typeface="Calibri"/>
              <a:buNone/>
            </a:pPr>
            <a:r>
              <a:rPr lang="en-US" sz="2400" b="1" i="0" u="none" strike="noStrike" cap="none">
                <a:solidFill>
                  <a:srgbClr val="252F66"/>
                </a:solidFill>
                <a:latin typeface="Calibri"/>
                <a:ea typeface="Calibri"/>
                <a:cs typeface="Calibri"/>
                <a:sym typeface="Calibri"/>
              </a:rPr>
              <a:t>Too weak to govern effectively </a:t>
            </a:r>
            <a:endParaRPr sz="1050" b="1" i="0" u="none" strike="noStrike" cap="none">
              <a:solidFill>
                <a:srgbClr val="000000"/>
              </a:solidFill>
              <a:latin typeface="Calibri"/>
              <a:ea typeface="Calibri"/>
              <a:cs typeface="Calibri"/>
              <a:sym typeface="Calibri"/>
            </a:endParaRPr>
          </a:p>
        </p:txBody>
      </p:sp>
      <p:pic>
        <p:nvPicPr>
          <p:cNvPr id="522" name="Google Shape;522;p78"/>
          <p:cNvPicPr preferRelativeResize="0"/>
          <p:nvPr/>
        </p:nvPicPr>
        <p:blipFill rotWithShape="1">
          <a:blip r:embed="rId5">
            <a:alphaModFix/>
          </a:blip>
          <a:srcRect/>
          <a:stretch/>
        </p:blipFill>
        <p:spPr>
          <a:xfrm>
            <a:off x="6153672" y="1794193"/>
            <a:ext cx="2236257" cy="2791064"/>
          </a:xfrm>
          <a:prstGeom prst="rect">
            <a:avLst/>
          </a:prstGeom>
          <a:noFill/>
          <a:ln>
            <a:noFill/>
          </a:ln>
          <a:effectLst>
            <a:outerShdw blurRad="292100" dist="139700" dir="2700000" algn="tl" rotWithShape="0">
              <a:srgbClr val="333333">
                <a:alpha val="64705"/>
              </a:srgbClr>
            </a:outerShdw>
          </a:effectLst>
        </p:spPr>
      </p:pic>
      <p:sp>
        <p:nvSpPr>
          <p:cNvPr id="523" name="Google Shape;523;p78"/>
          <p:cNvSpPr/>
          <p:nvPr/>
        </p:nvSpPr>
        <p:spPr>
          <a:xfrm>
            <a:off x="5806622" y="4852316"/>
            <a:ext cx="278643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52F66"/>
              </a:buClr>
              <a:buSzPts val="2400"/>
              <a:buFont typeface="Calibri"/>
              <a:buNone/>
            </a:pPr>
            <a:r>
              <a:rPr lang="en-US" sz="2400" b="1" i="0" u="none" strike="noStrike" cap="none">
                <a:solidFill>
                  <a:srgbClr val="252F66"/>
                </a:solidFill>
                <a:latin typeface="Calibri"/>
                <a:ea typeface="Calibri"/>
                <a:cs typeface="Calibri"/>
                <a:sym typeface="Calibri"/>
              </a:rPr>
              <a:t>Article of Confederation =</a:t>
            </a:r>
            <a:endParaRPr/>
          </a:p>
          <a:p>
            <a:pPr marL="0" marR="0" lvl="0" indent="0" algn="ctr" rtl="0">
              <a:lnSpc>
                <a:spcPct val="100000"/>
              </a:lnSpc>
              <a:spcBef>
                <a:spcPts val="0"/>
              </a:spcBef>
              <a:spcAft>
                <a:spcPts val="0"/>
              </a:spcAft>
              <a:buClr>
                <a:srgbClr val="252F66"/>
              </a:buClr>
              <a:buSzPts val="2400"/>
              <a:buFont typeface="Calibri"/>
              <a:buNone/>
            </a:pPr>
            <a:r>
              <a:rPr lang="en-US" sz="2400" b="1" i="0" u="none" strike="noStrike" cap="none">
                <a:solidFill>
                  <a:srgbClr val="252F66"/>
                </a:solidFill>
                <a:latin typeface="Calibri"/>
                <a:ea typeface="Calibri"/>
                <a:cs typeface="Calibri"/>
                <a:sym typeface="Calibri"/>
              </a:rPr>
              <a:t>No true executive </a:t>
            </a:r>
            <a:endParaRPr sz="1050" b="1" i="0" u="none" strike="noStrike" cap="none">
              <a:solidFill>
                <a:srgbClr val="000000"/>
              </a:solidFill>
              <a:latin typeface="Calibri"/>
              <a:ea typeface="Calibri"/>
              <a:cs typeface="Calibri"/>
              <a:sym typeface="Calibri"/>
            </a:endParaRPr>
          </a:p>
        </p:txBody>
      </p:sp>
      <p:sp>
        <p:nvSpPr>
          <p:cNvPr id="524" name="Google Shape;524;p78"/>
          <p:cNvSpPr txBox="1"/>
          <p:nvPr/>
        </p:nvSpPr>
        <p:spPr>
          <a:xfrm>
            <a:off x="540989" y="442421"/>
            <a:ext cx="8091567" cy="83099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HOW TO STRUCTURE THE PRESIDENCY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9"/>
          <p:cNvSpPr/>
          <p:nvPr/>
        </p:nvSpPr>
        <p:spPr>
          <a:xfrm>
            <a:off x="612921" y="5461472"/>
            <a:ext cx="7947701"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52F66"/>
              </a:buClr>
              <a:buSzPts val="2800"/>
              <a:buFont typeface="Calibri"/>
              <a:buNone/>
            </a:pPr>
            <a:r>
              <a:rPr lang="en-US" sz="2800" i="0" u="none" strike="noStrike" cap="none">
                <a:solidFill>
                  <a:srgbClr val="252F66"/>
                </a:solidFill>
                <a:latin typeface="Calibri"/>
                <a:ea typeface="Calibri"/>
                <a:cs typeface="Calibri"/>
                <a:sym typeface="Calibri"/>
              </a:rPr>
              <a:t>Alexander Hamilton and John Dickinson favored a single, strong national executive.</a:t>
            </a:r>
            <a:endParaRPr/>
          </a:p>
        </p:txBody>
      </p:sp>
      <p:pic>
        <p:nvPicPr>
          <p:cNvPr id="530" name="Google Shape;530;p79"/>
          <p:cNvPicPr preferRelativeResize="0"/>
          <p:nvPr/>
        </p:nvPicPr>
        <p:blipFill rotWithShape="1">
          <a:blip r:embed="rId3">
            <a:alphaModFix/>
          </a:blip>
          <a:srcRect/>
          <a:stretch/>
        </p:blipFill>
        <p:spPr>
          <a:xfrm>
            <a:off x="937625" y="1509758"/>
            <a:ext cx="3088920" cy="3659858"/>
          </a:xfrm>
          <a:prstGeom prst="rect">
            <a:avLst/>
          </a:prstGeom>
          <a:noFill/>
          <a:ln>
            <a:noFill/>
          </a:ln>
          <a:effectLst>
            <a:outerShdw blurRad="292100" dist="139700" dir="2700000" algn="tl" rotWithShape="0">
              <a:srgbClr val="333333">
                <a:alpha val="64705"/>
              </a:srgbClr>
            </a:outerShdw>
          </a:effectLst>
        </p:spPr>
      </p:pic>
      <p:pic>
        <p:nvPicPr>
          <p:cNvPr id="531" name="Google Shape;531;p79"/>
          <p:cNvPicPr preferRelativeResize="0"/>
          <p:nvPr/>
        </p:nvPicPr>
        <p:blipFill rotWithShape="1">
          <a:blip r:embed="rId4">
            <a:alphaModFix/>
          </a:blip>
          <a:srcRect/>
          <a:stretch/>
        </p:blipFill>
        <p:spPr>
          <a:xfrm>
            <a:off x="5488733" y="1599071"/>
            <a:ext cx="2818358" cy="3659858"/>
          </a:xfrm>
          <a:prstGeom prst="rect">
            <a:avLst/>
          </a:prstGeom>
          <a:noFill/>
          <a:ln>
            <a:noFill/>
          </a:ln>
          <a:effectLst>
            <a:outerShdw blurRad="292100" dist="139700" dir="2700000" algn="tl" rotWithShape="0">
              <a:srgbClr val="333333">
                <a:alpha val="64705"/>
              </a:srgbClr>
            </a:outerShdw>
          </a:effectLst>
        </p:spPr>
      </p:pic>
      <p:sp>
        <p:nvSpPr>
          <p:cNvPr id="532" name="Google Shape;532;p79"/>
          <p:cNvSpPr txBox="1">
            <a:spLocks noGrp="1"/>
          </p:cNvSpPr>
          <p:nvPr>
            <p:ph type="title"/>
          </p:nvPr>
        </p:nvSpPr>
        <p:spPr>
          <a:xfrm>
            <a:off x="540989" y="442421"/>
            <a:ext cx="8091567" cy="83099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HOW TO STRUCTURE THE PRESIDENCY </a:t>
            </a:r>
            <a:endParaRPr/>
          </a:p>
        </p:txBody>
      </p:sp>
      <p:sp>
        <p:nvSpPr>
          <p:cNvPr id="533" name="Google Shape;533;p79"/>
          <p:cNvSpPr txBox="1"/>
          <p:nvPr/>
        </p:nvSpPr>
        <p:spPr>
          <a:xfrm>
            <a:off x="4496651" y="4362928"/>
            <a:ext cx="2586320"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John Dickinson </a:t>
            </a:r>
            <a:endParaRPr/>
          </a:p>
        </p:txBody>
      </p:sp>
      <p:sp>
        <p:nvSpPr>
          <p:cNvPr id="534" name="Google Shape;534;p79"/>
          <p:cNvSpPr txBox="1"/>
          <p:nvPr/>
        </p:nvSpPr>
        <p:spPr>
          <a:xfrm>
            <a:off x="467518" y="4362928"/>
            <a:ext cx="3190883"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Alexander Hamilton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11"/>
        <p:cNvGrpSpPr/>
        <p:nvPr/>
      </p:nvGrpSpPr>
      <p:grpSpPr>
        <a:xfrm>
          <a:off x="0" y="0"/>
          <a:ext cx="0" cy="0"/>
          <a:chOff x="0" y="0"/>
          <a:chExt cx="0" cy="0"/>
        </a:xfrm>
      </p:grpSpPr>
      <p:sp>
        <p:nvSpPr>
          <p:cNvPr id="412" name="Google Shape;412;p62"/>
          <p:cNvSpPr/>
          <p:nvPr/>
        </p:nvSpPr>
        <p:spPr>
          <a:xfrm>
            <a:off x="408121" y="1917862"/>
            <a:ext cx="8607084" cy="4154984"/>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1F3864"/>
              </a:buClr>
              <a:buSzPts val="2400"/>
              <a:buFont typeface="Arial"/>
              <a:buChar char="•"/>
            </a:pPr>
            <a:r>
              <a:rPr lang="en-US" sz="2400" b="0" i="0" u="none" strike="noStrike" cap="none">
                <a:solidFill>
                  <a:srgbClr val="1F3864"/>
                </a:solidFill>
                <a:latin typeface="Calibri"/>
                <a:ea typeface="Calibri"/>
                <a:cs typeface="Calibri"/>
                <a:sym typeface="Calibri"/>
              </a:rPr>
              <a:t>What is the job of the President? What powers and responsibilities does the Constitution give to the President?</a:t>
            </a:r>
            <a:endParaRPr/>
          </a:p>
          <a:p>
            <a:pPr marL="457200" marR="0" lvl="0" indent="-457200" algn="l" rtl="0">
              <a:spcBef>
                <a:spcPts val="0"/>
              </a:spcBef>
              <a:spcAft>
                <a:spcPts val="0"/>
              </a:spcAft>
              <a:buClr>
                <a:srgbClr val="1F3864"/>
              </a:buClr>
              <a:buSzPts val="2400"/>
              <a:buFont typeface="Arial"/>
              <a:buChar char="•"/>
            </a:pPr>
            <a:r>
              <a:rPr lang="en-US" sz="2400" b="0" i="0" u="none" strike="noStrike" cap="none">
                <a:solidFill>
                  <a:srgbClr val="1F3864"/>
                </a:solidFill>
                <a:latin typeface="Calibri"/>
                <a:ea typeface="Calibri"/>
                <a:cs typeface="Calibri"/>
                <a:sym typeface="Calibri"/>
              </a:rPr>
              <a:t>How did the Founding generation come up with the idea of the President, and what were their worries?</a:t>
            </a:r>
            <a:endParaRPr/>
          </a:p>
          <a:p>
            <a:pPr marL="457200" marR="0" lvl="0" indent="-457200" algn="l" rtl="0">
              <a:spcBef>
                <a:spcPts val="0"/>
              </a:spcBef>
              <a:spcAft>
                <a:spcPts val="0"/>
              </a:spcAft>
              <a:buClr>
                <a:srgbClr val="1F3864"/>
              </a:buClr>
              <a:buSzPts val="2400"/>
              <a:buFont typeface="Arial"/>
              <a:buChar char="•"/>
            </a:pPr>
            <a:r>
              <a:rPr lang="en-US" sz="2400" b="0" i="0" u="none" strike="noStrike" cap="none">
                <a:solidFill>
                  <a:srgbClr val="1F3864"/>
                </a:solidFill>
                <a:latin typeface="Calibri"/>
                <a:ea typeface="Calibri"/>
                <a:cs typeface="Calibri"/>
                <a:sym typeface="Calibri"/>
              </a:rPr>
              <a:t>Which presidential powers were written down, and what has been defined over time?</a:t>
            </a:r>
            <a:endParaRPr/>
          </a:p>
          <a:p>
            <a:pPr marL="457200" marR="0" lvl="0" indent="-457200" algn="l" rtl="0">
              <a:spcBef>
                <a:spcPts val="0"/>
              </a:spcBef>
              <a:spcAft>
                <a:spcPts val="0"/>
              </a:spcAft>
              <a:buClr>
                <a:srgbClr val="1F3864"/>
              </a:buClr>
              <a:buSzPts val="2400"/>
              <a:buFont typeface="Arial"/>
              <a:buChar char="•"/>
            </a:pPr>
            <a:r>
              <a:rPr lang="en-US" sz="2400" b="0" i="0" u="none" strike="noStrike" cap="none">
                <a:solidFill>
                  <a:srgbClr val="1F3864"/>
                </a:solidFill>
                <a:latin typeface="Calibri"/>
                <a:ea typeface="Calibri"/>
                <a:cs typeface="Calibri"/>
                <a:sym typeface="Calibri"/>
              </a:rPr>
              <a:t>What was the Founding generation’s vision for the President?</a:t>
            </a:r>
            <a:endParaRPr/>
          </a:p>
          <a:p>
            <a:pPr marL="457200" marR="0" lvl="0" indent="-457200" algn="l" rtl="0">
              <a:spcBef>
                <a:spcPts val="0"/>
              </a:spcBef>
              <a:spcAft>
                <a:spcPts val="0"/>
              </a:spcAft>
              <a:buClr>
                <a:srgbClr val="1F3864"/>
              </a:buClr>
              <a:buSzPts val="2400"/>
              <a:buFont typeface="Arial"/>
              <a:buChar char="•"/>
            </a:pPr>
            <a:r>
              <a:rPr lang="en-US" sz="2400" b="0" i="0" u="none" strike="noStrike" cap="none">
                <a:solidFill>
                  <a:srgbClr val="1F3864"/>
                </a:solidFill>
                <a:latin typeface="Calibri"/>
                <a:ea typeface="Calibri"/>
                <a:cs typeface="Calibri"/>
                <a:sym typeface="Calibri"/>
              </a:rPr>
              <a:t>How has the President’s role in our constitutional system changed over time?</a:t>
            </a:r>
            <a:endParaRPr/>
          </a:p>
          <a:p>
            <a:pPr marL="457200" marR="0" lvl="0" indent="-457200" algn="l" rtl="0">
              <a:spcBef>
                <a:spcPts val="0"/>
              </a:spcBef>
              <a:spcAft>
                <a:spcPts val="0"/>
              </a:spcAft>
              <a:buClr>
                <a:srgbClr val="1F3864"/>
              </a:buClr>
              <a:buSzPts val="2400"/>
              <a:buFont typeface="Arial"/>
              <a:buChar char="•"/>
            </a:pPr>
            <a:r>
              <a:rPr lang="en-US" sz="2400" b="0" i="0" u="none" strike="noStrike" cap="none">
                <a:solidFill>
                  <a:srgbClr val="1F3864"/>
                </a:solidFill>
                <a:latin typeface="Calibri"/>
                <a:ea typeface="Calibri"/>
                <a:cs typeface="Calibri"/>
                <a:sym typeface="Calibri"/>
              </a:rPr>
              <a:t>What are some of the modern debates over the Presidency? (Like executive orders)</a:t>
            </a:r>
            <a:endParaRPr/>
          </a:p>
        </p:txBody>
      </p:sp>
      <p:sp>
        <p:nvSpPr>
          <p:cNvPr id="413" name="Google Shape;413;p62"/>
          <p:cNvSpPr/>
          <p:nvPr/>
        </p:nvSpPr>
        <p:spPr>
          <a:xfrm>
            <a:off x="827511" y="621698"/>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Quattrocento Sans"/>
                <a:ea typeface="Quattrocento Sans"/>
                <a:cs typeface="Quattrocento Sans"/>
                <a:sym typeface="Quattrocento Sans"/>
              </a:rPr>
              <a:t>FRAMING 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0"/>
          <p:cNvSpPr/>
          <p:nvPr/>
        </p:nvSpPr>
        <p:spPr>
          <a:xfrm>
            <a:off x="5150810" y="2399341"/>
            <a:ext cx="3597860"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2800"/>
              <a:buFont typeface="Calibri"/>
              <a:buNone/>
            </a:pPr>
            <a:r>
              <a:rPr lang="en-US" sz="2800" i="0" u="none" strike="noStrike" cap="none">
                <a:solidFill>
                  <a:srgbClr val="252F66"/>
                </a:solidFill>
                <a:latin typeface="Calibri"/>
                <a:ea typeface="Calibri"/>
                <a:cs typeface="Calibri"/>
                <a:sym typeface="Calibri"/>
              </a:rPr>
              <a:t>Roger Sherman viewed the executive as “nothing more than an institution for carrying the will of the Legislature into effect.”</a:t>
            </a:r>
            <a:endParaRPr/>
          </a:p>
        </p:txBody>
      </p:sp>
      <p:pic>
        <p:nvPicPr>
          <p:cNvPr id="540" name="Google Shape;540;p80" descr="Roger Sherman 1721-1793 by Ralph Earl.jpeg"/>
          <p:cNvPicPr preferRelativeResize="0"/>
          <p:nvPr/>
        </p:nvPicPr>
        <p:blipFill rotWithShape="1">
          <a:blip r:embed="rId3">
            <a:alphaModFix/>
          </a:blip>
          <a:srcRect/>
          <a:stretch/>
        </p:blipFill>
        <p:spPr>
          <a:xfrm>
            <a:off x="945955" y="1748178"/>
            <a:ext cx="3640817" cy="4551021"/>
          </a:xfrm>
          <a:prstGeom prst="rect">
            <a:avLst/>
          </a:prstGeom>
          <a:noFill/>
          <a:ln>
            <a:noFill/>
          </a:ln>
          <a:effectLst>
            <a:outerShdw blurRad="292100" dist="139700" dir="2700000" algn="tl" rotWithShape="0">
              <a:srgbClr val="333333">
                <a:alpha val="64705"/>
              </a:srgbClr>
            </a:outerShdw>
          </a:effectLst>
        </p:spPr>
      </p:pic>
      <p:sp>
        <p:nvSpPr>
          <p:cNvPr id="541" name="Google Shape;541;p80"/>
          <p:cNvSpPr txBox="1">
            <a:spLocks noGrp="1"/>
          </p:cNvSpPr>
          <p:nvPr>
            <p:ph type="title"/>
          </p:nvPr>
        </p:nvSpPr>
        <p:spPr>
          <a:xfrm>
            <a:off x="540989" y="442421"/>
            <a:ext cx="8091567" cy="83099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HOW TO STRUCTURE THE PRESIDENCY </a:t>
            </a:r>
            <a:endParaRPr/>
          </a:p>
        </p:txBody>
      </p:sp>
      <p:sp>
        <p:nvSpPr>
          <p:cNvPr id="542" name="Google Shape;542;p80"/>
          <p:cNvSpPr txBox="1"/>
          <p:nvPr/>
        </p:nvSpPr>
        <p:spPr>
          <a:xfrm>
            <a:off x="220784" y="5424757"/>
            <a:ext cx="3190883"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Roger Sherman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1"/>
          <p:cNvSpPr/>
          <p:nvPr/>
        </p:nvSpPr>
        <p:spPr>
          <a:xfrm>
            <a:off x="457200" y="1767852"/>
            <a:ext cx="8077200" cy="3724096"/>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252F66"/>
              </a:buClr>
              <a:buSzPts val="3200"/>
              <a:buFont typeface="Arial"/>
              <a:buChar char="•"/>
            </a:pPr>
            <a:r>
              <a:rPr lang="en-US" sz="3200">
                <a:solidFill>
                  <a:srgbClr val="252F66"/>
                </a:solidFill>
                <a:latin typeface="Calibri"/>
                <a:ea typeface="Calibri"/>
                <a:cs typeface="Calibri"/>
                <a:sym typeface="Calibri"/>
              </a:rPr>
              <a:t>How to elect the President</a:t>
            </a:r>
            <a:endParaRPr/>
          </a:p>
          <a:p>
            <a:pPr marL="457200" marR="0" lvl="0" indent="-457200" algn="l" rtl="0">
              <a:spcBef>
                <a:spcPts val="0"/>
              </a:spcBef>
              <a:spcAft>
                <a:spcPts val="0"/>
              </a:spcAft>
              <a:buClr>
                <a:srgbClr val="252F66"/>
              </a:buClr>
              <a:buSzPts val="3200"/>
              <a:buFont typeface="Arial"/>
              <a:buChar char="•"/>
            </a:pPr>
            <a:r>
              <a:rPr lang="en-US" sz="3200">
                <a:solidFill>
                  <a:srgbClr val="252F66"/>
                </a:solidFill>
                <a:latin typeface="Calibri"/>
                <a:ea typeface="Calibri"/>
                <a:cs typeface="Calibri"/>
                <a:sym typeface="Calibri"/>
              </a:rPr>
              <a:t>How long the President’s term should be</a:t>
            </a:r>
            <a:endParaRPr/>
          </a:p>
          <a:p>
            <a:pPr marL="457200" marR="0" lvl="0" indent="-457200" algn="l" rtl="0">
              <a:spcBef>
                <a:spcPts val="0"/>
              </a:spcBef>
              <a:spcAft>
                <a:spcPts val="0"/>
              </a:spcAft>
              <a:buClr>
                <a:srgbClr val="252F66"/>
              </a:buClr>
              <a:buSzPts val="3200"/>
              <a:buFont typeface="Arial"/>
              <a:buChar char="•"/>
            </a:pPr>
            <a:r>
              <a:rPr lang="en-US" sz="3200">
                <a:solidFill>
                  <a:srgbClr val="252F66"/>
                </a:solidFill>
                <a:latin typeface="Calibri"/>
                <a:ea typeface="Calibri"/>
                <a:cs typeface="Calibri"/>
                <a:sym typeface="Calibri"/>
              </a:rPr>
              <a:t>Whether the President should be allowed to run for reelection</a:t>
            </a:r>
            <a:endParaRPr/>
          </a:p>
          <a:p>
            <a:pPr marL="457200" marR="0" lvl="0" indent="-457200" algn="l" rtl="0">
              <a:spcBef>
                <a:spcPts val="0"/>
              </a:spcBef>
              <a:spcAft>
                <a:spcPts val="0"/>
              </a:spcAft>
              <a:buClr>
                <a:srgbClr val="252F66"/>
              </a:buClr>
              <a:buSzPts val="3200"/>
              <a:buFont typeface="Arial"/>
              <a:buChar char="•"/>
            </a:pPr>
            <a:r>
              <a:rPr lang="en-US" sz="3200">
                <a:solidFill>
                  <a:srgbClr val="252F66"/>
                </a:solidFill>
                <a:latin typeface="Calibri"/>
                <a:ea typeface="Calibri"/>
                <a:cs typeface="Calibri"/>
                <a:sym typeface="Calibri"/>
              </a:rPr>
              <a:t>How a President could be removed from office during his term (so, the question of impeachment and removal).</a:t>
            </a:r>
            <a:endParaRPr sz="3200" b="0" i="0" u="none" strike="noStrike" cap="none">
              <a:solidFill>
                <a:srgbClr val="252F66"/>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rgbClr val="000000"/>
                </a:solidFill>
                <a:latin typeface="Times New Roman"/>
                <a:ea typeface="Times New Roman"/>
                <a:cs typeface="Times New Roman"/>
                <a:sym typeface="Times New Roman"/>
              </a:rPr>
              <a:t> </a:t>
            </a:r>
            <a:endParaRPr/>
          </a:p>
        </p:txBody>
      </p:sp>
      <p:sp>
        <p:nvSpPr>
          <p:cNvPr id="548" name="Google Shape;548;p81"/>
          <p:cNvSpPr txBox="1">
            <a:spLocks noGrp="1"/>
          </p:cNvSpPr>
          <p:nvPr>
            <p:ph type="title"/>
          </p:nvPr>
        </p:nvSpPr>
        <p:spPr>
          <a:xfrm>
            <a:off x="702365" y="670893"/>
            <a:ext cx="7076661"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53"/>
        <p:cNvGrpSpPr/>
        <p:nvPr/>
      </p:nvGrpSpPr>
      <p:grpSpPr>
        <a:xfrm>
          <a:off x="0" y="0"/>
          <a:ext cx="0" cy="0"/>
          <a:chOff x="0" y="0"/>
          <a:chExt cx="0" cy="0"/>
        </a:xfrm>
      </p:grpSpPr>
      <p:pic>
        <p:nvPicPr>
          <p:cNvPr id="554" name="Google Shape;554;p82" descr="undefined"/>
          <p:cNvPicPr preferRelativeResize="0"/>
          <p:nvPr/>
        </p:nvPicPr>
        <p:blipFill rotWithShape="1">
          <a:blip r:embed="rId3">
            <a:alphaModFix/>
          </a:blip>
          <a:srcRect/>
          <a:stretch/>
        </p:blipFill>
        <p:spPr>
          <a:xfrm>
            <a:off x="469705" y="1667003"/>
            <a:ext cx="3770989" cy="4490906"/>
          </a:xfrm>
          <a:prstGeom prst="rect">
            <a:avLst/>
          </a:prstGeom>
          <a:noFill/>
          <a:ln>
            <a:noFill/>
          </a:ln>
          <a:effectLst>
            <a:outerShdw blurRad="292100" dist="139700" dir="2700000" algn="tl" rotWithShape="0">
              <a:srgbClr val="333333">
                <a:alpha val="64705"/>
              </a:srgbClr>
            </a:outerShdw>
          </a:effectLst>
        </p:spPr>
      </p:pic>
      <p:sp>
        <p:nvSpPr>
          <p:cNvPr id="555" name="Google Shape;555;p82"/>
          <p:cNvSpPr txBox="1"/>
          <p:nvPr/>
        </p:nvSpPr>
        <p:spPr>
          <a:xfrm>
            <a:off x="1079031" y="389683"/>
            <a:ext cx="7076661"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  </a:t>
            </a:r>
            <a:endParaRPr/>
          </a:p>
        </p:txBody>
      </p:sp>
      <p:sp>
        <p:nvSpPr>
          <p:cNvPr id="556" name="Google Shape;556;p82"/>
          <p:cNvSpPr/>
          <p:nvPr/>
        </p:nvSpPr>
        <p:spPr>
          <a:xfrm>
            <a:off x="4617362" y="1667003"/>
            <a:ext cx="4501662" cy="4801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delegates repeatedly learned that a decision made on one of these issues changed their views about one (or more) of the others. Under these conditions, no single delegate or faction could control the course of the debate—although, as I said earlier, I think that James Wilson can most persuasively lay claim to being called the </a:t>
            </a:r>
            <a:r>
              <a:rPr lang="en-US" sz="2400" b="1">
                <a:solidFill>
                  <a:srgbClr val="252F66"/>
                </a:solidFill>
                <a:latin typeface="Calibri"/>
                <a:ea typeface="Calibri"/>
                <a:cs typeface="Calibri"/>
                <a:sym typeface="Calibri"/>
              </a:rPr>
              <a:t>“Father of the American Presidency.”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82"/>
          <p:cNvSpPr txBox="1"/>
          <p:nvPr/>
        </p:nvSpPr>
        <p:spPr>
          <a:xfrm>
            <a:off x="314413" y="5816993"/>
            <a:ext cx="2710070" cy="54026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James Wilson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3"/>
          <p:cNvSpPr txBox="1"/>
          <p:nvPr/>
        </p:nvSpPr>
        <p:spPr>
          <a:xfrm>
            <a:off x="387173" y="527681"/>
            <a:ext cx="5419062" cy="646331"/>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THE VIRGINIA PLAN</a:t>
            </a:r>
            <a:endParaRPr/>
          </a:p>
        </p:txBody>
      </p:sp>
      <p:pic>
        <p:nvPicPr>
          <p:cNvPr id="563" name="Google Shape;563;p83"/>
          <p:cNvPicPr preferRelativeResize="0"/>
          <p:nvPr/>
        </p:nvPicPr>
        <p:blipFill rotWithShape="1">
          <a:blip r:embed="rId3">
            <a:alphaModFix/>
          </a:blip>
          <a:srcRect/>
          <a:stretch/>
        </p:blipFill>
        <p:spPr>
          <a:xfrm>
            <a:off x="917974" y="1565461"/>
            <a:ext cx="3737073" cy="4569421"/>
          </a:xfrm>
          <a:prstGeom prst="rect">
            <a:avLst/>
          </a:prstGeom>
          <a:noFill/>
          <a:ln>
            <a:noFill/>
          </a:ln>
          <a:effectLst>
            <a:outerShdw blurRad="292100" dist="139700" dir="2700000" algn="tl" rotWithShape="0">
              <a:srgbClr val="333333">
                <a:alpha val="64705"/>
              </a:srgbClr>
            </a:outerShdw>
          </a:effectLst>
        </p:spPr>
      </p:pic>
      <p:sp>
        <p:nvSpPr>
          <p:cNvPr id="564" name="Google Shape;564;p83"/>
          <p:cNvSpPr txBox="1"/>
          <p:nvPr/>
        </p:nvSpPr>
        <p:spPr>
          <a:xfrm>
            <a:off x="426367" y="5807099"/>
            <a:ext cx="3559026"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James Madison</a:t>
            </a:r>
            <a:endParaRPr/>
          </a:p>
        </p:txBody>
      </p:sp>
      <p:pic>
        <p:nvPicPr>
          <p:cNvPr id="565" name="Google Shape;565;p83"/>
          <p:cNvPicPr preferRelativeResize="0"/>
          <p:nvPr/>
        </p:nvPicPr>
        <p:blipFill rotWithShape="1">
          <a:blip r:embed="rId4">
            <a:alphaModFix/>
          </a:blip>
          <a:srcRect/>
          <a:stretch/>
        </p:blipFill>
        <p:spPr>
          <a:xfrm>
            <a:off x="5324702" y="1565461"/>
            <a:ext cx="3737073" cy="4591626"/>
          </a:xfrm>
          <a:prstGeom prst="rect">
            <a:avLst/>
          </a:prstGeom>
          <a:noFill/>
          <a:ln>
            <a:noFill/>
          </a:ln>
        </p:spPr>
      </p:pic>
      <p:sp>
        <p:nvSpPr>
          <p:cNvPr id="566" name="Google Shape;566;p83"/>
          <p:cNvSpPr txBox="1"/>
          <p:nvPr/>
        </p:nvSpPr>
        <p:spPr>
          <a:xfrm>
            <a:off x="4906543" y="5807099"/>
            <a:ext cx="3559026"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Edmund Randolph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4"/>
          <p:cNvSpPr txBox="1"/>
          <p:nvPr/>
        </p:nvSpPr>
        <p:spPr>
          <a:xfrm>
            <a:off x="387173" y="527681"/>
            <a:ext cx="5419062" cy="646331"/>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THE VIRGINIA PLAN</a:t>
            </a:r>
            <a:endParaRPr/>
          </a:p>
        </p:txBody>
      </p:sp>
      <p:sp>
        <p:nvSpPr>
          <p:cNvPr id="572" name="Google Shape;572;p84"/>
          <p:cNvSpPr/>
          <p:nvPr/>
        </p:nvSpPr>
        <p:spPr>
          <a:xfrm>
            <a:off x="387174" y="1502199"/>
            <a:ext cx="8709530"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The Virginia on the Executive Branch:</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There should be an Executive, chosen by Congress, to serve a single term</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Executive should have a joint veto power (with the judiciary) over acts of the National Legislature, subject to a supermajority legislative override.</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The Virginia Plan did not:</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Specify the length of the President’s term</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Say whether the President would play any role in matters of war and diplomacy</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Grant the President any powers of appointment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5"/>
          <p:cNvSpPr/>
          <p:nvPr/>
        </p:nvSpPr>
        <p:spPr>
          <a:xfrm>
            <a:off x="387174" y="1502199"/>
            <a:ext cx="8709530"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2060"/>
                </a:solidFill>
                <a:latin typeface="Calibri"/>
                <a:ea typeface="Calibri"/>
                <a:cs typeface="Calibri"/>
                <a:sym typeface="Calibri"/>
              </a:rPr>
              <a:t>Phase One </a:t>
            </a:r>
            <a:r>
              <a:rPr lang="en-US" sz="2400">
                <a:solidFill>
                  <a:srgbClr val="002060"/>
                </a:solidFill>
                <a:latin typeface="Calibri"/>
                <a:ea typeface="Calibri"/>
                <a:cs typeface="Calibri"/>
                <a:sym typeface="Calibri"/>
              </a:rPr>
              <a:t>(June 1-6): Produced agreement on two major points: to place the executive power in a single person, who would, in turn, have a limited veto over legislation.</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b="1">
                <a:solidFill>
                  <a:srgbClr val="002060"/>
                </a:solidFill>
                <a:latin typeface="Calibri"/>
                <a:ea typeface="Calibri"/>
                <a:cs typeface="Calibri"/>
                <a:sym typeface="Calibri"/>
              </a:rPr>
              <a:t>Phase Two </a:t>
            </a:r>
            <a:r>
              <a:rPr lang="en-US" sz="2400">
                <a:solidFill>
                  <a:srgbClr val="002060"/>
                </a:solidFill>
                <a:latin typeface="Calibri"/>
                <a:ea typeface="Calibri"/>
                <a:cs typeface="Calibri"/>
                <a:sym typeface="Calibri"/>
              </a:rPr>
              <a:t>(July 17-26): Framers struggled with how best to balance a (relatively) independent executive with different options for election and length in office.  Much of this discussion involved weighing the relative disadvantages of election by the legislature, the American people, or the Electoral College.</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b="1">
                <a:solidFill>
                  <a:srgbClr val="002060"/>
                </a:solidFill>
                <a:latin typeface="Calibri"/>
                <a:ea typeface="Calibri"/>
                <a:cs typeface="Calibri"/>
                <a:sym typeface="Calibri"/>
              </a:rPr>
              <a:t>Phase Three </a:t>
            </a:r>
            <a:r>
              <a:rPr lang="en-US" sz="2400">
                <a:solidFill>
                  <a:srgbClr val="002060"/>
                </a:solidFill>
                <a:latin typeface="Calibri"/>
                <a:ea typeface="Calibri"/>
                <a:cs typeface="Calibri"/>
                <a:sym typeface="Calibri"/>
              </a:rPr>
              <a:t>(September 4-8): The delegates’ lingering concerns about an (elitist and corrupt) Senate led them to empower the President.</a:t>
            </a:r>
            <a:endParaRPr/>
          </a:p>
        </p:txBody>
      </p:sp>
      <p:sp>
        <p:nvSpPr>
          <p:cNvPr id="578" name="Google Shape;578;p85"/>
          <p:cNvSpPr txBox="1"/>
          <p:nvPr/>
        </p:nvSpPr>
        <p:spPr>
          <a:xfrm>
            <a:off x="1079031" y="389683"/>
            <a:ext cx="7076661"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6"/>
          <p:cNvSpPr/>
          <p:nvPr/>
        </p:nvSpPr>
        <p:spPr>
          <a:xfrm>
            <a:off x="748144" y="2875002"/>
            <a:ext cx="8348559"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First, the delegates had a heated debate over whether to have a single President or whether to divide the executive power between multiple people. </a:t>
            </a:r>
            <a:endParaRPr/>
          </a:p>
        </p:txBody>
      </p:sp>
      <p:sp>
        <p:nvSpPr>
          <p:cNvPr id="584" name="Google Shape;584;p86"/>
          <p:cNvSpPr txBox="1"/>
          <p:nvPr/>
        </p:nvSpPr>
        <p:spPr>
          <a:xfrm>
            <a:off x="1209660" y="1129911"/>
            <a:ext cx="7076661" cy="1482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a:t>
            </a:r>
            <a:endParaRPr/>
          </a:p>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 ONE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7"/>
          <p:cNvSpPr/>
          <p:nvPr/>
        </p:nvSpPr>
        <p:spPr>
          <a:xfrm>
            <a:off x="5430982" y="2274607"/>
            <a:ext cx="3713017"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252F66"/>
                </a:solidFill>
                <a:latin typeface="Calibri"/>
                <a:ea typeface="Calibri"/>
                <a:cs typeface="Calibri"/>
                <a:sym typeface="Calibri"/>
              </a:rPr>
              <a:t>James Wilson—initially standing alone—argued vigorously “that the Executive consist of a single person.”</a:t>
            </a:r>
            <a:endParaRPr/>
          </a:p>
        </p:txBody>
      </p:sp>
      <p:sp>
        <p:nvSpPr>
          <p:cNvPr id="590" name="Google Shape;590;p87"/>
          <p:cNvSpPr txBox="1"/>
          <p:nvPr/>
        </p:nvSpPr>
        <p:spPr>
          <a:xfrm>
            <a:off x="471055" y="438939"/>
            <a:ext cx="875607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A SINGLE EXECUTIVE?</a:t>
            </a:r>
            <a:endParaRPr/>
          </a:p>
        </p:txBody>
      </p:sp>
      <p:pic>
        <p:nvPicPr>
          <p:cNvPr id="591" name="Google Shape;591;p87" descr="undefined"/>
          <p:cNvPicPr preferRelativeResize="0"/>
          <p:nvPr/>
        </p:nvPicPr>
        <p:blipFill rotWithShape="1">
          <a:blip r:embed="rId3">
            <a:alphaModFix/>
          </a:blip>
          <a:srcRect/>
          <a:stretch/>
        </p:blipFill>
        <p:spPr>
          <a:xfrm>
            <a:off x="948676" y="1667003"/>
            <a:ext cx="3770989" cy="4490906"/>
          </a:xfrm>
          <a:prstGeom prst="rect">
            <a:avLst/>
          </a:prstGeom>
          <a:noFill/>
          <a:ln>
            <a:noFill/>
          </a:ln>
          <a:effectLst>
            <a:outerShdw blurRad="292100" dist="139700" dir="2700000" algn="tl" rotWithShape="0">
              <a:srgbClr val="333333">
                <a:alpha val="64705"/>
              </a:srgbClr>
            </a:outerShdw>
          </a:effectLst>
        </p:spPr>
      </p:pic>
      <p:sp>
        <p:nvSpPr>
          <p:cNvPr id="592" name="Google Shape;592;p87"/>
          <p:cNvSpPr txBox="1"/>
          <p:nvPr/>
        </p:nvSpPr>
        <p:spPr>
          <a:xfrm>
            <a:off x="471055" y="5715395"/>
            <a:ext cx="2710070" cy="6020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James Wilson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8"/>
          <p:cNvSpPr/>
          <p:nvPr/>
        </p:nvSpPr>
        <p:spPr>
          <a:xfrm>
            <a:off x="5239657" y="1994346"/>
            <a:ext cx="3935737"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252F66"/>
                </a:solidFill>
                <a:latin typeface="Calibri"/>
                <a:ea typeface="Calibri"/>
                <a:cs typeface="Calibri"/>
                <a:sym typeface="Calibri"/>
              </a:rPr>
              <a:t>Connecticut’s Roger Sherman suggested leaving the entire subject—and the structure of the Presidency itself—to Congress.</a:t>
            </a:r>
            <a:endParaRPr/>
          </a:p>
        </p:txBody>
      </p:sp>
      <p:sp>
        <p:nvSpPr>
          <p:cNvPr id="598" name="Google Shape;598;p88"/>
          <p:cNvSpPr txBox="1"/>
          <p:nvPr/>
        </p:nvSpPr>
        <p:spPr>
          <a:xfrm>
            <a:off x="471055" y="438939"/>
            <a:ext cx="875607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A SINGLE EXECUTIVE?</a:t>
            </a:r>
            <a:endParaRPr/>
          </a:p>
        </p:txBody>
      </p:sp>
      <p:pic>
        <p:nvPicPr>
          <p:cNvPr id="599" name="Google Shape;599;p88" descr="Roger Sherman 1721-1793 by Ralph Earl.jpeg"/>
          <p:cNvPicPr preferRelativeResize="0"/>
          <p:nvPr/>
        </p:nvPicPr>
        <p:blipFill rotWithShape="1">
          <a:blip r:embed="rId3">
            <a:alphaModFix/>
          </a:blip>
          <a:srcRect/>
          <a:stretch/>
        </p:blipFill>
        <p:spPr>
          <a:xfrm>
            <a:off x="1009392" y="1620889"/>
            <a:ext cx="3626535" cy="4533168"/>
          </a:xfrm>
          <a:prstGeom prst="rect">
            <a:avLst/>
          </a:prstGeom>
          <a:noFill/>
          <a:ln>
            <a:noFill/>
          </a:ln>
          <a:effectLst>
            <a:outerShdw blurRad="292100" dist="139700" dir="2700000" algn="tl" rotWithShape="0">
              <a:srgbClr val="333333">
                <a:alpha val="64705"/>
              </a:srgbClr>
            </a:outerShdw>
          </a:effectLst>
        </p:spPr>
      </p:pic>
      <p:sp>
        <p:nvSpPr>
          <p:cNvPr id="600" name="Google Shape;600;p88"/>
          <p:cNvSpPr txBox="1"/>
          <p:nvPr/>
        </p:nvSpPr>
        <p:spPr>
          <a:xfrm>
            <a:off x="405662" y="5842237"/>
            <a:ext cx="2710070" cy="57682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Roger Sherman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9"/>
          <p:cNvSpPr/>
          <p:nvPr/>
        </p:nvSpPr>
        <p:spPr>
          <a:xfrm>
            <a:off x="4920343" y="1756246"/>
            <a:ext cx="4306785"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Virginia’s Edmund Randolph—sponsor of the Virginia Plan—described “unity in the Executive magistracy” (so, a single President) as “the foetus of monarchy.”  In short, he criticized Wilson for taking the British Constitution (and its king) “as our prototype.”</a:t>
            </a:r>
            <a:endParaRPr/>
          </a:p>
        </p:txBody>
      </p:sp>
      <p:sp>
        <p:nvSpPr>
          <p:cNvPr id="606" name="Google Shape;606;p89"/>
          <p:cNvSpPr txBox="1"/>
          <p:nvPr/>
        </p:nvSpPr>
        <p:spPr>
          <a:xfrm>
            <a:off x="471055" y="438939"/>
            <a:ext cx="875607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A SINGLE EXECUTIVE?</a:t>
            </a:r>
            <a:endParaRPr/>
          </a:p>
        </p:txBody>
      </p:sp>
      <p:pic>
        <p:nvPicPr>
          <p:cNvPr id="607" name="Google Shape;607;p89"/>
          <p:cNvPicPr preferRelativeResize="0"/>
          <p:nvPr/>
        </p:nvPicPr>
        <p:blipFill rotWithShape="1">
          <a:blip r:embed="rId3">
            <a:alphaModFix/>
          </a:blip>
          <a:srcRect/>
          <a:stretch/>
        </p:blipFill>
        <p:spPr>
          <a:xfrm>
            <a:off x="901246" y="1654203"/>
            <a:ext cx="3737073" cy="4591626"/>
          </a:xfrm>
          <a:prstGeom prst="rect">
            <a:avLst/>
          </a:prstGeom>
          <a:noFill/>
          <a:ln>
            <a:noFill/>
          </a:ln>
        </p:spPr>
      </p:pic>
      <p:sp>
        <p:nvSpPr>
          <p:cNvPr id="608" name="Google Shape;608;p89"/>
          <p:cNvSpPr txBox="1"/>
          <p:nvPr/>
        </p:nvSpPr>
        <p:spPr>
          <a:xfrm>
            <a:off x="337944" y="5895841"/>
            <a:ext cx="3559026"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Edmund Randolph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17"/>
        <p:cNvGrpSpPr/>
        <p:nvPr/>
      </p:nvGrpSpPr>
      <p:grpSpPr>
        <a:xfrm>
          <a:off x="0" y="0"/>
          <a:ext cx="0" cy="0"/>
          <a:chOff x="0" y="0"/>
          <a:chExt cx="0" cy="0"/>
        </a:xfrm>
      </p:grpSpPr>
      <p:pic>
        <p:nvPicPr>
          <p:cNvPr id="418" name="Google Shape;418;p63" descr="Constitution of the United States - Wikipedia"/>
          <p:cNvPicPr preferRelativeResize="0"/>
          <p:nvPr/>
        </p:nvPicPr>
        <p:blipFill rotWithShape="1">
          <a:blip r:embed="rId3">
            <a:alphaModFix/>
          </a:blip>
          <a:srcRect/>
          <a:stretch/>
        </p:blipFill>
        <p:spPr>
          <a:xfrm>
            <a:off x="466616" y="446566"/>
            <a:ext cx="4859079" cy="5964867"/>
          </a:xfrm>
          <a:prstGeom prst="rect">
            <a:avLst/>
          </a:prstGeom>
          <a:noFill/>
          <a:ln>
            <a:noFill/>
          </a:ln>
          <a:effectLst>
            <a:outerShdw blurRad="292100" dist="139700" dir="2700000" algn="tl" rotWithShape="0">
              <a:srgbClr val="333333">
                <a:alpha val="64705"/>
              </a:srgbClr>
            </a:outerShdw>
          </a:effectLst>
        </p:spPr>
      </p:pic>
      <p:sp>
        <p:nvSpPr>
          <p:cNvPr id="419" name="Google Shape;419;p63"/>
          <p:cNvSpPr/>
          <p:nvPr/>
        </p:nvSpPr>
        <p:spPr>
          <a:xfrm>
            <a:off x="2896155" y="1375995"/>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lt1"/>
                </a:solidFill>
                <a:latin typeface="Calibri"/>
                <a:ea typeface="Calibri"/>
                <a:cs typeface="Calibri"/>
                <a:sym typeface="Calibri"/>
              </a:rPr>
              <a:t>THE CONSTITUTION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0"/>
          <p:cNvSpPr/>
          <p:nvPr/>
        </p:nvSpPr>
        <p:spPr>
          <a:xfrm>
            <a:off x="471054" y="1661835"/>
            <a:ext cx="8756073"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252F66"/>
                </a:solidFill>
                <a:latin typeface="Calibri"/>
                <a:ea typeface="Calibri"/>
                <a:cs typeface="Calibri"/>
                <a:sym typeface="Calibri"/>
              </a:rPr>
              <a:t>Wilson countered that a single President—if structured properly—would balance the advantages of a powerful king (namely, “energy” and “dispatch”) with “responsibility” (in other words, checks by Congress and the American people).</a:t>
            </a:r>
            <a:endParaRPr/>
          </a:p>
        </p:txBody>
      </p:sp>
      <p:sp>
        <p:nvSpPr>
          <p:cNvPr id="614" name="Google Shape;614;p90"/>
          <p:cNvSpPr txBox="1"/>
          <p:nvPr/>
        </p:nvSpPr>
        <p:spPr>
          <a:xfrm>
            <a:off x="471055" y="438939"/>
            <a:ext cx="875607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A SINGLE EXECUTIVE?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1"/>
          <p:cNvSpPr txBox="1"/>
          <p:nvPr/>
        </p:nvSpPr>
        <p:spPr>
          <a:xfrm>
            <a:off x="1770743" y="816310"/>
            <a:ext cx="6150099" cy="134631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A SINGLE EXECUTIVE?</a:t>
            </a:r>
            <a:endParaRPr/>
          </a:p>
        </p:txBody>
      </p:sp>
      <p:sp>
        <p:nvSpPr>
          <p:cNvPr id="620" name="Google Shape;620;p91"/>
          <p:cNvSpPr/>
          <p:nvPr/>
        </p:nvSpPr>
        <p:spPr>
          <a:xfrm>
            <a:off x="711200" y="2513950"/>
            <a:ext cx="8515928"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The Result: </a:t>
            </a:r>
            <a:endParaRPr/>
          </a:p>
          <a:p>
            <a:pPr marL="0" marR="0" lvl="0" indent="0" algn="l" rtl="0">
              <a:spcBef>
                <a:spcPts val="0"/>
              </a:spcBef>
              <a:spcAft>
                <a:spcPts val="0"/>
              </a:spcAft>
              <a:buNone/>
            </a:pPr>
            <a:r>
              <a:rPr lang="en-US" sz="3200">
                <a:solidFill>
                  <a:srgbClr val="252F66"/>
                </a:solidFill>
                <a:latin typeface="Calibri"/>
                <a:ea typeface="Calibri"/>
                <a:cs typeface="Calibri"/>
                <a:sym typeface="Calibri"/>
              </a:rPr>
              <a:t>Wilson eventually convinced his colleagues (including Madison) of the viability of an energetic, single President. He argued that the more the President was held responsible to the American people, the more power he could safely be given.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2"/>
          <p:cNvSpPr/>
          <p:nvPr/>
        </p:nvSpPr>
        <p:spPr>
          <a:xfrm>
            <a:off x="878773" y="2925526"/>
            <a:ext cx="8348559"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Second, the delegates debated the length of the President’s time and whether to impose term limits on the President.</a:t>
            </a:r>
            <a:endParaRPr/>
          </a:p>
        </p:txBody>
      </p:sp>
      <p:sp>
        <p:nvSpPr>
          <p:cNvPr id="626" name="Google Shape;626;p92"/>
          <p:cNvSpPr txBox="1"/>
          <p:nvPr/>
        </p:nvSpPr>
        <p:spPr>
          <a:xfrm>
            <a:off x="1209660" y="1129911"/>
            <a:ext cx="7076661" cy="1482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a:t>
            </a:r>
            <a:endParaRPr/>
          </a:p>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 TWO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3"/>
          <p:cNvSpPr txBox="1"/>
          <p:nvPr/>
        </p:nvSpPr>
        <p:spPr>
          <a:xfrm>
            <a:off x="471055" y="438939"/>
            <a:ext cx="875607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TERM LIMITS?</a:t>
            </a:r>
            <a:endParaRPr/>
          </a:p>
        </p:txBody>
      </p:sp>
      <p:sp>
        <p:nvSpPr>
          <p:cNvPr id="632" name="Google Shape;632;p93"/>
          <p:cNvSpPr/>
          <p:nvPr/>
        </p:nvSpPr>
        <p:spPr>
          <a:xfrm>
            <a:off x="4673600" y="1689545"/>
            <a:ext cx="4553528"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On one side was George Mason, strongly in support of term limits.  He argued that it was “the very palladium of Civil liberty, that the general officers of State, and particularly the executive, should at fixed periods return to that mass from which they were first taken, in order that they may feel &amp; respect those rights &amp; interests, which are again to be personally valuable to them.” </a:t>
            </a:r>
            <a:endParaRPr/>
          </a:p>
        </p:txBody>
      </p:sp>
      <p:pic>
        <p:nvPicPr>
          <p:cNvPr id="633" name="Google Shape;633;p93"/>
          <p:cNvPicPr preferRelativeResize="0"/>
          <p:nvPr/>
        </p:nvPicPr>
        <p:blipFill rotWithShape="1">
          <a:blip r:embed="rId3">
            <a:alphaModFix/>
          </a:blip>
          <a:srcRect/>
          <a:stretch/>
        </p:blipFill>
        <p:spPr>
          <a:xfrm>
            <a:off x="687252" y="1828987"/>
            <a:ext cx="3641635" cy="4245429"/>
          </a:xfrm>
          <a:prstGeom prst="rect">
            <a:avLst/>
          </a:prstGeom>
          <a:noFill/>
          <a:ln>
            <a:noFill/>
          </a:ln>
        </p:spPr>
      </p:pic>
      <p:sp>
        <p:nvSpPr>
          <p:cNvPr id="634" name="Google Shape;634;p93"/>
          <p:cNvSpPr txBox="1"/>
          <p:nvPr/>
        </p:nvSpPr>
        <p:spPr>
          <a:xfrm>
            <a:off x="337944" y="5812806"/>
            <a:ext cx="2626928" cy="46166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George Mason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94"/>
          <p:cNvPicPr preferRelativeResize="0"/>
          <p:nvPr/>
        </p:nvPicPr>
        <p:blipFill rotWithShape="1">
          <a:blip r:embed="rId3">
            <a:alphaModFix/>
          </a:blip>
          <a:srcRect/>
          <a:stretch/>
        </p:blipFill>
        <p:spPr>
          <a:xfrm>
            <a:off x="2559302" y="3511208"/>
            <a:ext cx="2398407" cy="2881086"/>
          </a:xfrm>
          <a:prstGeom prst="rect">
            <a:avLst/>
          </a:prstGeom>
          <a:noFill/>
          <a:ln>
            <a:noFill/>
          </a:ln>
          <a:effectLst>
            <a:outerShdw blurRad="292100" dist="139700" dir="2700000" algn="tl" rotWithShape="0">
              <a:srgbClr val="333333">
                <a:alpha val="64705"/>
              </a:srgbClr>
            </a:outerShdw>
          </a:effectLst>
        </p:spPr>
      </p:pic>
      <p:sp>
        <p:nvSpPr>
          <p:cNvPr id="640" name="Google Shape;640;p94"/>
          <p:cNvSpPr txBox="1"/>
          <p:nvPr/>
        </p:nvSpPr>
        <p:spPr>
          <a:xfrm>
            <a:off x="471055" y="438939"/>
            <a:ext cx="875607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TERM LIMITS?</a:t>
            </a:r>
            <a:endParaRPr/>
          </a:p>
        </p:txBody>
      </p:sp>
      <p:sp>
        <p:nvSpPr>
          <p:cNvPr id="641" name="Google Shape;641;p94"/>
          <p:cNvSpPr/>
          <p:nvPr/>
        </p:nvSpPr>
        <p:spPr>
          <a:xfrm>
            <a:off x="5225142" y="1689545"/>
            <a:ext cx="4001985"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On the other side were delegates—like Roger Sherman and Rufus King—who saw eligibility for reelection as valuable.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They argued, “He who has proved himself to be most fit for Office, ought not to be excluded by the constitution from holding it.”</a:t>
            </a:r>
            <a:endParaRPr/>
          </a:p>
        </p:txBody>
      </p:sp>
      <p:pic>
        <p:nvPicPr>
          <p:cNvPr id="642" name="Google Shape;642;p94" descr="Roger Sherman 1721-1793 by Ralph Earl.jpeg"/>
          <p:cNvPicPr preferRelativeResize="0"/>
          <p:nvPr/>
        </p:nvPicPr>
        <p:blipFill rotWithShape="1">
          <a:blip r:embed="rId4">
            <a:alphaModFix/>
          </a:blip>
          <a:srcRect/>
          <a:stretch/>
        </p:blipFill>
        <p:spPr>
          <a:xfrm>
            <a:off x="617607" y="1558917"/>
            <a:ext cx="2410467" cy="3013084"/>
          </a:xfrm>
          <a:prstGeom prst="rect">
            <a:avLst/>
          </a:prstGeom>
          <a:noFill/>
          <a:ln>
            <a:noFill/>
          </a:ln>
          <a:effectLst>
            <a:outerShdw blurRad="292100" dist="139700" dir="2700000" algn="tl" rotWithShape="0">
              <a:srgbClr val="333333">
                <a:alpha val="64705"/>
              </a:srgbClr>
            </a:outerShdw>
          </a:effectLst>
        </p:spPr>
      </p:pic>
      <p:sp>
        <p:nvSpPr>
          <p:cNvPr id="643" name="Google Shape;643;p94"/>
          <p:cNvSpPr txBox="1"/>
          <p:nvPr/>
        </p:nvSpPr>
        <p:spPr>
          <a:xfrm>
            <a:off x="201812" y="3947381"/>
            <a:ext cx="2090057"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Roger Sherman</a:t>
            </a:r>
            <a:endParaRPr/>
          </a:p>
        </p:txBody>
      </p:sp>
      <p:sp>
        <p:nvSpPr>
          <p:cNvPr id="644" name="Google Shape;644;p94"/>
          <p:cNvSpPr txBox="1"/>
          <p:nvPr/>
        </p:nvSpPr>
        <p:spPr>
          <a:xfrm>
            <a:off x="1050898" y="6076373"/>
            <a:ext cx="2090057" cy="49747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Rufus King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5"/>
          <p:cNvSpPr txBox="1"/>
          <p:nvPr/>
        </p:nvSpPr>
        <p:spPr>
          <a:xfrm>
            <a:off x="2462150" y="1034025"/>
            <a:ext cx="5076042" cy="125923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SHOULD THERE BE TERM LIMITS?</a:t>
            </a:r>
            <a:endParaRPr/>
          </a:p>
        </p:txBody>
      </p:sp>
      <p:sp>
        <p:nvSpPr>
          <p:cNvPr id="650" name="Google Shape;650;p95"/>
          <p:cNvSpPr/>
          <p:nvPr/>
        </p:nvSpPr>
        <p:spPr>
          <a:xfrm>
            <a:off x="827313" y="2720596"/>
            <a:ext cx="8345716"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The Result: </a:t>
            </a:r>
            <a:endParaRPr/>
          </a:p>
          <a:p>
            <a:pPr marL="0" marR="0" lvl="0" indent="0" algn="l" rtl="0">
              <a:spcBef>
                <a:spcPts val="0"/>
              </a:spcBef>
              <a:spcAft>
                <a:spcPts val="0"/>
              </a:spcAft>
              <a:buNone/>
            </a:pPr>
            <a:r>
              <a:rPr lang="en-US" sz="3200">
                <a:solidFill>
                  <a:srgbClr val="252F66"/>
                </a:solidFill>
                <a:latin typeface="Calibri"/>
                <a:ea typeface="Calibri"/>
                <a:cs typeface="Calibri"/>
                <a:sym typeface="Calibri"/>
              </a:rPr>
              <a:t>The delegates settled on a four-year term, with the President able to run for reelection.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6"/>
          <p:cNvSpPr/>
          <p:nvPr/>
        </p:nvSpPr>
        <p:spPr>
          <a:xfrm>
            <a:off x="875831" y="3045101"/>
            <a:ext cx="8017672"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Third, the delegates debated how to elect a President</a:t>
            </a:r>
            <a:endParaRPr/>
          </a:p>
        </p:txBody>
      </p:sp>
      <p:sp>
        <p:nvSpPr>
          <p:cNvPr id="656" name="Google Shape;656;p96"/>
          <p:cNvSpPr txBox="1"/>
          <p:nvPr/>
        </p:nvSpPr>
        <p:spPr>
          <a:xfrm>
            <a:off x="1209660" y="1129911"/>
            <a:ext cx="7076661" cy="1482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a:t>
            </a:r>
            <a:endParaRPr/>
          </a:p>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 THREE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7"/>
          <p:cNvSpPr txBox="1"/>
          <p:nvPr/>
        </p:nvSpPr>
        <p:spPr>
          <a:xfrm>
            <a:off x="676938" y="433088"/>
            <a:ext cx="7802044" cy="58477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0" i="0" u="none" strike="noStrike" cap="none">
                <a:solidFill>
                  <a:srgbClr val="FFFFFF"/>
                </a:solidFill>
                <a:latin typeface="Quattrocento Sans"/>
                <a:ea typeface="Quattrocento Sans"/>
                <a:cs typeface="Quattrocento Sans"/>
                <a:sym typeface="Quattrocento Sans"/>
              </a:rPr>
              <a:t>THE ELECTORAL COLLEGE TODAY</a:t>
            </a:r>
            <a:endParaRPr/>
          </a:p>
        </p:txBody>
      </p:sp>
      <p:pic>
        <p:nvPicPr>
          <p:cNvPr id="662" name="Google Shape;662;p97"/>
          <p:cNvPicPr preferRelativeResize="0"/>
          <p:nvPr/>
        </p:nvPicPr>
        <p:blipFill rotWithShape="1">
          <a:blip r:embed="rId3">
            <a:alphaModFix/>
          </a:blip>
          <a:srcRect/>
          <a:stretch/>
        </p:blipFill>
        <p:spPr>
          <a:xfrm>
            <a:off x="1835531" y="2552330"/>
            <a:ext cx="6404581" cy="3722662"/>
          </a:xfrm>
          <a:prstGeom prst="rect">
            <a:avLst/>
          </a:prstGeom>
          <a:noFill/>
          <a:ln>
            <a:noFill/>
          </a:ln>
        </p:spPr>
      </p:pic>
      <p:sp>
        <p:nvSpPr>
          <p:cNvPr id="663" name="Google Shape;663;p97"/>
          <p:cNvSpPr/>
          <p:nvPr/>
        </p:nvSpPr>
        <p:spPr>
          <a:xfrm>
            <a:off x="778538" y="1334993"/>
            <a:ext cx="825731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Today, the Electoral College is made up of </a:t>
            </a:r>
            <a:r>
              <a:rPr lang="en-US" sz="2800" b="1">
                <a:solidFill>
                  <a:srgbClr val="252F66"/>
                </a:solidFill>
                <a:latin typeface="Calibri"/>
                <a:ea typeface="Calibri"/>
                <a:cs typeface="Calibri"/>
                <a:sym typeface="Calibri"/>
              </a:rPr>
              <a:t>538 electors </a:t>
            </a:r>
            <a:r>
              <a:rPr lang="en-US" sz="2800">
                <a:solidFill>
                  <a:srgbClr val="252F66"/>
                </a:solidFill>
                <a:latin typeface="Calibri"/>
                <a:ea typeface="Calibri"/>
                <a:cs typeface="Calibri"/>
                <a:sym typeface="Calibri"/>
              </a:rPr>
              <a:t>drawn from the states and the District of Columbia.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98" descr="Pennsylvania - Map Outline, Printable State, Shape, Stencil ..."/>
          <p:cNvPicPr preferRelativeResize="0"/>
          <p:nvPr/>
        </p:nvPicPr>
        <p:blipFill rotWithShape="1">
          <a:blip r:embed="rId3">
            <a:alphaModFix/>
          </a:blip>
          <a:srcRect/>
          <a:stretch/>
        </p:blipFill>
        <p:spPr>
          <a:xfrm>
            <a:off x="1888048" y="2836219"/>
            <a:ext cx="5855280" cy="3488386"/>
          </a:xfrm>
          <a:prstGeom prst="rect">
            <a:avLst/>
          </a:prstGeom>
          <a:noFill/>
          <a:ln>
            <a:noFill/>
          </a:ln>
        </p:spPr>
      </p:pic>
      <p:sp>
        <p:nvSpPr>
          <p:cNvPr id="669" name="Google Shape;669;p98"/>
          <p:cNvSpPr txBox="1"/>
          <p:nvPr/>
        </p:nvSpPr>
        <p:spPr>
          <a:xfrm>
            <a:off x="2301008" y="4082092"/>
            <a:ext cx="6402619"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200"/>
              <a:buFont typeface="Calibri"/>
              <a:buNone/>
            </a:pPr>
            <a:r>
              <a:rPr lang="en-US" sz="3200" b="0" i="0" u="none" strike="noStrike" cap="none">
                <a:solidFill>
                  <a:srgbClr val="002060"/>
                </a:solidFill>
                <a:latin typeface="Calibri"/>
                <a:ea typeface="Calibri"/>
                <a:cs typeface="Calibri"/>
                <a:sym typeface="Calibri"/>
              </a:rPr>
              <a:t> </a:t>
            </a:r>
            <a:r>
              <a:rPr lang="en-US" sz="2800" b="0" i="0" u="none" strike="noStrike" cap="none">
                <a:solidFill>
                  <a:srgbClr val="002060"/>
                </a:solidFill>
                <a:latin typeface="Calibri"/>
                <a:ea typeface="Calibri"/>
                <a:cs typeface="Calibri"/>
                <a:sym typeface="Calibri"/>
              </a:rPr>
              <a:t>17 Members of the House of Representatives</a:t>
            </a:r>
            <a:endParaRPr/>
          </a:p>
          <a:p>
            <a:pPr marL="0" marR="0" lvl="0" indent="0" algn="l" rtl="0">
              <a:lnSpc>
                <a:spcPct val="100000"/>
              </a:lnSpc>
              <a:spcBef>
                <a:spcPts val="0"/>
              </a:spcBef>
              <a:spcAft>
                <a:spcPts val="0"/>
              </a:spcAft>
              <a:buClr>
                <a:srgbClr val="002060"/>
              </a:buClr>
              <a:buSzPts val="2800"/>
              <a:buFont typeface="Calibri"/>
              <a:buNone/>
            </a:pPr>
            <a:r>
              <a:rPr lang="en-US" sz="2800" b="0" i="0" u="sng" strike="noStrike" cap="none">
                <a:solidFill>
                  <a:srgbClr val="002060"/>
                </a:solidFill>
                <a:latin typeface="Calibri"/>
                <a:ea typeface="Calibri"/>
                <a:cs typeface="Calibri"/>
                <a:sym typeface="Calibri"/>
              </a:rPr>
              <a:t>+2 Senators  </a:t>
            </a:r>
            <a:endParaRPr/>
          </a:p>
          <a:p>
            <a:pPr marL="0" marR="0" lvl="0" indent="0" algn="l" rtl="0">
              <a:lnSpc>
                <a:spcPct val="10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19 Electoral Votes!</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0" name="Google Shape;670;p98"/>
          <p:cNvSpPr txBox="1"/>
          <p:nvPr/>
        </p:nvSpPr>
        <p:spPr>
          <a:xfrm>
            <a:off x="2301008" y="3412878"/>
            <a:ext cx="498666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Quattrocento Sans"/>
              <a:buNone/>
            </a:pPr>
            <a:r>
              <a:rPr lang="en-US" sz="4400" b="1" i="0" u="none" strike="noStrike" cap="none">
                <a:solidFill>
                  <a:srgbClr val="002060"/>
                </a:solidFill>
                <a:latin typeface="Quattrocento Sans"/>
                <a:ea typeface="Quattrocento Sans"/>
                <a:cs typeface="Quattrocento Sans"/>
                <a:sym typeface="Quattrocento Sans"/>
              </a:rPr>
              <a:t>PENNSYLVANIA </a:t>
            </a:r>
            <a:endParaRPr/>
          </a:p>
        </p:txBody>
      </p:sp>
      <p:sp>
        <p:nvSpPr>
          <p:cNvPr id="671" name="Google Shape;671;p98"/>
          <p:cNvSpPr txBox="1"/>
          <p:nvPr/>
        </p:nvSpPr>
        <p:spPr>
          <a:xfrm>
            <a:off x="676938" y="433088"/>
            <a:ext cx="7802044" cy="58477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0" i="0" u="none" strike="noStrike" cap="none">
                <a:solidFill>
                  <a:srgbClr val="FFFFFF"/>
                </a:solidFill>
                <a:latin typeface="Quattrocento Sans"/>
                <a:ea typeface="Quattrocento Sans"/>
                <a:cs typeface="Quattrocento Sans"/>
                <a:sym typeface="Quattrocento Sans"/>
              </a:rPr>
              <a:t>THE ELECTORAL COLLEGE TODAY</a:t>
            </a:r>
            <a:endParaRPr/>
          </a:p>
        </p:txBody>
      </p:sp>
      <p:sp>
        <p:nvSpPr>
          <p:cNvPr id="672" name="Google Shape;672;p98"/>
          <p:cNvSpPr/>
          <p:nvPr/>
        </p:nvSpPr>
        <p:spPr>
          <a:xfrm>
            <a:off x="676938" y="1379927"/>
            <a:ext cx="8317642"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Under Article II of the Constitution, the states are given a number of electors equal to their congressional delegation.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9"/>
          <p:cNvSpPr txBox="1"/>
          <p:nvPr/>
        </p:nvSpPr>
        <p:spPr>
          <a:xfrm>
            <a:off x="676938" y="433088"/>
            <a:ext cx="7802044" cy="58477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0" i="0" u="none" strike="noStrike" cap="none">
                <a:solidFill>
                  <a:srgbClr val="FFFFFF"/>
                </a:solidFill>
                <a:latin typeface="Quattrocento Sans"/>
                <a:ea typeface="Quattrocento Sans"/>
                <a:cs typeface="Quattrocento Sans"/>
                <a:sym typeface="Quattrocento Sans"/>
              </a:rPr>
              <a:t>THE ELECTORAL COLLEGE TODAY</a:t>
            </a:r>
            <a:endParaRPr/>
          </a:p>
        </p:txBody>
      </p:sp>
      <p:sp>
        <p:nvSpPr>
          <p:cNvPr id="678" name="Google Shape;678;p99"/>
          <p:cNvSpPr/>
          <p:nvPr/>
        </p:nvSpPr>
        <p:spPr>
          <a:xfrm>
            <a:off x="676938" y="1379927"/>
            <a:ext cx="8317642"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Today, the American people vote for President and Vice President on the Election Day. Technically, these popular votes determine which electors will be appointed to the Electoral College from each state. </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electors eventually meet in December to cast their votes for President and Vice President.</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If a candidate receives a majority of these votes in the Electoral College, she wins—even if she lost the popular vote.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23"/>
        <p:cNvGrpSpPr/>
        <p:nvPr/>
      </p:nvGrpSpPr>
      <p:grpSpPr>
        <a:xfrm>
          <a:off x="0" y="0"/>
          <a:ext cx="0" cy="0"/>
          <a:chOff x="0" y="0"/>
          <a:chExt cx="0" cy="0"/>
        </a:xfrm>
      </p:grpSpPr>
      <p:cxnSp>
        <p:nvCxnSpPr>
          <p:cNvPr id="424" name="Google Shape;424;p64"/>
          <p:cNvCxnSpPr/>
          <p:nvPr/>
        </p:nvCxnSpPr>
        <p:spPr>
          <a:xfrm rot="10800000" flipH="1">
            <a:off x="3776870" y="4614865"/>
            <a:ext cx="1060908" cy="779944"/>
          </a:xfrm>
          <a:prstGeom prst="straightConnector1">
            <a:avLst/>
          </a:prstGeom>
          <a:noFill/>
          <a:ln w="76200" cap="flat" cmpd="sng">
            <a:solidFill>
              <a:srgbClr val="253D79"/>
            </a:solidFill>
            <a:prstDash val="solid"/>
            <a:miter lim="800000"/>
            <a:headEnd type="none" w="sm" len="sm"/>
            <a:tailEnd type="none" w="sm" len="sm"/>
          </a:ln>
        </p:spPr>
      </p:cxnSp>
      <p:cxnSp>
        <p:nvCxnSpPr>
          <p:cNvPr id="425" name="Google Shape;425;p64"/>
          <p:cNvCxnSpPr/>
          <p:nvPr/>
        </p:nvCxnSpPr>
        <p:spPr>
          <a:xfrm rot="10800000">
            <a:off x="4837778" y="3571871"/>
            <a:ext cx="0" cy="1042992"/>
          </a:xfrm>
          <a:prstGeom prst="straightConnector1">
            <a:avLst/>
          </a:prstGeom>
          <a:noFill/>
          <a:ln w="76200" cap="flat" cmpd="sng">
            <a:solidFill>
              <a:srgbClr val="253D79"/>
            </a:solidFill>
            <a:prstDash val="solid"/>
            <a:miter lim="800000"/>
            <a:headEnd type="none" w="sm" len="sm"/>
            <a:tailEnd type="none" w="sm" len="sm"/>
          </a:ln>
        </p:spPr>
      </p:cxnSp>
      <p:cxnSp>
        <p:nvCxnSpPr>
          <p:cNvPr id="426" name="Google Shape;426;p64"/>
          <p:cNvCxnSpPr/>
          <p:nvPr/>
        </p:nvCxnSpPr>
        <p:spPr>
          <a:xfrm rot="10800000">
            <a:off x="4848509" y="4614863"/>
            <a:ext cx="1247491" cy="779946"/>
          </a:xfrm>
          <a:prstGeom prst="straightConnector1">
            <a:avLst/>
          </a:prstGeom>
          <a:noFill/>
          <a:ln w="76200" cap="flat" cmpd="sng">
            <a:solidFill>
              <a:srgbClr val="253D79"/>
            </a:solidFill>
            <a:prstDash val="solid"/>
            <a:miter lim="800000"/>
            <a:headEnd type="none" w="sm" len="sm"/>
            <a:tailEnd type="none" w="sm" len="sm"/>
          </a:ln>
        </p:spPr>
      </p:cxnSp>
      <p:pic>
        <p:nvPicPr>
          <p:cNvPr id="427" name="Google Shape;427;p64"/>
          <p:cNvPicPr preferRelativeResize="0"/>
          <p:nvPr/>
        </p:nvPicPr>
        <p:blipFill rotWithShape="1">
          <a:blip r:embed="rId3">
            <a:alphaModFix/>
          </a:blip>
          <a:srcRect/>
          <a:stretch/>
        </p:blipFill>
        <p:spPr>
          <a:xfrm>
            <a:off x="3204460" y="920304"/>
            <a:ext cx="3333750" cy="3333750"/>
          </a:xfrm>
          <a:prstGeom prst="rect">
            <a:avLst/>
          </a:prstGeom>
          <a:noFill/>
          <a:ln>
            <a:noFill/>
          </a:ln>
        </p:spPr>
      </p:pic>
      <p:pic>
        <p:nvPicPr>
          <p:cNvPr id="428" name="Google Shape;428;p64"/>
          <p:cNvPicPr preferRelativeResize="0"/>
          <p:nvPr/>
        </p:nvPicPr>
        <p:blipFill rotWithShape="1">
          <a:blip r:embed="rId4">
            <a:alphaModFix/>
          </a:blip>
          <a:srcRect/>
          <a:stretch/>
        </p:blipFill>
        <p:spPr>
          <a:xfrm>
            <a:off x="48359" y="2709695"/>
            <a:ext cx="3698637" cy="3698637"/>
          </a:xfrm>
          <a:prstGeom prst="rect">
            <a:avLst/>
          </a:prstGeom>
          <a:noFill/>
          <a:ln>
            <a:noFill/>
          </a:ln>
        </p:spPr>
      </p:pic>
      <p:pic>
        <p:nvPicPr>
          <p:cNvPr id="429" name="Google Shape;429;p64"/>
          <p:cNvPicPr preferRelativeResize="0"/>
          <p:nvPr/>
        </p:nvPicPr>
        <p:blipFill rotWithShape="1">
          <a:blip r:embed="rId5">
            <a:alphaModFix/>
          </a:blip>
          <a:srcRect/>
          <a:stretch/>
        </p:blipFill>
        <p:spPr>
          <a:xfrm>
            <a:off x="6210300" y="3571871"/>
            <a:ext cx="3333750" cy="3333750"/>
          </a:xfrm>
          <a:prstGeom prst="rect">
            <a:avLst/>
          </a:prstGeom>
          <a:noFill/>
          <a:ln>
            <a:noFill/>
          </a:ln>
        </p:spPr>
      </p:pic>
      <p:sp>
        <p:nvSpPr>
          <p:cNvPr id="430" name="Google Shape;430;p64"/>
          <p:cNvSpPr/>
          <p:nvPr/>
        </p:nvSpPr>
        <p:spPr>
          <a:xfrm>
            <a:off x="1603513" y="1663849"/>
            <a:ext cx="2806139"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1800"/>
              <a:buFont typeface="Calibri"/>
              <a:buNone/>
            </a:pPr>
            <a:r>
              <a:rPr lang="en-US" sz="1800" b="1" i="0" u="none" strike="noStrike" cap="none">
                <a:solidFill>
                  <a:srgbClr val="252F66"/>
                </a:solidFill>
                <a:latin typeface="Calibri"/>
                <a:ea typeface="Calibri"/>
                <a:cs typeface="Calibri"/>
                <a:sym typeface="Calibri"/>
              </a:rPr>
              <a:t>Article I</a:t>
            </a:r>
            <a:br>
              <a:rPr lang="en-US" sz="1800" b="1" i="0" u="none" strike="noStrike" cap="none">
                <a:solidFill>
                  <a:srgbClr val="252F66"/>
                </a:solidFill>
                <a:latin typeface="Calibri"/>
                <a:ea typeface="Calibri"/>
                <a:cs typeface="Calibri"/>
                <a:sym typeface="Calibri"/>
              </a:rPr>
            </a:br>
            <a:r>
              <a:rPr lang="en-US" sz="1800" b="1" i="0" u="none" strike="noStrike" cap="none">
                <a:solidFill>
                  <a:srgbClr val="252F66"/>
                </a:solidFill>
                <a:latin typeface="Calibri"/>
                <a:ea typeface="Calibri"/>
                <a:cs typeface="Calibri"/>
                <a:sym typeface="Calibri"/>
              </a:rPr>
              <a:t>The legislative branch—Congress—makes the laws.</a:t>
            </a:r>
            <a:endParaRPr/>
          </a:p>
        </p:txBody>
      </p:sp>
      <p:sp>
        <p:nvSpPr>
          <p:cNvPr id="431" name="Google Shape;431;p64"/>
          <p:cNvSpPr/>
          <p:nvPr/>
        </p:nvSpPr>
        <p:spPr>
          <a:xfrm>
            <a:off x="155292" y="5638089"/>
            <a:ext cx="5304604" cy="830997"/>
          </a:xfrm>
          <a:prstGeom prst="rect">
            <a:avLst/>
          </a:prstGeom>
          <a:solidFill>
            <a:srgbClr val="252F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lt1"/>
                </a:solidFill>
                <a:latin typeface="Calibri"/>
                <a:ea typeface="Calibri"/>
                <a:cs typeface="Calibri"/>
                <a:sym typeface="Calibri"/>
              </a:rPr>
              <a:t>Article I I: The executive branch—</a:t>
            </a:r>
            <a:br>
              <a:rPr lang="en-US" sz="2400" b="1" i="0" u="none" strike="noStrike" cap="none">
                <a:solidFill>
                  <a:schemeClr val="lt1"/>
                </a:solidFill>
                <a:latin typeface="Calibri"/>
                <a:ea typeface="Calibri"/>
                <a:cs typeface="Calibri"/>
                <a:sym typeface="Calibri"/>
              </a:rPr>
            </a:br>
            <a:r>
              <a:rPr lang="en-US" sz="2400" b="1" i="0" u="none" strike="noStrike" cap="none">
                <a:solidFill>
                  <a:schemeClr val="lt1"/>
                </a:solidFill>
                <a:latin typeface="Calibri"/>
                <a:ea typeface="Calibri"/>
                <a:cs typeface="Calibri"/>
                <a:sym typeface="Calibri"/>
              </a:rPr>
              <a:t>led by the President—enforces the laws.</a:t>
            </a:r>
            <a:endParaRPr/>
          </a:p>
        </p:txBody>
      </p:sp>
      <p:sp>
        <p:nvSpPr>
          <p:cNvPr id="432" name="Google Shape;432;p64"/>
          <p:cNvSpPr/>
          <p:nvPr/>
        </p:nvSpPr>
        <p:spPr>
          <a:xfrm>
            <a:off x="6831454" y="3381371"/>
            <a:ext cx="253365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252F66"/>
                </a:solidFill>
                <a:latin typeface="Calibri"/>
                <a:ea typeface="Calibri"/>
                <a:cs typeface="Calibri"/>
                <a:sym typeface="Calibri"/>
              </a:rPr>
              <a:t>Article III: The judicial branch—headed by the Supreme Court—interprets the laws.</a:t>
            </a:r>
            <a:endParaRPr/>
          </a:p>
        </p:txBody>
      </p:sp>
      <p:sp>
        <p:nvSpPr>
          <p:cNvPr id="433" name="Google Shape;433;p64"/>
          <p:cNvSpPr txBox="1"/>
          <p:nvPr/>
        </p:nvSpPr>
        <p:spPr>
          <a:xfrm>
            <a:off x="951622" y="341104"/>
            <a:ext cx="8191143" cy="830893"/>
          </a:xfrm>
          <a:prstGeom prst="rect">
            <a:avLst/>
          </a:prstGeom>
          <a:solidFill>
            <a:srgbClr val="253D7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THE BRANCHES OF GOVERNMENT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100" descr="Group of people"/>
          <p:cNvPicPr preferRelativeResize="0"/>
          <p:nvPr/>
        </p:nvPicPr>
        <p:blipFill rotWithShape="1">
          <a:blip r:embed="rId3">
            <a:alphaModFix/>
          </a:blip>
          <a:srcRect/>
          <a:stretch/>
        </p:blipFill>
        <p:spPr>
          <a:xfrm>
            <a:off x="417371" y="1962294"/>
            <a:ext cx="2269231" cy="2269231"/>
          </a:xfrm>
          <a:prstGeom prst="rect">
            <a:avLst/>
          </a:prstGeom>
          <a:noFill/>
          <a:ln>
            <a:noFill/>
          </a:ln>
        </p:spPr>
      </p:pic>
      <p:pic>
        <p:nvPicPr>
          <p:cNvPr id="684" name="Google Shape;684;p100" descr="Group"/>
          <p:cNvPicPr preferRelativeResize="0"/>
          <p:nvPr/>
        </p:nvPicPr>
        <p:blipFill rotWithShape="1">
          <a:blip r:embed="rId4">
            <a:alphaModFix/>
          </a:blip>
          <a:srcRect/>
          <a:stretch/>
        </p:blipFill>
        <p:spPr>
          <a:xfrm>
            <a:off x="3908215" y="2646210"/>
            <a:ext cx="1841938" cy="1841938"/>
          </a:xfrm>
          <a:prstGeom prst="rect">
            <a:avLst/>
          </a:prstGeom>
          <a:noFill/>
          <a:ln>
            <a:noFill/>
          </a:ln>
        </p:spPr>
      </p:pic>
      <p:pic>
        <p:nvPicPr>
          <p:cNvPr id="685" name="Google Shape;685;p100" descr="Lecturer"/>
          <p:cNvPicPr preferRelativeResize="0"/>
          <p:nvPr/>
        </p:nvPicPr>
        <p:blipFill rotWithShape="1">
          <a:blip r:embed="rId5">
            <a:alphaModFix/>
          </a:blip>
          <a:srcRect/>
          <a:stretch/>
        </p:blipFill>
        <p:spPr>
          <a:xfrm>
            <a:off x="7262785" y="2646210"/>
            <a:ext cx="1659066" cy="1659066"/>
          </a:xfrm>
          <a:prstGeom prst="rect">
            <a:avLst/>
          </a:prstGeom>
          <a:noFill/>
          <a:ln>
            <a:noFill/>
          </a:ln>
        </p:spPr>
      </p:pic>
      <p:pic>
        <p:nvPicPr>
          <p:cNvPr id="686" name="Google Shape;686;p100" descr="Line arrow Counter clockwise curve"/>
          <p:cNvPicPr preferRelativeResize="0"/>
          <p:nvPr/>
        </p:nvPicPr>
        <p:blipFill rotWithShape="1">
          <a:blip r:embed="rId6">
            <a:alphaModFix/>
          </a:blip>
          <a:srcRect/>
          <a:stretch/>
        </p:blipFill>
        <p:spPr>
          <a:xfrm rot="8473264">
            <a:off x="4874916" y="4350783"/>
            <a:ext cx="914400" cy="914400"/>
          </a:xfrm>
          <a:prstGeom prst="rect">
            <a:avLst/>
          </a:prstGeom>
          <a:noFill/>
          <a:ln>
            <a:noFill/>
          </a:ln>
        </p:spPr>
      </p:pic>
      <p:pic>
        <p:nvPicPr>
          <p:cNvPr id="687" name="Google Shape;687;p100" descr="Voting Clipart Raffle Box - Ballot Png White , Free Transparent ..."/>
          <p:cNvPicPr preferRelativeResize="0"/>
          <p:nvPr/>
        </p:nvPicPr>
        <p:blipFill rotWithShape="1">
          <a:blip r:embed="rId7">
            <a:alphaModFix/>
          </a:blip>
          <a:srcRect/>
          <a:stretch/>
        </p:blipFill>
        <p:spPr>
          <a:xfrm>
            <a:off x="5910958" y="4341993"/>
            <a:ext cx="1351827" cy="1293156"/>
          </a:xfrm>
          <a:prstGeom prst="rect">
            <a:avLst/>
          </a:prstGeom>
          <a:noFill/>
          <a:ln>
            <a:noFill/>
          </a:ln>
        </p:spPr>
      </p:pic>
      <p:pic>
        <p:nvPicPr>
          <p:cNvPr id="688" name="Google Shape;688;p100" descr="Line arrow Counter clockwise curve"/>
          <p:cNvPicPr preferRelativeResize="0"/>
          <p:nvPr/>
        </p:nvPicPr>
        <p:blipFill rotWithShape="1">
          <a:blip r:embed="rId6">
            <a:alphaModFix/>
          </a:blip>
          <a:srcRect/>
          <a:stretch/>
        </p:blipFill>
        <p:spPr>
          <a:xfrm rot="3801365">
            <a:off x="7289168" y="4388005"/>
            <a:ext cx="914400" cy="914400"/>
          </a:xfrm>
          <a:prstGeom prst="rect">
            <a:avLst/>
          </a:prstGeom>
          <a:noFill/>
          <a:ln>
            <a:noFill/>
          </a:ln>
        </p:spPr>
      </p:pic>
      <p:pic>
        <p:nvPicPr>
          <p:cNvPr id="689" name="Google Shape;689;p100" descr="Line arrow Counter clockwise curve"/>
          <p:cNvPicPr preferRelativeResize="0"/>
          <p:nvPr/>
        </p:nvPicPr>
        <p:blipFill rotWithShape="1">
          <a:blip r:embed="rId6">
            <a:alphaModFix/>
          </a:blip>
          <a:srcRect/>
          <a:stretch/>
        </p:blipFill>
        <p:spPr>
          <a:xfrm rot="8473264">
            <a:off x="1325572" y="4350783"/>
            <a:ext cx="914400" cy="914400"/>
          </a:xfrm>
          <a:prstGeom prst="rect">
            <a:avLst/>
          </a:prstGeom>
          <a:noFill/>
          <a:ln>
            <a:noFill/>
          </a:ln>
        </p:spPr>
      </p:pic>
      <p:pic>
        <p:nvPicPr>
          <p:cNvPr id="690" name="Google Shape;690;p100" descr="Voting Clipart Raffle Box - Ballot Png White , Free Transparent ..."/>
          <p:cNvPicPr preferRelativeResize="0"/>
          <p:nvPr/>
        </p:nvPicPr>
        <p:blipFill rotWithShape="1">
          <a:blip r:embed="rId7">
            <a:alphaModFix/>
          </a:blip>
          <a:srcRect/>
          <a:stretch/>
        </p:blipFill>
        <p:spPr>
          <a:xfrm>
            <a:off x="2361614" y="4341993"/>
            <a:ext cx="1351827" cy="1293156"/>
          </a:xfrm>
          <a:prstGeom prst="rect">
            <a:avLst/>
          </a:prstGeom>
          <a:noFill/>
          <a:ln>
            <a:noFill/>
          </a:ln>
        </p:spPr>
      </p:pic>
      <p:pic>
        <p:nvPicPr>
          <p:cNvPr id="691" name="Google Shape;691;p100" descr="Line arrow Counter clockwise curve"/>
          <p:cNvPicPr preferRelativeResize="0"/>
          <p:nvPr/>
        </p:nvPicPr>
        <p:blipFill rotWithShape="1">
          <a:blip r:embed="rId6">
            <a:alphaModFix/>
          </a:blip>
          <a:srcRect/>
          <a:stretch/>
        </p:blipFill>
        <p:spPr>
          <a:xfrm rot="3801365">
            <a:off x="3739824" y="4388005"/>
            <a:ext cx="914400" cy="914400"/>
          </a:xfrm>
          <a:prstGeom prst="rect">
            <a:avLst/>
          </a:prstGeom>
          <a:noFill/>
          <a:ln>
            <a:noFill/>
          </a:ln>
        </p:spPr>
      </p:pic>
      <p:sp>
        <p:nvSpPr>
          <p:cNvPr id="692" name="Google Shape;692;p100"/>
          <p:cNvSpPr txBox="1"/>
          <p:nvPr/>
        </p:nvSpPr>
        <p:spPr>
          <a:xfrm>
            <a:off x="676938" y="433088"/>
            <a:ext cx="7802044" cy="58477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0" i="0" u="none" strike="noStrike" cap="none">
                <a:solidFill>
                  <a:srgbClr val="FFFFFF"/>
                </a:solidFill>
                <a:latin typeface="Quattrocento Sans"/>
                <a:ea typeface="Quattrocento Sans"/>
                <a:cs typeface="Quattrocento Sans"/>
                <a:sym typeface="Quattrocento Sans"/>
              </a:rPr>
              <a:t>THE ELECTORAL COLLEGE TODAY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1"/>
          <p:cNvSpPr txBox="1"/>
          <p:nvPr/>
        </p:nvSpPr>
        <p:spPr>
          <a:xfrm>
            <a:off x="676938" y="433088"/>
            <a:ext cx="7802044" cy="584775"/>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Quattrocento Sans"/>
              <a:buNone/>
            </a:pPr>
            <a:r>
              <a:rPr lang="en-US" sz="3200" b="0" i="0" u="none" strike="noStrike" cap="none">
                <a:solidFill>
                  <a:srgbClr val="FFFFFF"/>
                </a:solidFill>
                <a:latin typeface="Quattrocento Sans"/>
                <a:ea typeface="Quattrocento Sans"/>
                <a:cs typeface="Quattrocento Sans"/>
                <a:sym typeface="Quattrocento Sans"/>
              </a:rPr>
              <a:t>THE ELECTORAL COLLEGE TODAY</a:t>
            </a:r>
            <a:endParaRPr/>
          </a:p>
        </p:txBody>
      </p:sp>
      <p:sp>
        <p:nvSpPr>
          <p:cNvPr id="698" name="Google Shape;698;p101"/>
          <p:cNvSpPr/>
          <p:nvPr/>
        </p:nvSpPr>
        <p:spPr>
          <a:xfrm>
            <a:off x="676938" y="1659285"/>
            <a:ext cx="8317642"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If no candidate secures a majority in the Electoral College, then the election is sent to Congress.  (As happened in the Election of 1824.)</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U.S. House of Representatives—voting as states, not individuals—selects the President and the Senate selects the Vice President.</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2"/>
          <p:cNvSpPr/>
          <p:nvPr/>
        </p:nvSpPr>
        <p:spPr>
          <a:xfrm>
            <a:off x="501285" y="1720840"/>
            <a:ext cx="8864388"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252F66"/>
                </a:solidFill>
                <a:latin typeface="Calibri"/>
                <a:ea typeface="Calibri"/>
                <a:cs typeface="Calibri"/>
                <a:sym typeface="Calibri"/>
              </a:rPr>
              <a:t>At the Constitutional Convention, the delegates staked out a range of positions on how to elect a President:</a:t>
            </a:r>
            <a:endParaRPr/>
          </a:p>
          <a:p>
            <a:pPr marL="0" marR="0" lvl="0" indent="0" algn="l" rtl="0">
              <a:spcBef>
                <a:spcPts val="0"/>
              </a:spcBef>
              <a:spcAft>
                <a:spcPts val="0"/>
              </a:spcAft>
              <a:buNone/>
            </a:pPr>
            <a:endParaRPr sz="3600" b="0" i="0" u="none" strike="noStrike" cap="none">
              <a:solidFill>
                <a:srgbClr val="252F66"/>
              </a:solidFill>
              <a:latin typeface="Calibri"/>
              <a:ea typeface="Calibri"/>
              <a:cs typeface="Calibri"/>
              <a:sym typeface="Calibri"/>
            </a:endParaRPr>
          </a:p>
          <a:p>
            <a:pPr marL="571500" marR="0" lvl="0" indent="-571500" algn="l" rtl="0">
              <a:lnSpc>
                <a:spcPct val="100000"/>
              </a:lnSpc>
              <a:spcBef>
                <a:spcPts val="0"/>
              </a:spcBef>
              <a:spcAft>
                <a:spcPts val="0"/>
              </a:spcAft>
              <a:buClr>
                <a:srgbClr val="252F66"/>
              </a:buClr>
              <a:buSzPts val="3600"/>
              <a:buFont typeface="Arial"/>
              <a:buChar char="•"/>
            </a:pPr>
            <a:r>
              <a:rPr lang="en-US" sz="3600" b="0" i="0" u="none" strike="noStrike" cap="none">
                <a:solidFill>
                  <a:srgbClr val="252F66"/>
                </a:solidFill>
                <a:latin typeface="Calibri"/>
                <a:ea typeface="Calibri"/>
                <a:cs typeface="Calibri"/>
                <a:sym typeface="Calibri"/>
              </a:rPr>
              <a:t>Direct election by popular vote</a:t>
            </a:r>
            <a:endParaRPr/>
          </a:p>
          <a:p>
            <a:pPr marL="514350" marR="0" lvl="0" indent="-514350" algn="l" rtl="0">
              <a:lnSpc>
                <a:spcPct val="100000"/>
              </a:lnSpc>
              <a:spcBef>
                <a:spcPts val="0"/>
              </a:spcBef>
              <a:spcAft>
                <a:spcPts val="0"/>
              </a:spcAft>
              <a:buClr>
                <a:srgbClr val="252F66"/>
              </a:buClr>
              <a:buSzPts val="3600"/>
              <a:buFont typeface="Arial"/>
              <a:buChar char="•"/>
            </a:pPr>
            <a:r>
              <a:rPr lang="en-US" sz="3600" b="0" i="0" u="none" strike="noStrike" cap="none">
                <a:solidFill>
                  <a:srgbClr val="252F66"/>
                </a:solidFill>
                <a:latin typeface="Calibri"/>
                <a:ea typeface="Calibri"/>
                <a:cs typeface="Calibri"/>
                <a:sym typeface="Calibri"/>
              </a:rPr>
              <a:t>Selected by members of congress</a:t>
            </a:r>
            <a:endParaRPr/>
          </a:p>
          <a:p>
            <a:pPr marL="514350" marR="0" lvl="0" indent="-514350" algn="l" rtl="0">
              <a:lnSpc>
                <a:spcPct val="100000"/>
              </a:lnSpc>
              <a:spcBef>
                <a:spcPts val="0"/>
              </a:spcBef>
              <a:spcAft>
                <a:spcPts val="0"/>
              </a:spcAft>
              <a:buClr>
                <a:srgbClr val="252F66"/>
              </a:buClr>
              <a:buSzPts val="3600"/>
              <a:buFont typeface="Arial"/>
              <a:buChar char="•"/>
            </a:pPr>
            <a:r>
              <a:rPr lang="en-US" sz="3600" b="0" i="0" u="none" strike="noStrike" cap="none">
                <a:solidFill>
                  <a:srgbClr val="252F66"/>
                </a:solidFill>
                <a:latin typeface="Calibri"/>
                <a:ea typeface="Calibri"/>
                <a:cs typeface="Calibri"/>
                <a:sym typeface="Calibri"/>
              </a:rPr>
              <a:t>Electors selected state governors </a:t>
            </a:r>
            <a:endParaRPr/>
          </a:p>
          <a:p>
            <a:pPr marL="514350" marR="0" lvl="0" indent="-514350" algn="l" rtl="0">
              <a:lnSpc>
                <a:spcPct val="100000"/>
              </a:lnSpc>
              <a:spcBef>
                <a:spcPts val="0"/>
              </a:spcBef>
              <a:spcAft>
                <a:spcPts val="0"/>
              </a:spcAft>
              <a:buClr>
                <a:srgbClr val="252F66"/>
              </a:buClr>
              <a:buSzPts val="3600"/>
              <a:buFont typeface="Arial"/>
              <a:buChar char="•"/>
            </a:pPr>
            <a:r>
              <a:rPr lang="en-US" sz="3600" b="0" i="0" u="none" strike="noStrike" cap="none">
                <a:solidFill>
                  <a:srgbClr val="252F66"/>
                </a:solidFill>
                <a:latin typeface="Calibri"/>
                <a:ea typeface="Calibri"/>
                <a:cs typeface="Calibri"/>
                <a:sym typeface="Calibri"/>
              </a:rPr>
              <a:t>An electoral college </a:t>
            </a:r>
            <a:r>
              <a:rPr lang="en-US" sz="1200" b="0" i="0" u="none" strike="noStrike" cap="none">
                <a:solidFill>
                  <a:srgbClr val="000000"/>
                </a:solidFill>
                <a:latin typeface="Times New Roman"/>
                <a:ea typeface="Times New Roman"/>
                <a:cs typeface="Times New Roman"/>
                <a:sym typeface="Times New Roman"/>
              </a:rPr>
              <a:t> </a:t>
            </a:r>
            <a:endParaRPr/>
          </a:p>
        </p:txBody>
      </p:sp>
      <p:sp>
        <p:nvSpPr>
          <p:cNvPr id="704" name="Google Shape;704;p102"/>
          <p:cNvSpPr txBox="1">
            <a:spLocks noGrp="1"/>
          </p:cNvSpPr>
          <p:nvPr>
            <p:ph type="title"/>
          </p:nvPr>
        </p:nvSpPr>
        <p:spPr>
          <a:xfrm>
            <a:off x="1519353" y="608060"/>
            <a:ext cx="632824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HOW TO ELECT THE PRESIDENT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3"/>
          <p:cNvSpPr/>
          <p:nvPr/>
        </p:nvSpPr>
        <p:spPr>
          <a:xfrm>
            <a:off x="4681723" y="1474551"/>
            <a:ext cx="4490365" cy="48936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2400"/>
              <a:buFont typeface="Calibri"/>
              <a:buNone/>
            </a:pPr>
            <a:r>
              <a:rPr lang="en-US" sz="2400" b="0" i="0" u="none" strike="noStrike" cap="none">
                <a:solidFill>
                  <a:srgbClr val="252F66"/>
                </a:solidFill>
                <a:latin typeface="Calibri"/>
                <a:ea typeface="Calibri"/>
                <a:cs typeface="Calibri"/>
                <a:sym typeface="Calibri"/>
              </a:rPr>
              <a:t>Election by Congress had the advantage of placing the decision in the hands of some of the nation’s most knowledgeable leaders.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252F66"/>
              </a:solidFill>
              <a:latin typeface="Calibri"/>
              <a:ea typeface="Calibri"/>
              <a:cs typeface="Calibri"/>
              <a:sym typeface="Calibri"/>
            </a:endParaRPr>
          </a:p>
          <a:p>
            <a:pPr marL="0" marR="0" lvl="0" indent="0" algn="l" rtl="0">
              <a:lnSpc>
                <a:spcPct val="100000"/>
              </a:lnSpc>
              <a:spcBef>
                <a:spcPts val="0"/>
              </a:spcBef>
              <a:spcAft>
                <a:spcPts val="0"/>
              </a:spcAft>
              <a:buClr>
                <a:srgbClr val="252F66"/>
              </a:buClr>
              <a:buSzPts val="2400"/>
              <a:buFont typeface="Calibri"/>
              <a:buNone/>
            </a:pPr>
            <a:r>
              <a:rPr lang="en-US" sz="2400" b="0" i="0" u="none" strike="noStrike" cap="none">
                <a:solidFill>
                  <a:srgbClr val="252F66"/>
                </a:solidFill>
                <a:latin typeface="Calibri"/>
                <a:ea typeface="Calibri"/>
                <a:cs typeface="Calibri"/>
                <a:sym typeface="Calibri"/>
              </a:rPr>
              <a:t>However, the concern was, as </a:t>
            </a:r>
            <a:r>
              <a:rPr lang="en-US" sz="2400" b="1" i="0" u="none" strike="noStrike" cap="none">
                <a:solidFill>
                  <a:srgbClr val="252F66"/>
                </a:solidFill>
                <a:latin typeface="Calibri"/>
                <a:ea typeface="Calibri"/>
                <a:cs typeface="Calibri"/>
                <a:sym typeface="Calibri"/>
              </a:rPr>
              <a:t>Gouverneur Morris </a:t>
            </a:r>
            <a:r>
              <a:rPr lang="en-US" sz="2400" b="0" i="0" u="none" strike="noStrike" cap="none">
                <a:solidFill>
                  <a:srgbClr val="252F66"/>
                </a:solidFill>
                <a:latin typeface="Calibri"/>
                <a:ea typeface="Calibri"/>
                <a:cs typeface="Calibri"/>
                <a:sym typeface="Calibri"/>
              </a:rPr>
              <a:t>warned, that the result would eventually be the “work of intrigue, of cabal, and of faction,” producing a President who would become a mere tool of his supporters in Congress.</a:t>
            </a:r>
            <a:endParaRPr sz="2400" b="0" i="0" u="none" strike="noStrike" cap="none">
              <a:solidFill>
                <a:srgbClr val="000000"/>
              </a:solidFill>
              <a:latin typeface="Times New Roman"/>
              <a:ea typeface="Times New Roman"/>
              <a:cs typeface="Times New Roman"/>
              <a:sym typeface="Times New Roman"/>
            </a:endParaRPr>
          </a:p>
        </p:txBody>
      </p:sp>
      <p:pic>
        <p:nvPicPr>
          <p:cNvPr id="710" name="Google Shape;710;p103" descr="Portrait of Gouverneur Morris (1752-1816), 1817.jpg"/>
          <p:cNvPicPr preferRelativeResize="0"/>
          <p:nvPr/>
        </p:nvPicPr>
        <p:blipFill rotWithShape="1">
          <a:blip r:embed="rId3">
            <a:alphaModFix/>
          </a:blip>
          <a:srcRect/>
          <a:stretch/>
        </p:blipFill>
        <p:spPr>
          <a:xfrm>
            <a:off x="597277" y="1474551"/>
            <a:ext cx="3661648" cy="4693567"/>
          </a:xfrm>
          <a:prstGeom prst="rect">
            <a:avLst/>
          </a:prstGeom>
          <a:noFill/>
          <a:ln>
            <a:noFill/>
          </a:ln>
          <a:effectLst>
            <a:outerShdw blurRad="292100" dist="139700" dir="2700000" algn="tl" rotWithShape="0">
              <a:srgbClr val="333333">
                <a:alpha val="64705"/>
              </a:srgbClr>
            </a:outerShdw>
          </a:effectLst>
        </p:spPr>
      </p:pic>
      <p:sp>
        <p:nvSpPr>
          <p:cNvPr id="711" name="Google Shape;711;p103"/>
          <p:cNvSpPr txBox="1"/>
          <p:nvPr/>
        </p:nvSpPr>
        <p:spPr>
          <a:xfrm>
            <a:off x="338044" y="5761265"/>
            <a:ext cx="2090057"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Gouverneur Morris </a:t>
            </a:r>
            <a:endParaRPr/>
          </a:p>
        </p:txBody>
      </p:sp>
      <p:sp>
        <p:nvSpPr>
          <p:cNvPr id="712" name="Google Shape;712;p103"/>
          <p:cNvSpPr txBox="1">
            <a:spLocks noGrp="1"/>
          </p:cNvSpPr>
          <p:nvPr>
            <p:ph type="title"/>
          </p:nvPr>
        </p:nvSpPr>
        <p:spPr>
          <a:xfrm>
            <a:off x="1494816" y="257308"/>
            <a:ext cx="632824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HOW TO ELECT THE PRESIDENT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4"/>
          <p:cNvSpPr/>
          <p:nvPr/>
        </p:nvSpPr>
        <p:spPr>
          <a:xfrm>
            <a:off x="5021942" y="1905506"/>
            <a:ext cx="4117219" cy="3046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3200"/>
              <a:buFont typeface="Calibri"/>
              <a:buNone/>
            </a:pPr>
            <a:r>
              <a:rPr lang="en-US" sz="3200" b="1" i="0" u="none" strike="noStrike" cap="none">
                <a:solidFill>
                  <a:srgbClr val="252F66"/>
                </a:solidFill>
                <a:latin typeface="Calibri"/>
                <a:ea typeface="Calibri"/>
                <a:cs typeface="Calibri"/>
                <a:sym typeface="Calibri"/>
              </a:rPr>
              <a:t>Election by popular vote</a:t>
            </a:r>
            <a:r>
              <a:rPr lang="en-US" sz="3200" b="0" i="0" u="none" strike="noStrike" cap="none">
                <a:solidFill>
                  <a:srgbClr val="252F66"/>
                </a:solidFill>
                <a:latin typeface="Calibri"/>
                <a:ea typeface="Calibri"/>
                <a:cs typeface="Calibri"/>
                <a:sym typeface="Calibri"/>
              </a:rPr>
              <a:t>—proposed by </a:t>
            </a:r>
            <a:r>
              <a:rPr lang="en-US" sz="3200" i="0" u="none" strike="noStrike" cap="none">
                <a:solidFill>
                  <a:srgbClr val="252F66"/>
                </a:solidFill>
                <a:latin typeface="Calibri"/>
                <a:ea typeface="Calibri"/>
                <a:cs typeface="Calibri"/>
                <a:sym typeface="Calibri"/>
              </a:rPr>
              <a:t>James Wilson </a:t>
            </a:r>
            <a:r>
              <a:rPr lang="en-US" sz="3200" b="0" i="0" u="none" strike="noStrike" cap="none">
                <a:solidFill>
                  <a:srgbClr val="252F66"/>
                </a:solidFill>
                <a:latin typeface="Calibri"/>
                <a:ea typeface="Calibri"/>
                <a:cs typeface="Calibri"/>
                <a:sym typeface="Calibri"/>
              </a:rPr>
              <a:t>had the advantage of rooting the Presidency in popular sovereignty.  </a:t>
            </a:r>
            <a:endParaRPr/>
          </a:p>
        </p:txBody>
      </p:sp>
      <p:sp>
        <p:nvSpPr>
          <p:cNvPr id="718" name="Google Shape;718;p104"/>
          <p:cNvSpPr txBox="1">
            <a:spLocks noGrp="1"/>
          </p:cNvSpPr>
          <p:nvPr>
            <p:ph type="title"/>
          </p:nvPr>
        </p:nvSpPr>
        <p:spPr>
          <a:xfrm>
            <a:off x="1494816" y="257308"/>
            <a:ext cx="632824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HOW TO ELECT THE PRESIDENT </a:t>
            </a:r>
            <a:endParaRPr/>
          </a:p>
        </p:txBody>
      </p:sp>
      <p:pic>
        <p:nvPicPr>
          <p:cNvPr id="719" name="Google Shape;719;p104"/>
          <p:cNvPicPr preferRelativeResize="0"/>
          <p:nvPr/>
        </p:nvPicPr>
        <p:blipFill rotWithShape="1">
          <a:blip r:embed="rId3">
            <a:alphaModFix/>
          </a:blip>
          <a:srcRect/>
          <a:stretch/>
        </p:blipFill>
        <p:spPr>
          <a:xfrm>
            <a:off x="1060680" y="1724182"/>
            <a:ext cx="3598257" cy="4285198"/>
          </a:xfrm>
          <a:prstGeom prst="rect">
            <a:avLst/>
          </a:prstGeom>
          <a:noFill/>
          <a:ln>
            <a:noFill/>
          </a:ln>
          <a:effectLst>
            <a:outerShdw blurRad="292100" dist="139700" dir="2700000" algn="tl" rotWithShape="0">
              <a:srgbClr val="333333">
                <a:alpha val="64705"/>
              </a:srgbClr>
            </a:outerShdw>
          </a:effectLst>
        </p:spPr>
      </p:pic>
      <p:sp>
        <p:nvSpPr>
          <p:cNvPr id="720" name="Google Shape;720;p104"/>
          <p:cNvSpPr txBox="1"/>
          <p:nvPr/>
        </p:nvSpPr>
        <p:spPr>
          <a:xfrm>
            <a:off x="350365" y="5537666"/>
            <a:ext cx="2288902"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James Wilson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05"/>
          <p:cNvSpPr/>
          <p:nvPr/>
        </p:nvSpPr>
        <p:spPr>
          <a:xfrm>
            <a:off x="5007690" y="1510801"/>
            <a:ext cx="4131471"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Election by popular vote</a:t>
            </a:r>
            <a:endParaRPr sz="2400" b="1" i="0" u="none" strike="noStrike" cap="none">
              <a:solidFill>
                <a:srgbClr val="252F66"/>
              </a:solidFill>
              <a:latin typeface="Calibri"/>
              <a:ea typeface="Calibri"/>
              <a:cs typeface="Calibri"/>
              <a:sym typeface="Calibri"/>
            </a:endParaRPr>
          </a:p>
          <a:p>
            <a:pPr marL="0" marR="0" lvl="0" indent="0" algn="l" rtl="0">
              <a:lnSpc>
                <a:spcPct val="100000"/>
              </a:lnSpc>
              <a:spcBef>
                <a:spcPts val="0"/>
              </a:spcBef>
              <a:spcAft>
                <a:spcPts val="0"/>
              </a:spcAft>
              <a:buClr>
                <a:srgbClr val="252F66"/>
              </a:buClr>
              <a:buSzPts val="2400"/>
              <a:buFont typeface="Calibri"/>
              <a:buNone/>
            </a:pPr>
            <a:r>
              <a:rPr lang="en-US" sz="2400" i="0" u="none" strike="noStrike" cap="none">
                <a:solidFill>
                  <a:srgbClr val="252F66"/>
                </a:solidFill>
                <a:latin typeface="Calibri"/>
                <a:ea typeface="Calibri"/>
                <a:cs typeface="Calibri"/>
                <a:sym typeface="Calibri"/>
              </a:rPr>
              <a:t>Some delegates—for instance, Elbridge Gerry — opposed this idea based on sheer elitism. However, others (like George Mason) were concerned that the size of the country would make it difficult to carry out a national election—and for the average voter to know anything about an out-of-state candidates’ record. </a:t>
            </a:r>
            <a:endParaRPr sz="2400" i="0" u="none" strike="noStrike" cap="none">
              <a:solidFill>
                <a:srgbClr val="000000"/>
              </a:solidFill>
              <a:latin typeface="Times New Roman"/>
              <a:ea typeface="Times New Roman"/>
              <a:cs typeface="Times New Roman"/>
              <a:sym typeface="Times New Roman"/>
            </a:endParaRPr>
          </a:p>
        </p:txBody>
      </p:sp>
      <p:sp>
        <p:nvSpPr>
          <p:cNvPr id="726" name="Google Shape;726;p105"/>
          <p:cNvSpPr txBox="1">
            <a:spLocks noGrp="1"/>
          </p:cNvSpPr>
          <p:nvPr>
            <p:ph type="title"/>
          </p:nvPr>
        </p:nvSpPr>
        <p:spPr>
          <a:xfrm>
            <a:off x="1494816" y="257308"/>
            <a:ext cx="632824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HOW TO ELECT THE PRESIDENT </a:t>
            </a:r>
            <a:endParaRPr/>
          </a:p>
        </p:txBody>
      </p:sp>
      <p:pic>
        <p:nvPicPr>
          <p:cNvPr id="727" name="Google Shape;727;p105"/>
          <p:cNvPicPr preferRelativeResize="0"/>
          <p:nvPr/>
        </p:nvPicPr>
        <p:blipFill rotWithShape="1">
          <a:blip r:embed="rId3">
            <a:alphaModFix/>
          </a:blip>
          <a:srcRect/>
          <a:stretch/>
        </p:blipFill>
        <p:spPr>
          <a:xfrm>
            <a:off x="365440" y="1510801"/>
            <a:ext cx="2588948" cy="3018203"/>
          </a:xfrm>
          <a:prstGeom prst="rect">
            <a:avLst/>
          </a:prstGeom>
          <a:noFill/>
          <a:ln>
            <a:noFill/>
          </a:ln>
          <a:effectLst>
            <a:outerShdw blurRad="292100" dist="139700" dir="2700000" algn="tl" rotWithShape="0">
              <a:srgbClr val="333333">
                <a:alpha val="64705"/>
              </a:srgbClr>
            </a:outerShdw>
          </a:effectLst>
        </p:spPr>
      </p:pic>
      <p:sp>
        <p:nvSpPr>
          <p:cNvPr id="728" name="Google Shape;728;p105"/>
          <p:cNvSpPr txBox="1"/>
          <p:nvPr/>
        </p:nvSpPr>
        <p:spPr>
          <a:xfrm>
            <a:off x="163865" y="4175375"/>
            <a:ext cx="1676245"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George Mason</a:t>
            </a:r>
            <a:endParaRPr/>
          </a:p>
        </p:txBody>
      </p:sp>
      <p:pic>
        <p:nvPicPr>
          <p:cNvPr id="729" name="Google Shape;729;p105" descr="Nathaniel Jocelyn - Elbridge Gerry (1744-1814) - 1943.1816 - Harvard Art Museums.jpg"/>
          <p:cNvPicPr preferRelativeResize="0"/>
          <p:nvPr/>
        </p:nvPicPr>
        <p:blipFill rotWithShape="1">
          <a:blip r:embed="rId4">
            <a:alphaModFix/>
          </a:blip>
          <a:srcRect/>
          <a:stretch/>
        </p:blipFill>
        <p:spPr>
          <a:xfrm>
            <a:off x="2418742" y="3225681"/>
            <a:ext cx="2278595" cy="2993245"/>
          </a:xfrm>
          <a:prstGeom prst="rect">
            <a:avLst/>
          </a:prstGeom>
          <a:noFill/>
          <a:ln>
            <a:noFill/>
          </a:ln>
          <a:effectLst>
            <a:outerShdw blurRad="292100" dist="139700" dir="2700000" algn="tl" rotWithShape="0">
              <a:srgbClr val="333333">
                <a:alpha val="64705"/>
              </a:srgbClr>
            </a:outerShdw>
          </a:effectLst>
        </p:spPr>
      </p:pic>
      <p:sp>
        <p:nvSpPr>
          <p:cNvPr id="730" name="Google Shape;730;p105"/>
          <p:cNvSpPr txBox="1"/>
          <p:nvPr/>
        </p:nvSpPr>
        <p:spPr>
          <a:xfrm>
            <a:off x="2116265" y="5761265"/>
            <a:ext cx="1676245"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Elbridge Gerry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06"/>
          <p:cNvSpPr/>
          <p:nvPr/>
        </p:nvSpPr>
        <p:spPr>
          <a:xfrm>
            <a:off x="798286" y="1823787"/>
            <a:ext cx="8128000" cy="39703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2800"/>
              <a:buFont typeface="Calibri"/>
              <a:buNone/>
            </a:pPr>
            <a:r>
              <a:rPr lang="en-US" sz="2800" b="1" i="0" u="none" strike="noStrike" cap="none">
                <a:solidFill>
                  <a:srgbClr val="252F66"/>
                </a:solidFill>
                <a:latin typeface="Calibri"/>
                <a:ea typeface="Calibri"/>
                <a:cs typeface="Calibri"/>
                <a:sym typeface="Calibri"/>
              </a:rPr>
              <a:t>The Electoral College’s </a:t>
            </a:r>
            <a:r>
              <a:rPr lang="en-US" sz="2800" b="0" i="0" u="none" strike="noStrike" cap="none">
                <a:solidFill>
                  <a:srgbClr val="252F66"/>
                </a:solidFill>
                <a:latin typeface="Calibri"/>
                <a:ea typeface="Calibri"/>
                <a:cs typeface="Calibri"/>
                <a:sym typeface="Calibri"/>
              </a:rPr>
              <a:t>key advantage was that it would keep the President independent of the legislature.  They would have their own independent base of support that would dissolve after the election.  </a:t>
            </a:r>
            <a:endParaRPr/>
          </a:p>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Key disadvantages were the logistics of getting the Electors to meet and the related expenses.  The Framers also feared whether the Electors would “</a:t>
            </a:r>
            <a:r>
              <a:rPr lang="en-US" sz="2800" b="1">
                <a:solidFill>
                  <a:srgbClr val="252F66"/>
                </a:solidFill>
                <a:latin typeface="Calibri"/>
                <a:ea typeface="Calibri"/>
                <a:cs typeface="Calibri"/>
                <a:sym typeface="Calibri"/>
              </a:rPr>
              <a:t>be men of the 1st or even the 2d grade in the States.”</a:t>
            </a:r>
            <a:endParaRPr sz="2800" b="0" i="0" u="none" strike="noStrike" cap="none">
              <a:solidFill>
                <a:srgbClr val="252F66"/>
              </a:solidFill>
              <a:latin typeface="Calibri"/>
              <a:ea typeface="Calibri"/>
              <a:cs typeface="Calibri"/>
              <a:sym typeface="Calibri"/>
            </a:endParaRPr>
          </a:p>
        </p:txBody>
      </p:sp>
      <p:sp>
        <p:nvSpPr>
          <p:cNvPr id="736" name="Google Shape;736;p106"/>
          <p:cNvSpPr txBox="1">
            <a:spLocks noGrp="1"/>
          </p:cNvSpPr>
          <p:nvPr>
            <p:ph type="title"/>
          </p:nvPr>
        </p:nvSpPr>
        <p:spPr>
          <a:xfrm>
            <a:off x="1494816" y="627422"/>
            <a:ext cx="6328243"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Quattrocento Sans"/>
              <a:buNone/>
            </a:pPr>
            <a:r>
              <a:rPr lang="en-US" sz="2800" b="1" cap="none">
                <a:solidFill>
                  <a:schemeClr val="lt1"/>
                </a:solidFill>
                <a:latin typeface="Quattrocento Sans"/>
                <a:ea typeface="Quattrocento Sans"/>
                <a:cs typeface="Quattrocento Sans"/>
                <a:sym typeface="Quattrocento Sans"/>
              </a:rPr>
              <a:t>HOW TO ELECT THE PRESIDENT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7"/>
          <p:cNvSpPr/>
          <p:nvPr/>
        </p:nvSpPr>
        <p:spPr>
          <a:xfrm>
            <a:off x="932540" y="2317272"/>
            <a:ext cx="7765142" cy="35394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3200"/>
              <a:buFont typeface="Calibri"/>
              <a:buNone/>
            </a:pPr>
            <a:r>
              <a:rPr lang="en-US" sz="3200" b="1" i="0" u="none" strike="noStrike" cap="none">
                <a:solidFill>
                  <a:srgbClr val="252F66"/>
                </a:solidFill>
                <a:latin typeface="Calibri"/>
                <a:ea typeface="Calibri"/>
                <a:cs typeface="Calibri"/>
                <a:sym typeface="Calibri"/>
              </a:rPr>
              <a:t>The Result:</a:t>
            </a:r>
            <a:endParaRPr/>
          </a:p>
          <a:p>
            <a:pPr marL="0" marR="0" lvl="0" indent="0" algn="l" rtl="0">
              <a:spcBef>
                <a:spcPts val="0"/>
              </a:spcBef>
              <a:spcAft>
                <a:spcPts val="0"/>
              </a:spcAft>
              <a:buNone/>
            </a:pPr>
            <a:r>
              <a:rPr lang="en-US" sz="3200">
                <a:solidFill>
                  <a:srgbClr val="252F66"/>
                </a:solidFill>
                <a:latin typeface="Calibri"/>
                <a:ea typeface="Calibri"/>
                <a:cs typeface="Calibri"/>
                <a:sym typeface="Calibri"/>
              </a:rPr>
              <a:t>Late in the Convention, the delegates settled on the Electoral College as a compromise between those who supported congressional election of the President and those who supported a role for the American people in selecting a President. </a:t>
            </a:r>
            <a:endParaRPr sz="3200" b="0" i="0" u="none" strike="noStrike" cap="none">
              <a:solidFill>
                <a:srgbClr val="252F66"/>
              </a:solidFill>
              <a:latin typeface="Calibri"/>
              <a:ea typeface="Calibri"/>
              <a:cs typeface="Calibri"/>
              <a:sym typeface="Calibri"/>
            </a:endParaRPr>
          </a:p>
        </p:txBody>
      </p:sp>
      <p:sp>
        <p:nvSpPr>
          <p:cNvPr id="742" name="Google Shape;742;p107"/>
          <p:cNvSpPr txBox="1">
            <a:spLocks noGrp="1"/>
          </p:cNvSpPr>
          <p:nvPr>
            <p:ph type="title"/>
          </p:nvPr>
        </p:nvSpPr>
        <p:spPr>
          <a:xfrm>
            <a:off x="2489193" y="542746"/>
            <a:ext cx="4651836" cy="138765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HOW TO ELECT THE PRESIDENT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08"/>
          <p:cNvSpPr/>
          <p:nvPr/>
        </p:nvSpPr>
        <p:spPr>
          <a:xfrm>
            <a:off x="893287" y="3085183"/>
            <a:ext cx="8348559"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Fourth, the delegates debated whether to grant the President a role in the legislative process as a check on Congress.</a:t>
            </a:r>
            <a:endParaRPr/>
          </a:p>
        </p:txBody>
      </p:sp>
      <p:sp>
        <p:nvSpPr>
          <p:cNvPr id="748" name="Google Shape;748;p108"/>
          <p:cNvSpPr txBox="1"/>
          <p:nvPr/>
        </p:nvSpPr>
        <p:spPr>
          <a:xfrm>
            <a:off x="1209660" y="1129911"/>
            <a:ext cx="7076661" cy="1482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a:t>
            </a:r>
            <a:endParaRPr/>
          </a:p>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 FOUR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09"/>
          <p:cNvSpPr/>
          <p:nvPr/>
        </p:nvSpPr>
        <p:spPr>
          <a:xfrm>
            <a:off x="5146654" y="1938555"/>
            <a:ext cx="3871560"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2060"/>
                </a:solidFill>
                <a:latin typeface="Calibri"/>
                <a:ea typeface="Calibri"/>
                <a:cs typeface="Calibri"/>
                <a:sym typeface="Calibri"/>
              </a:rPr>
              <a:t>James Madison proposed a Council of Revision—with the President sitting with members of the federal judiciary to review law passed by Congress and veto any bad ones. </a:t>
            </a:r>
            <a:endParaRPr/>
          </a:p>
        </p:txBody>
      </p:sp>
      <p:sp>
        <p:nvSpPr>
          <p:cNvPr id="754" name="Google Shape;754;p109"/>
          <p:cNvSpPr txBox="1"/>
          <p:nvPr/>
        </p:nvSpPr>
        <p:spPr>
          <a:xfrm>
            <a:off x="748144" y="389683"/>
            <a:ext cx="7765142"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PRESIDENT’S CHECK ON CONGRESS</a:t>
            </a:r>
            <a:endParaRPr/>
          </a:p>
        </p:txBody>
      </p:sp>
      <p:pic>
        <p:nvPicPr>
          <p:cNvPr id="755" name="Google Shape;755;p109"/>
          <p:cNvPicPr preferRelativeResize="0"/>
          <p:nvPr/>
        </p:nvPicPr>
        <p:blipFill rotWithShape="1">
          <a:blip r:embed="rId3">
            <a:alphaModFix/>
          </a:blip>
          <a:srcRect/>
          <a:stretch/>
        </p:blipFill>
        <p:spPr>
          <a:xfrm>
            <a:off x="917974" y="1565461"/>
            <a:ext cx="3737073" cy="4569421"/>
          </a:xfrm>
          <a:prstGeom prst="rect">
            <a:avLst/>
          </a:prstGeom>
          <a:noFill/>
          <a:ln>
            <a:noFill/>
          </a:ln>
          <a:effectLst>
            <a:outerShdw blurRad="292100" dist="139700" dir="2700000" algn="tl" rotWithShape="0">
              <a:srgbClr val="333333">
                <a:alpha val="64705"/>
              </a:srgbClr>
            </a:outerShdw>
          </a:effectLst>
        </p:spPr>
      </p:pic>
      <p:sp>
        <p:nvSpPr>
          <p:cNvPr id="756" name="Google Shape;756;p109"/>
          <p:cNvSpPr txBox="1"/>
          <p:nvPr/>
        </p:nvSpPr>
        <p:spPr>
          <a:xfrm>
            <a:off x="426367" y="5807099"/>
            <a:ext cx="3559026" cy="523220"/>
          </a:xfrm>
          <a:prstGeom prst="rect">
            <a:avLst/>
          </a:prstGeom>
          <a:solidFill>
            <a:srgbClr val="253E79"/>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Quattrocento Sans"/>
                <a:ea typeface="Quattrocento Sans"/>
                <a:cs typeface="Quattrocento Sans"/>
                <a:sym typeface="Quattrocento Sans"/>
              </a:rPr>
              <a:t>James Madison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38"/>
        <p:cNvGrpSpPr/>
        <p:nvPr/>
      </p:nvGrpSpPr>
      <p:grpSpPr>
        <a:xfrm>
          <a:off x="0" y="0"/>
          <a:ext cx="0" cy="0"/>
          <a:chOff x="0" y="0"/>
          <a:chExt cx="0" cy="0"/>
        </a:xfrm>
      </p:grpSpPr>
      <p:sp>
        <p:nvSpPr>
          <p:cNvPr id="439" name="Google Shape;439;p65"/>
          <p:cNvSpPr/>
          <p:nvPr/>
        </p:nvSpPr>
        <p:spPr>
          <a:xfrm>
            <a:off x="337624" y="1687787"/>
            <a:ext cx="8408811" cy="489364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252F66"/>
              </a:buClr>
              <a:buSzPts val="3200"/>
              <a:buFont typeface="Arial"/>
              <a:buChar char="•"/>
            </a:pPr>
            <a:r>
              <a:rPr lang="en-US" sz="3200" b="0" i="0" u="none" strike="noStrike" cap="none">
                <a:solidFill>
                  <a:srgbClr val="252F66"/>
                </a:solidFill>
                <a:latin typeface="Calibri"/>
                <a:ea typeface="Calibri"/>
                <a:cs typeface="Calibri"/>
                <a:sym typeface="Calibri"/>
              </a:rPr>
              <a:t>Article II </a:t>
            </a:r>
            <a:r>
              <a:rPr lang="en-US" sz="3200" b="1" i="0" u="none" strike="noStrike" cap="none">
                <a:solidFill>
                  <a:srgbClr val="252F66"/>
                </a:solidFill>
                <a:latin typeface="Calibri"/>
                <a:ea typeface="Calibri"/>
                <a:cs typeface="Calibri"/>
                <a:sym typeface="Calibri"/>
              </a:rPr>
              <a:t>“vest[s]” the “executive Power . . . of the United States” </a:t>
            </a:r>
            <a:r>
              <a:rPr lang="en-US" sz="3200" b="0" i="0" u="none" strike="noStrike" cap="none">
                <a:solidFill>
                  <a:srgbClr val="252F66"/>
                </a:solidFill>
                <a:latin typeface="Calibri"/>
                <a:ea typeface="Calibri"/>
                <a:cs typeface="Calibri"/>
                <a:sym typeface="Calibri"/>
              </a:rPr>
              <a:t>in a single President.</a:t>
            </a:r>
            <a:endParaRPr/>
          </a:p>
          <a:p>
            <a:pPr marL="457200" marR="0" lvl="0" indent="-457200" algn="l" rtl="0">
              <a:spcBef>
                <a:spcPts val="0"/>
              </a:spcBef>
              <a:spcAft>
                <a:spcPts val="0"/>
              </a:spcAft>
              <a:buClr>
                <a:srgbClr val="252F66"/>
              </a:buClr>
              <a:buSzPts val="3200"/>
              <a:buFont typeface="Arial"/>
              <a:buChar char="•"/>
            </a:pPr>
            <a:r>
              <a:rPr lang="en-US" sz="3200" b="0" i="0" u="none" strike="noStrike" cap="none">
                <a:solidFill>
                  <a:srgbClr val="252F66"/>
                </a:solidFill>
                <a:latin typeface="Calibri"/>
                <a:ea typeface="Calibri"/>
                <a:cs typeface="Calibri"/>
                <a:sym typeface="Calibri"/>
              </a:rPr>
              <a:t>It sets out the details for how we elect a President (namely, through the Electoral College) </a:t>
            </a:r>
            <a:endParaRPr/>
          </a:p>
          <a:p>
            <a:pPr marL="457200" marR="0" lvl="0" indent="-457200" algn="l" rtl="0">
              <a:spcBef>
                <a:spcPts val="0"/>
              </a:spcBef>
              <a:spcAft>
                <a:spcPts val="0"/>
              </a:spcAft>
              <a:buClr>
                <a:srgbClr val="252F66"/>
              </a:buClr>
              <a:buSzPts val="3200"/>
              <a:buFont typeface="Arial"/>
              <a:buChar char="•"/>
            </a:pPr>
            <a:r>
              <a:rPr lang="en-US" sz="3200" b="0" i="0" u="none" strike="noStrike" cap="none">
                <a:solidFill>
                  <a:srgbClr val="252F66"/>
                </a:solidFill>
                <a:latin typeface="Calibri"/>
                <a:ea typeface="Calibri"/>
                <a:cs typeface="Calibri"/>
                <a:sym typeface="Calibri"/>
              </a:rPr>
              <a:t>Sets how we might remove one from office (namely, through the impeachment process)</a:t>
            </a:r>
            <a:endParaRPr/>
          </a:p>
          <a:p>
            <a:pPr marL="457200" marR="0" lvl="0" indent="-457200" algn="l" rtl="0">
              <a:spcBef>
                <a:spcPts val="0"/>
              </a:spcBef>
              <a:spcAft>
                <a:spcPts val="0"/>
              </a:spcAft>
              <a:buClr>
                <a:srgbClr val="252F66"/>
              </a:buClr>
              <a:buSzPts val="3200"/>
              <a:buFont typeface="Arial"/>
              <a:buChar char="•"/>
            </a:pPr>
            <a:r>
              <a:rPr lang="en-US" sz="3200" b="0" i="0" u="none" strike="noStrike" cap="none">
                <a:solidFill>
                  <a:srgbClr val="252F66"/>
                </a:solidFill>
                <a:latin typeface="Calibri"/>
                <a:ea typeface="Calibri"/>
                <a:cs typeface="Calibri"/>
                <a:sym typeface="Calibri"/>
              </a:rPr>
              <a:t>Lists some of the President’s core powers and responsibilities</a:t>
            </a:r>
            <a:endParaRPr/>
          </a:p>
          <a:p>
            <a:pPr marL="0" marR="0" lvl="0" indent="0" algn="l" rtl="0">
              <a:spcBef>
                <a:spcPts val="0"/>
              </a:spcBef>
              <a:spcAft>
                <a:spcPts val="0"/>
              </a:spcAft>
              <a:buNone/>
            </a:pPr>
            <a:endParaRPr sz="2400" b="1">
              <a:solidFill>
                <a:srgbClr val="1F3864"/>
              </a:solidFill>
              <a:latin typeface="Calibri"/>
              <a:ea typeface="Calibri"/>
              <a:cs typeface="Calibri"/>
              <a:sym typeface="Calibri"/>
            </a:endParaRPr>
          </a:p>
        </p:txBody>
      </p:sp>
      <p:sp>
        <p:nvSpPr>
          <p:cNvPr id="440" name="Google Shape;440;p65"/>
          <p:cNvSpPr/>
          <p:nvPr/>
        </p:nvSpPr>
        <p:spPr>
          <a:xfrm>
            <a:off x="423045" y="447527"/>
            <a:ext cx="3420085"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ARTICLE II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10"/>
          <p:cNvSpPr/>
          <p:nvPr/>
        </p:nvSpPr>
        <p:spPr>
          <a:xfrm>
            <a:off x="5007430" y="1720840"/>
            <a:ext cx="4089274"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For Elbridge Gerry and Rufus King, Madison’s proposed Council of Revision was flawed because it would give judges an improper role in legislating, while making it difficult for them to “expound the law as it should come before them, free from the bias of having participated in its formation.”</a:t>
            </a:r>
            <a:endParaRPr/>
          </a:p>
        </p:txBody>
      </p:sp>
      <p:sp>
        <p:nvSpPr>
          <p:cNvPr id="762" name="Google Shape;762;p110"/>
          <p:cNvSpPr txBox="1"/>
          <p:nvPr/>
        </p:nvSpPr>
        <p:spPr>
          <a:xfrm>
            <a:off x="748144" y="389683"/>
            <a:ext cx="7765142"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PRESIDENT’S CHECK ON CONGRESS</a:t>
            </a:r>
            <a:endParaRPr/>
          </a:p>
        </p:txBody>
      </p:sp>
      <p:pic>
        <p:nvPicPr>
          <p:cNvPr id="763" name="Google Shape;763;p110"/>
          <p:cNvPicPr preferRelativeResize="0"/>
          <p:nvPr/>
        </p:nvPicPr>
        <p:blipFill rotWithShape="1">
          <a:blip r:embed="rId3">
            <a:alphaModFix/>
          </a:blip>
          <a:srcRect/>
          <a:stretch/>
        </p:blipFill>
        <p:spPr>
          <a:xfrm>
            <a:off x="873280" y="1593484"/>
            <a:ext cx="2225063" cy="2672857"/>
          </a:xfrm>
          <a:prstGeom prst="rect">
            <a:avLst/>
          </a:prstGeom>
          <a:noFill/>
          <a:ln>
            <a:noFill/>
          </a:ln>
          <a:effectLst>
            <a:outerShdw blurRad="292100" dist="139700" dir="2700000" algn="tl" rotWithShape="0">
              <a:srgbClr val="333333">
                <a:alpha val="64705"/>
              </a:srgbClr>
            </a:outerShdw>
          </a:effectLst>
        </p:spPr>
      </p:pic>
      <p:sp>
        <p:nvSpPr>
          <p:cNvPr id="764" name="Google Shape;764;p110"/>
          <p:cNvSpPr txBox="1"/>
          <p:nvPr/>
        </p:nvSpPr>
        <p:spPr>
          <a:xfrm>
            <a:off x="195401" y="4101369"/>
            <a:ext cx="2090057" cy="499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Rufus King</a:t>
            </a:r>
            <a:endParaRPr/>
          </a:p>
        </p:txBody>
      </p:sp>
      <p:pic>
        <p:nvPicPr>
          <p:cNvPr id="765" name="Google Shape;765;p110" descr="Nathaniel Jocelyn - Elbridge Gerry (1744-1814) - 1943.1816 - Harvard Art Museums.jpg"/>
          <p:cNvPicPr preferRelativeResize="0"/>
          <p:nvPr/>
        </p:nvPicPr>
        <p:blipFill rotWithShape="1">
          <a:blip r:embed="rId4">
            <a:alphaModFix/>
          </a:blip>
          <a:srcRect/>
          <a:stretch/>
        </p:blipFill>
        <p:spPr>
          <a:xfrm>
            <a:off x="2471381" y="3625342"/>
            <a:ext cx="2164203" cy="2842975"/>
          </a:xfrm>
          <a:prstGeom prst="rect">
            <a:avLst/>
          </a:prstGeom>
          <a:noFill/>
          <a:ln>
            <a:noFill/>
          </a:ln>
          <a:effectLst>
            <a:outerShdw blurRad="292100" dist="139700" dir="2700000" algn="tl" rotWithShape="0">
              <a:srgbClr val="333333">
                <a:alpha val="64705"/>
              </a:srgbClr>
            </a:outerShdw>
          </a:effectLst>
        </p:spPr>
      </p:pic>
      <p:sp>
        <p:nvSpPr>
          <p:cNvPr id="766" name="Google Shape;766;p110"/>
          <p:cNvSpPr txBox="1"/>
          <p:nvPr/>
        </p:nvSpPr>
        <p:spPr>
          <a:xfrm>
            <a:off x="1153345" y="6125654"/>
            <a:ext cx="2090057" cy="499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Elbridge Gerry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771"/>
        <p:cNvGrpSpPr/>
        <p:nvPr/>
      </p:nvGrpSpPr>
      <p:grpSpPr>
        <a:xfrm>
          <a:off x="0" y="0"/>
          <a:ext cx="0" cy="0"/>
          <a:chOff x="0" y="0"/>
          <a:chExt cx="0" cy="0"/>
        </a:xfrm>
      </p:grpSpPr>
      <p:pic>
        <p:nvPicPr>
          <p:cNvPr id="772" name="Google Shape;772;p111" descr="undefined"/>
          <p:cNvPicPr preferRelativeResize="0"/>
          <p:nvPr/>
        </p:nvPicPr>
        <p:blipFill rotWithShape="1">
          <a:blip r:embed="rId3">
            <a:alphaModFix/>
          </a:blip>
          <a:srcRect/>
          <a:stretch/>
        </p:blipFill>
        <p:spPr>
          <a:xfrm>
            <a:off x="649034" y="1702022"/>
            <a:ext cx="2374269" cy="2827539"/>
          </a:xfrm>
          <a:prstGeom prst="rect">
            <a:avLst/>
          </a:prstGeom>
          <a:noFill/>
          <a:ln>
            <a:noFill/>
          </a:ln>
          <a:effectLst>
            <a:outerShdw blurRad="292100" dist="139700" dir="2700000" algn="tl" rotWithShape="0">
              <a:srgbClr val="333333">
                <a:alpha val="64705"/>
              </a:srgbClr>
            </a:outerShdw>
          </a:effectLst>
        </p:spPr>
      </p:pic>
      <p:sp>
        <p:nvSpPr>
          <p:cNvPr id="773" name="Google Shape;773;p111"/>
          <p:cNvSpPr/>
          <p:nvPr/>
        </p:nvSpPr>
        <p:spPr>
          <a:xfrm>
            <a:off x="5254171" y="1702023"/>
            <a:ext cx="3701143"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James Wilson and Alexander Hamilton then pushed for an absolute veto for the President—one that couldn’t be overridden by a vote in Congress. But this was too much for the delegates to accept and drew the support of only Wilson, Hamilton, and Rufus King.</a:t>
            </a:r>
            <a:endParaRPr/>
          </a:p>
        </p:txBody>
      </p:sp>
      <p:sp>
        <p:nvSpPr>
          <p:cNvPr id="774" name="Google Shape;774;p111"/>
          <p:cNvSpPr txBox="1"/>
          <p:nvPr/>
        </p:nvSpPr>
        <p:spPr>
          <a:xfrm>
            <a:off x="929572" y="389683"/>
            <a:ext cx="7765142"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PRESIDENT’S CHECK ON CONGRESS</a:t>
            </a:r>
            <a:endParaRPr/>
          </a:p>
        </p:txBody>
      </p:sp>
      <p:pic>
        <p:nvPicPr>
          <p:cNvPr id="775" name="Google Shape;775;p111" descr="https://upload.wikimedia.org/wikipedia/commons/thumb/0/05/Alexander_Hamilton_portrait_by_John_Trumbull_1806.jpg/800px-Alexander_Hamilton_portrait_by_John_Trumbull_1806.jpg"/>
          <p:cNvPicPr preferRelativeResize="0"/>
          <p:nvPr/>
        </p:nvPicPr>
        <p:blipFill rotWithShape="1">
          <a:blip r:embed="rId4">
            <a:alphaModFix/>
          </a:blip>
          <a:srcRect/>
          <a:stretch/>
        </p:blipFill>
        <p:spPr>
          <a:xfrm>
            <a:off x="2720599" y="3715650"/>
            <a:ext cx="2262032" cy="2827539"/>
          </a:xfrm>
          <a:prstGeom prst="rect">
            <a:avLst/>
          </a:prstGeom>
          <a:noFill/>
          <a:ln>
            <a:noFill/>
          </a:ln>
          <a:effectLst>
            <a:outerShdw blurRad="292100" dist="139700" dir="2700000" algn="tl" rotWithShape="0">
              <a:srgbClr val="333333">
                <a:alpha val="64705"/>
              </a:srgbClr>
            </a:outerShdw>
          </a:effectLst>
        </p:spPr>
      </p:pic>
      <p:sp>
        <p:nvSpPr>
          <p:cNvPr id="776" name="Google Shape;776;p111"/>
          <p:cNvSpPr txBox="1"/>
          <p:nvPr/>
        </p:nvSpPr>
        <p:spPr>
          <a:xfrm>
            <a:off x="198674" y="4035777"/>
            <a:ext cx="1676245"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James Wilson </a:t>
            </a:r>
            <a:endParaRPr/>
          </a:p>
        </p:txBody>
      </p:sp>
      <p:sp>
        <p:nvSpPr>
          <p:cNvPr id="777" name="Google Shape;777;p111"/>
          <p:cNvSpPr txBox="1"/>
          <p:nvPr/>
        </p:nvSpPr>
        <p:spPr>
          <a:xfrm>
            <a:off x="771919" y="5976656"/>
            <a:ext cx="2251385"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Alexander Hamilton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2"/>
          <p:cNvSpPr/>
          <p:nvPr/>
        </p:nvSpPr>
        <p:spPr>
          <a:xfrm>
            <a:off x="932540" y="2317272"/>
            <a:ext cx="7765142" cy="40318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3200"/>
              <a:buFont typeface="Calibri"/>
              <a:buNone/>
            </a:pPr>
            <a:r>
              <a:rPr lang="en-US" sz="3200" b="1" i="0" u="none" strike="noStrike" cap="none">
                <a:solidFill>
                  <a:srgbClr val="252F66"/>
                </a:solidFill>
                <a:latin typeface="Calibri"/>
                <a:ea typeface="Calibri"/>
                <a:cs typeface="Calibri"/>
                <a:sym typeface="Calibri"/>
              </a:rPr>
              <a:t>The Result:</a:t>
            </a:r>
            <a:endParaRPr/>
          </a:p>
          <a:p>
            <a:pPr marL="0" marR="0" lvl="0" indent="0" algn="l" rtl="0">
              <a:spcBef>
                <a:spcPts val="0"/>
              </a:spcBef>
              <a:spcAft>
                <a:spcPts val="0"/>
              </a:spcAft>
              <a:buNone/>
            </a:pPr>
            <a:r>
              <a:rPr lang="en-US" sz="3200">
                <a:solidFill>
                  <a:srgbClr val="252F66"/>
                </a:solidFill>
                <a:latin typeface="Calibri"/>
                <a:ea typeface="Calibri"/>
                <a:cs typeface="Calibri"/>
                <a:sym typeface="Calibri"/>
              </a:rPr>
              <a:t>Gerry’s proposal for a limited veto passed decisively, 8 to 2. So, rather than having the President serve as part of Madison’s Council of Revision, the delegates gave the President his own veto power—with Congress given the authority to override it with a 2/3 vote in both Houses of Congress.</a:t>
            </a:r>
            <a:endParaRPr sz="3200" b="0" i="0" u="none" strike="noStrike" cap="none">
              <a:solidFill>
                <a:srgbClr val="252F66"/>
              </a:solidFill>
              <a:latin typeface="Calibri"/>
              <a:ea typeface="Calibri"/>
              <a:cs typeface="Calibri"/>
              <a:sym typeface="Calibri"/>
            </a:endParaRPr>
          </a:p>
        </p:txBody>
      </p:sp>
      <p:sp>
        <p:nvSpPr>
          <p:cNvPr id="783" name="Google Shape;783;p112"/>
          <p:cNvSpPr txBox="1">
            <a:spLocks noGrp="1"/>
          </p:cNvSpPr>
          <p:nvPr>
            <p:ph type="title"/>
          </p:nvPr>
        </p:nvSpPr>
        <p:spPr>
          <a:xfrm>
            <a:off x="2489193" y="542746"/>
            <a:ext cx="4651836" cy="138765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PRESIDENT’S CHECK ON CONGRESS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3"/>
          <p:cNvSpPr/>
          <p:nvPr/>
        </p:nvSpPr>
        <p:spPr>
          <a:xfrm>
            <a:off x="914400" y="2940040"/>
            <a:ext cx="8356474"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Finally, the delegates debated the process for removing a President from office before the end of his term—in other words, the process of impeachment and removal.</a:t>
            </a:r>
            <a:endParaRPr/>
          </a:p>
        </p:txBody>
      </p:sp>
      <p:sp>
        <p:nvSpPr>
          <p:cNvPr id="789" name="Google Shape;789;p113"/>
          <p:cNvSpPr txBox="1"/>
          <p:nvPr/>
        </p:nvSpPr>
        <p:spPr>
          <a:xfrm>
            <a:off x="1209660" y="1129911"/>
            <a:ext cx="7076661" cy="148266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DEBATES OVER THE PRESIDENCY:</a:t>
            </a:r>
            <a:endParaRPr/>
          </a:p>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DEBATE FIVE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14"/>
          <p:cNvSpPr/>
          <p:nvPr/>
        </p:nvSpPr>
        <p:spPr>
          <a:xfrm>
            <a:off x="479629" y="2079249"/>
            <a:ext cx="8534399" cy="44012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2800"/>
              <a:buFont typeface="Calibri"/>
              <a:buNone/>
            </a:pPr>
            <a:r>
              <a:rPr lang="en-US" sz="2800" b="1" i="0" u="none" strike="noStrike" cap="none">
                <a:solidFill>
                  <a:srgbClr val="252F66"/>
                </a:solidFill>
                <a:latin typeface="Calibri"/>
                <a:ea typeface="Calibri"/>
                <a:cs typeface="Calibri"/>
                <a:sym typeface="Calibri"/>
              </a:rPr>
              <a:t>The Result:</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In July, the delegates agreed to a version of the impeachment and removal power that was broader than the one in the final draft—with removal allowed for “mal Practice or Neglect of Duty.”</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Committee of Detail narrowed the impeachment and removal power, limiting it to “Treason or Bribery or Corruption.” The final text settled on “Treason, Bribery, or other High Crimes and Misdemeanors.”</a:t>
            </a:r>
            <a:endParaRPr/>
          </a:p>
        </p:txBody>
      </p:sp>
      <p:sp>
        <p:nvSpPr>
          <p:cNvPr id="795" name="Google Shape;795;p114"/>
          <p:cNvSpPr txBox="1"/>
          <p:nvPr/>
        </p:nvSpPr>
        <p:spPr>
          <a:xfrm>
            <a:off x="2493157" y="480086"/>
            <a:ext cx="4739572" cy="134871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PRESIDENTIAL REMOVAL</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799"/>
        <p:cNvGrpSpPr/>
        <p:nvPr/>
      </p:nvGrpSpPr>
      <p:grpSpPr>
        <a:xfrm>
          <a:off x="0" y="0"/>
          <a:ext cx="0" cy="0"/>
          <a:chOff x="0" y="0"/>
          <a:chExt cx="0" cy="0"/>
        </a:xfrm>
      </p:grpSpPr>
      <p:sp>
        <p:nvSpPr>
          <p:cNvPr id="800" name="Google Shape;800;p115"/>
          <p:cNvSpPr/>
          <p:nvPr/>
        </p:nvSpPr>
        <p:spPr>
          <a:xfrm>
            <a:off x="643093" y="1641978"/>
            <a:ext cx="8102991" cy="234944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cap="none">
                <a:solidFill>
                  <a:schemeClr val="lt1"/>
                </a:solidFill>
                <a:latin typeface="Quattrocento Sans"/>
                <a:ea typeface="Quattrocento Sans"/>
                <a:cs typeface="Quattrocento Sans"/>
                <a:sym typeface="Quattrocento Sans"/>
              </a:rPr>
              <a:t>CAN THE PRESIDENT DO THAT?</a:t>
            </a:r>
            <a:endParaRPr sz="48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16"/>
          <p:cNvSpPr/>
          <p:nvPr/>
        </p:nvSpPr>
        <p:spPr>
          <a:xfrm>
            <a:off x="349001" y="1343265"/>
            <a:ext cx="8534399"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Can the President do that?</a:t>
            </a:r>
            <a:endParaRPr/>
          </a:p>
          <a:p>
            <a:pPr marL="0" marR="0" lvl="0" indent="0" algn="l" rtl="0">
              <a:spcBef>
                <a:spcPts val="0"/>
              </a:spcBef>
              <a:spcAft>
                <a:spcPts val="0"/>
              </a:spcAft>
              <a:buNone/>
            </a:pPr>
            <a:r>
              <a:rPr lang="en-US" sz="2400" i="1">
                <a:solidFill>
                  <a:srgbClr val="252F66"/>
                </a:solidFill>
                <a:latin typeface="Calibri"/>
                <a:ea typeface="Calibri"/>
                <a:cs typeface="Calibri"/>
                <a:sym typeface="Calibri"/>
              </a:rPr>
              <a:t> </a:t>
            </a:r>
            <a:r>
              <a:rPr lang="en-US" sz="2400" b="1">
                <a:solidFill>
                  <a:srgbClr val="252F66"/>
                </a:solidFill>
                <a:latin typeface="Calibri"/>
                <a:ea typeface="Calibri"/>
                <a:cs typeface="Calibri"/>
                <a:sym typeface="Calibri"/>
              </a:rPr>
              <a:t> </a:t>
            </a:r>
            <a:endParaRPr sz="2400">
              <a:solidFill>
                <a:srgbClr val="252F66"/>
              </a:solidFill>
              <a:latin typeface="Calibri"/>
              <a:ea typeface="Calibri"/>
              <a:cs typeface="Calibri"/>
              <a:sym typeface="Calibri"/>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Can she put government money towards building a border wall?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Can her Administration issue a sweeping regulation to regulate air pollution?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Can she issue an executive order blocking immigration from certain countries?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What about one to require everyone in the nation to wear a mask? Or to stay at home?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Can she send American troops to another country to defend American diplomats?  To protect innocent civilians from a violent dictator?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What about trying to overthrow that dictator?</a:t>
            </a:r>
            <a:endParaRPr/>
          </a:p>
        </p:txBody>
      </p:sp>
      <p:sp>
        <p:nvSpPr>
          <p:cNvPr id="806" name="Google Shape;806;p116"/>
          <p:cNvSpPr txBox="1"/>
          <p:nvPr/>
        </p:nvSpPr>
        <p:spPr>
          <a:xfrm>
            <a:off x="893287" y="433516"/>
            <a:ext cx="7765142"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TESTS OF PRESIDENTIAL POWER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17"/>
          <p:cNvSpPr/>
          <p:nvPr/>
        </p:nvSpPr>
        <p:spPr>
          <a:xfrm>
            <a:off x="748144" y="1720840"/>
            <a:ext cx="8348559"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2060"/>
                </a:solidFill>
                <a:latin typeface="Calibri"/>
                <a:ea typeface="Calibri"/>
                <a:cs typeface="Calibri"/>
                <a:sym typeface="Calibri"/>
              </a:rPr>
              <a:t>The American Bar Association describes an executive order as </a:t>
            </a:r>
            <a:r>
              <a:rPr lang="en-US" sz="3600" b="1">
                <a:solidFill>
                  <a:srgbClr val="002060"/>
                </a:solidFill>
                <a:latin typeface="Calibri"/>
                <a:ea typeface="Calibri"/>
                <a:cs typeface="Calibri"/>
                <a:sym typeface="Calibri"/>
              </a:rPr>
              <a:t>“a signed, written, and published directive of the President.”</a:t>
            </a:r>
            <a:endParaRPr/>
          </a:p>
          <a:p>
            <a:pPr marL="0" marR="0" lvl="0" indent="0" algn="l" rtl="0">
              <a:spcBef>
                <a:spcPts val="0"/>
              </a:spcBef>
              <a:spcAft>
                <a:spcPts val="0"/>
              </a:spcAft>
              <a:buNone/>
            </a:pPr>
            <a:endParaRPr sz="3600" b="1">
              <a:solidFill>
                <a:srgbClr val="002060"/>
              </a:solidFill>
              <a:latin typeface="Calibri"/>
              <a:ea typeface="Calibri"/>
              <a:cs typeface="Calibri"/>
              <a:sym typeface="Calibri"/>
            </a:endParaRPr>
          </a:p>
          <a:p>
            <a:pPr marL="0" marR="0" lvl="0" indent="0" algn="l" rtl="0">
              <a:spcBef>
                <a:spcPts val="0"/>
              </a:spcBef>
              <a:spcAft>
                <a:spcPts val="0"/>
              </a:spcAft>
              <a:buNone/>
            </a:pPr>
            <a:r>
              <a:rPr lang="en-US" sz="3600">
                <a:solidFill>
                  <a:srgbClr val="002060"/>
                </a:solidFill>
                <a:latin typeface="Calibri"/>
                <a:ea typeface="Calibri"/>
                <a:cs typeface="Calibri"/>
                <a:sym typeface="Calibri"/>
              </a:rPr>
              <a:t>They are rooted in the President’s role in leading the executive branch. And the President’s </a:t>
            </a:r>
            <a:r>
              <a:rPr lang="en-US" sz="3600" b="1">
                <a:solidFill>
                  <a:srgbClr val="002060"/>
                </a:solidFill>
                <a:latin typeface="Calibri"/>
                <a:ea typeface="Calibri"/>
                <a:cs typeface="Calibri"/>
                <a:sym typeface="Calibri"/>
              </a:rPr>
              <a:t>Article II duty to “take care” that the laws are “faithfully executed.”</a:t>
            </a:r>
            <a:endParaRPr/>
          </a:p>
        </p:txBody>
      </p:sp>
      <p:sp>
        <p:nvSpPr>
          <p:cNvPr id="812" name="Google Shape;812;p117"/>
          <p:cNvSpPr txBox="1"/>
          <p:nvPr/>
        </p:nvSpPr>
        <p:spPr>
          <a:xfrm>
            <a:off x="1079031" y="592883"/>
            <a:ext cx="7076661"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EXECUTIVE ORDERS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18"/>
          <p:cNvSpPr/>
          <p:nvPr/>
        </p:nvSpPr>
        <p:spPr>
          <a:xfrm>
            <a:off x="5138057" y="1720840"/>
            <a:ext cx="3958646"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2060"/>
                </a:solidFill>
                <a:latin typeface="Calibri"/>
                <a:ea typeface="Calibri"/>
                <a:cs typeface="Calibri"/>
                <a:sym typeface="Calibri"/>
              </a:rPr>
              <a:t>President Washington </a:t>
            </a:r>
            <a:r>
              <a:rPr lang="en-US" sz="2800">
                <a:solidFill>
                  <a:srgbClr val="002060"/>
                </a:solidFill>
                <a:latin typeface="Calibri"/>
                <a:ea typeface="Calibri"/>
                <a:cs typeface="Calibri"/>
                <a:sym typeface="Calibri"/>
              </a:rPr>
              <a:t>used them to ask his executive branch officials to prepare reports for him.</a:t>
            </a:r>
            <a:endParaRPr/>
          </a:p>
          <a:p>
            <a:pPr marL="0" marR="0" lvl="0" indent="0" algn="l" rtl="0">
              <a:spcBef>
                <a:spcPts val="0"/>
              </a:spcBef>
              <a:spcAft>
                <a:spcPts val="0"/>
              </a:spcAft>
              <a:buNone/>
            </a:pPr>
            <a:endParaRPr sz="2800">
              <a:solidFill>
                <a:srgbClr val="002060"/>
              </a:solidFill>
              <a:latin typeface="Calibri"/>
              <a:ea typeface="Calibri"/>
              <a:cs typeface="Calibri"/>
              <a:sym typeface="Calibri"/>
            </a:endParaRPr>
          </a:p>
          <a:p>
            <a:pPr marL="0" marR="0" lvl="0" indent="0" algn="l" rtl="0">
              <a:spcBef>
                <a:spcPts val="0"/>
              </a:spcBef>
              <a:spcAft>
                <a:spcPts val="0"/>
              </a:spcAft>
              <a:buNone/>
            </a:pPr>
            <a:r>
              <a:rPr lang="en-US" sz="2800">
                <a:solidFill>
                  <a:srgbClr val="002060"/>
                </a:solidFill>
                <a:latin typeface="Calibri"/>
                <a:ea typeface="Calibri"/>
                <a:cs typeface="Calibri"/>
                <a:sym typeface="Calibri"/>
              </a:rPr>
              <a:t>And </a:t>
            </a:r>
            <a:r>
              <a:rPr lang="en-US" sz="2800" b="1">
                <a:solidFill>
                  <a:srgbClr val="002060"/>
                </a:solidFill>
                <a:latin typeface="Calibri"/>
                <a:ea typeface="Calibri"/>
                <a:cs typeface="Calibri"/>
                <a:sym typeface="Calibri"/>
              </a:rPr>
              <a:t>President Truman </a:t>
            </a:r>
            <a:r>
              <a:rPr lang="en-US" sz="2800">
                <a:solidFill>
                  <a:srgbClr val="002060"/>
                </a:solidFill>
                <a:latin typeface="Calibri"/>
                <a:ea typeface="Calibri"/>
                <a:cs typeface="Calibri"/>
                <a:sym typeface="Calibri"/>
              </a:rPr>
              <a:t>used an executive order to desegregate the armed forces.</a:t>
            </a:r>
            <a:endParaRPr/>
          </a:p>
        </p:txBody>
      </p:sp>
      <p:sp>
        <p:nvSpPr>
          <p:cNvPr id="818" name="Google Shape;818;p118"/>
          <p:cNvSpPr txBox="1"/>
          <p:nvPr/>
        </p:nvSpPr>
        <p:spPr>
          <a:xfrm>
            <a:off x="1079031" y="592883"/>
            <a:ext cx="7076661"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EXECUTIVE ORDERS</a:t>
            </a:r>
            <a:endParaRPr/>
          </a:p>
        </p:txBody>
      </p:sp>
      <p:pic>
        <p:nvPicPr>
          <p:cNvPr id="819" name="Google Shape;819;p118" descr="Head and shoulders portrait of George Washington"/>
          <p:cNvPicPr preferRelativeResize="0"/>
          <p:nvPr/>
        </p:nvPicPr>
        <p:blipFill rotWithShape="1">
          <a:blip r:embed="rId3">
            <a:alphaModFix/>
          </a:blip>
          <a:srcRect/>
          <a:stretch/>
        </p:blipFill>
        <p:spPr>
          <a:xfrm>
            <a:off x="606877" y="1549636"/>
            <a:ext cx="2330949" cy="2828925"/>
          </a:xfrm>
          <a:prstGeom prst="rect">
            <a:avLst/>
          </a:prstGeom>
          <a:noFill/>
          <a:ln>
            <a:noFill/>
          </a:ln>
          <a:effectLst>
            <a:outerShdw blurRad="292100" dist="139700" dir="2700000" algn="tl" rotWithShape="0">
              <a:srgbClr val="333333">
                <a:alpha val="64705"/>
              </a:srgbClr>
            </a:outerShdw>
          </a:effectLst>
        </p:spPr>
      </p:pic>
      <p:pic>
        <p:nvPicPr>
          <p:cNvPr id="820" name="Google Shape;820;p118" descr="TRUMAN 58-766-06 (cropped).jpg"/>
          <p:cNvPicPr preferRelativeResize="0"/>
          <p:nvPr/>
        </p:nvPicPr>
        <p:blipFill rotWithShape="1">
          <a:blip r:embed="rId4">
            <a:alphaModFix/>
          </a:blip>
          <a:srcRect/>
          <a:stretch/>
        </p:blipFill>
        <p:spPr>
          <a:xfrm>
            <a:off x="2696934" y="3604399"/>
            <a:ext cx="2095500" cy="2828925"/>
          </a:xfrm>
          <a:prstGeom prst="rect">
            <a:avLst/>
          </a:prstGeom>
          <a:noFill/>
          <a:ln>
            <a:noFill/>
          </a:ln>
          <a:effectLst>
            <a:outerShdw blurRad="292100" dist="139700" dir="2700000" algn="tl" rotWithShape="0">
              <a:srgbClr val="333333">
                <a:alpha val="64705"/>
              </a:srgbClr>
            </a:outerShdw>
          </a:effectLst>
        </p:spPr>
      </p:pic>
      <p:sp>
        <p:nvSpPr>
          <p:cNvPr id="821" name="Google Shape;821;p118"/>
          <p:cNvSpPr txBox="1"/>
          <p:nvPr/>
        </p:nvSpPr>
        <p:spPr>
          <a:xfrm>
            <a:off x="199587" y="3893901"/>
            <a:ext cx="2090057" cy="74022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George Washington </a:t>
            </a:r>
            <a:endParaRPr/>
          </a:p>
        </p:txBody>
      </p:sp>
      <p:sp>
        <p:nvSpPr>
          <p:cNvPr id="822" name="Google Shape;822;p118"/>
          <p:cNvSpPr txBox="1"/>
          <p:nvPr/>
        </p:nvSpPr>
        <p:spPr>
          <a:xfrm>
            <a:off x="1255516" y="5964726"/>
            <a:ext cx="2090057" cy="60078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Harry Truman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19"/>
          <p:cNvSpPr/>
          <p:nvPr/>
        </p:nvSpPr>
        <p:spPr>
          <a:xfrm>
            <a:off x="4747985" y="2066520"/>
            <a:ext cx="4635499"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3E79"/>
                </a:solidFill>
                <a:latin typeface="Calibri"/>
                <a:ea typeface="Calibri"/>
                <a:cs typeface="Calibri"/>
                <a:sym typeface="Calibri"/>
              </a:rPr>
              <a:t>Steel workers were going on strike, and President Truman argued that a steel strike was a threat to national security because the Army needed steel to conduct the war.</a:t>
            </a:r>
            <a:endParaRPr/>
          </a:p>
          <a:p>
            <a:pPr marL="0" marR="0" lvl="0" indent="0" algn="l" rtl="0">
              <a:spcBef>
                <a:spcPts val="0"/>
              </a:spcBef>
              <a:spcAft>
                <a:spcPts val="0"/>
              </a:spcAft>
              <a:buNone/>
            </a:pPr>
            <a:endParaRPr sz="2400">
              <a:solidFill>
                <a:srgbClr val="253E79"/>
              </a:solidFill>
              <a:latin typeface="Calibri"/>
              <a:ea typeface="Calibri"/>
              <a:cs typeface="Calibri"/>
              <a:sym typeface="Calibri"/>
            </a:endParaRPr>
          </a:p>
          <a:p>
            <a:pPr marL="0" marR="0" lvl="0" indent="0" algn="l" rtl="0">
              <a:spcBef>
                <a:spcPts val="0"/>
              </a:spcBef>
              <a:spcAft>
                <a:spcPts val="0"/>
              </a:spcAft>
              <a:buNone/>
            </a:pPr>
            <a:r>
              <a:rPr lang="en-US" sz="2400">
                <a:solidFill>
                  <a:srgbClr val="253E79"/>
                </a:solidFill>
                <a:latin typeface="Calibri"/>
                <a:ea typeface="Calibri"/>
                <a:cs typeface="Calibri"/>
                <a:sym typeface="Calibri"/>
              </a:rPr>
              <a:t>Without congressional approval, Truman decided to seize the steel mills under his Article II Commander-in-Chief Power.  (Using an executive order)</a:t>
            </a:r>
            <a:endParaRPr/>
          </a:p>
        </p:txBody>
      </p:sp>
      <p:pic>
        <p:nvPicPr>
          <p:cNvPr id="829" name="Google Shape;829;p119"/>
          <p:cNvPicPr preferRelativeResize="0"/>
          <p:nvPr/>
        </p:nvPicPr>
        <p:blipFill rotWithShape="1">
          <a:blip r:embed="rId3">
            <a:alphaModFix/>
          </a:blip>
          <a:srcRect/>
          <a:stretch/>
        </p:blipFill>
        <p:spPr>
          <a:xfrm>
            <a:off x="523469" y="2209430"/>
            <a:ext cx="3985032" cy="3866878"/>
          </a:xfrm>
          <a:prstGeom prst="rect">
            <a:avLst/>
          </a:prstGeom>
          <a:noFill/>
          <a:ln>
            <a:noFill/>
          </a:ln>
          <a:effectLst>
            <a:outerShdw blurRad="292100" dist="139700" dir="2700000" algn="tl" rotWithShape="0">
              <a:srgbClr val="333333">
                <a:alpha val="64705"/>
              </a:srgbClr>
            </a:outerShdw>
          </a:effectLst>
        </p:spPr>
      </p:pic>
      <p:sp>
        <p:nvSpPr>
          <p:cNvPr id="830" name="Google Shape;830;p119"/>
          <p:cNvSpPr txBox="1">
            <a:spLocks noGrp="1"/>
          </p:cNvSpPr>
          <p:nvPr>
            <p:ph type="title"/>
          </p:nvPr>
        </p:nvSpPr>
        <p:spPr>
          <a:xfrm>
            <a:off x="1024922" y="347328"/>
            <a:ext cx="8110156" cy="148147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YOUNGSTOWN SHEET &amp; TUBE CO. V. SAWYER </a:t>
            </a:r>
            <a:r>
              <a:rPr lang="en-US" sz="3200" b="1" cap="none">
                <a:solidFill>
                  <a:schemeClr val="lt1"/>
                </a:solidFill>
                <a:latin typeface="Quattrocento Sans"/>
                <a:ea typeface="Quattrocento Sans"/>
                <a:cs typeface="Quattrocento Sans"/>
                <a:sym typeface="Quattrocento Sans"/>
              </a:rPr>
              <a:t>(1952)</a:t>
            </a:r>
            <a:br>
              <a:rPr lang="en-US" sz="2400" b="1" cap="none">
                <a:solidFill>
                  <a:schemeClr val="lt1"/>
                </a:solidFill>
                <a:latin typeface="Quattrocento Sans"/>
                <a:ea typeface="Quattrocento Sans"/>
                <a:cs typeface="Quattrocento Sans"/>
                <a:sym typeface="Quattrocento Sans"/>
              </a:rPr>
            </a:br>
            <a:r>
              <a:rPr lang="en-US" sz="2400" b="1" cap="none">
                <a:solidFill>
                  <a:schemeClr val="lt1"/>
                </a:solidFill>
                <a:latin typeface="Quattrocento Sans"/>
                <a:ea typeface="Quattrocento Sans"/>
                <a:cs typeface="Quattrocento Sans"/>
                <a:sym typeface="Quattrocento Sans"/>
              </a:rPr>
              <a:t>“THE STEEL SEIZURE CASE”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44"/>
        <p:cNvGrpSpPr/>
        <p:nvPr/>
      </p:nvGrpSpPr>
      <p:grpSpPr>
        <a:xfrm>
          <a:off x="0" y="0"/>
          <a:ext cx="0" cy="0"/>
          <a:chOff x="0" y="0"/>
          <a:chExt cx="0" cy="0"/>
        </a:xfrm>
      </p:grpSpPr>
      <p:sp>
        <p:nvSpPr>
          <p:cNvPr id="445" name="Google Shape;445;p66"/>
          <p:cNvSpPr/>
          <p:nvPr/>
        </p:nvSpPr>
        <p:spPr>
          <a:xfrm>
            <a:off x="337625" y="1608273"/>
            <a:ext cx="8900160"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1F3864"/>
                </a:solidFill>
                <a:latin typeface="Calibri"/>
                <a:ea typeface="Calibri"/>
                <a:cs typeface="Calibri"/>
                <a:sym typeface="Calibri"/>
              </a:rPr>
              <a:t>Powers of the President</a:t>
            </a:r>
            <a:endParaRPr/>
          </a:p>
          <a:p>
            <a:pPr marL="457200" marR="0" lvl="0" indent="-304800" algn="l" rtl="0">
              <a:spcBef>
                <a:spcPts val="0"/>
              </a:spcBef>
              <a:spcAft>
                <a:spcPts val="0"/>
              </a:spcAft>
              <a:buClr>
                <a:schemeClr val="dk1"/>
              </a:buClr>
              <a:buSzPts val="2400"/>
              <a:buFont typeface="Arial"/>
              <a:buNone/>
            </a:pPr>
            <a:endParaRPr sz="2400" b="1">
              <a:solidFill>
                <a:srgbClr val="1F3864"/>
              </a:solidFill>
              <a:latin typeface="Calibri"/>
              <a:ea typeface="Calibri"/>
              <a:cs typeface="Calibri"/>
              <a:sym typeface="Calibri"/>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Her role as </a:t>
            </a:r>
            <a:r>
              <a:rPr lang="en-US" sz="2400" b="1">
                <a:solidFill>
                  <a:srgbClr val="252F66"/>
                </a:solidFill>
                <a:latin typeface="Calibri"/>
                <a:ea typeface="Calibri"/>
                <a:cs typeface="Calibri"/>
                <a:sym typeface="Calibri"/>
              </a:rPr>
              <a:t>“Commander in Chief of the Army and Navy of the United States.”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Her power to appoint judges and executive branch officials with the advice and consent of the Senate.</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Her power to </a:t>
            </a:r>
            <a:r>
              <a:rPr lang="en-US" sz="2400" b="1">
                <a:solidFill>
                  <a:srgbClr val="252F66"/>
                </a:solidFill>
                <a:latin typeface="Calibri"/>
                <a:ea typeface="Calibri"/>
                <a:cs typeface="Calibri"/>
                <a:sym typeface="Calibri"/>
              </a:rPr>
              <a:t>“make Treaties, provided two thirds of the Senators present concur.”</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Her power to </a:t>
            </a:r>
            <a:r>
              <a:rPr lang="en-US" sz="2400" b="1">
                <a:solidFill>
                  <a:srgbClr val="252F66"/>
                </a:solidFill>
                <a:latin typeface="Calibri"/>
                <a:ea typeface="Calibri"/>
                <a:cs typeface="Calibri"/>
                <a:sym typeface="Calibri"/>
              </a:rPr>
              <a:t>“grant Reprieves and Pardons for Offences against the United States, except in Cases of Impeachment.”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Her duty to </a:t>
            </a:r>
            <a:r>
              <a:rPr lang="en-US" sz="2400" b="1">
                <a:solidFill>
                  <a:srgbClr val="252F66"/>
                </a:solidFill>
                <a:latin typeface="Calibri"/>
                <a:ea typeface="Calibri"/>
                <a:cs typeface="Calibri"/>
                <a:sym typeface="Calibri"/>
              </a:rPr>
              <a:t>“take Care that the Laws be faithfully executed.”</a:t>
            </a:r>
            <a:endParaRPr/>
          </a:p>
          <a:p>
            <a:pPr marL="457200" marR="0" lvl="0" indent="-304800" algn="l" rtl="0">
              <a:spcBef>
                <a:spcPts val="0"/>
              </a:spcBef>
              <a:spcAft>
                <a:spcPts val="0"/>
              </a:spcAft>
              <a:buClr>
                <a:schemeClr val="dk1"/>
              </a:buClr>
              <a:buSzPts val="2400"/>
              <a:buFont typeface="Arial"/>
              <a:buNone/>
            </a:pPr>
            <a:endParaRPr sz="2400" b="1">
              <a:solidFill>
                <a:srgbClr val="1F3864"/>
              </a:solidFill>
              <a:latin typeface="Calibri"/>
              <a:ea typeface="Calibri"/>
              <a:cs typeface="Calibri"/>
              <a:sym typeface="Calibri"/>
            </a:endParaRPr>
          </a:p>
        </p:txBody>
      </p:sp>
      <p:sp>
        <p:nvSpPr>
          <p:cNvPr id="446" name="Google Shape;446;p66"/>
          <p:cNvSpPr/>
          <p:nvPr/>
        </p:nvSpPr>
        <p:spPr>
          <a:xfrm>
            <a:off x="423045" y="447527"/>
            <a:ext cx="3420085"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ARTICLE II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20"/>
          <p:cNvSpPr/>
          <p:nvPr/>
        </p:nvSpPr>
        <p:spPr>
          <a:xfrm>
            <a:off x="4559451" y="2185518"/>
            <a:ext cx="4459513"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3E79"/>
                </a:solidFill>
                <a:latin typeface="Calibri"/>
                <a:ea typeface="Calibri"/>
                <a:cs typeface="Calibri"/>
                <a:sym typeface="Calibri"/>
              </a:rPr>
              <a:t>Truman argued that Article II made him commander-in-chief. Read broadly, this power gave him broad authority to take actions necessary to fight (and win) a war. If the steel workers went on strike, that would undermine the war effort. Therefore, the President had the power to step in and seize the steel mills.</a:t>
            </a:r>
            <a:endParaRPr/>
          </a:p>
        </p:txBody>
      </p:sp>
      <p:sp>
        <p:nvSpPr>
          <p:cNvPr id="837" name="Google Shape;837;p120"/>
          <p:cNvSpPr txBox="1">
            <a:spLocks noGrp="1"/>
          </p:cNvSpPr>
          <p:nvPr>
            <p:ph type="title"/>
          </p:nvPr>
        </p:nvSpPr>
        <p:spPr>
          <a:xfrm>
            <a:off x="763665" y="347328"/>
            <a:ext cx="8110156" cy="148147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YOUNGSTOWN SHEET &amp; TUBE CO. V. SAWYER </a:t>
            </a:r>
            <a:r>
              <a:rPr lang="en-US" sz="3200" b="1" cap="none">
                <a:solidFill>
                  <a:schemeClr val="lt1"/>
                </a:solidFill>
                <a:latin typeface="Quattrocento Sans"/>
                <a:ea typeface="Quattrocento Sans"/>
                <a:cs typeface="Quattrocento Sans"/>
                <a:sym typeface="Quattrocento Sans"/>
              </a:rPr>
              <a:t>(1952)</a:t>
            </a:r>
            <a:br>
              <a:rPr lang="en-US" sz="2400" b="1" cap="none">
                <a:solidFill>
                  <a:schemeClr val="lt1"/>
                </a:solidFill>
                <a:latin typeface="Quattrocento Sans"/>
                <a:ea typeface="Quattrocento Sans"/>
                <a:cs typeface="Quattrocento Sans"/>
                <a:sym typeface="Quattrocento Sans"/>
              </a:rPr>
            </a:br>
            <a:r>
              <a:rPr lang="en-US" sz="2400" b="1" cap="none">
                <a:solidFill>
                  <a:schemeClr val="lt1"/>
                </a:solidFill>
                <a:latin typeface="Quattrocento Sans"/>
                <a:ea typeface="Quattrocento Sans"/>
                <a:cs typeface="Quattrocento Sans"/>
                <a:sym typeface="Quattrocento Sans"/>
              </a:rPr>
              <a:t>“THE STEEL SEIZURE CASE”</a:t>
            </a:r>
            <a:endParaRPr sz="4000">
              <a:solidFill>
                <a:schemeClr val="lt1"/>
              </a:solidFill>
              <a:latin typeface="Quattrocento Sans"/>
              <a:ea typeface="Quattrocento Sans"/>
              <a:cs typeface="Quattrocento Sans"/>
              <a:sym typeface="Quattrocento Sans"/>
            </a:endParaRPr>
          </a:p>
        </p:txBody>
      </p:sp>
      <p:pic>
        <p:nvPicPr>
          <p:cNvPr id="838" name="Google Shape;838;p120" descr="File:TRUMAN 58-766-06 (cropped).jpg"/>
          <p:cNvPicPr preferRelativeResize="0"/>
          <p:nvPr/>
        </p:nvPicPr>
        <p:blipFill rotWithShape="1">
          <a:blip r:embed="rId3">
            <a:alphaModFix/>
          </a:blip>
          <a:srcRect/>
          <a:stretch/>
        </p:blipFill>
        <p:spPr>
          <a:xfrm>
            <a:off x="876764" y="2185518"/>
            <a:ext cx="3205958" cy="4325154"/>
          </a:xfrm>
          <a:prstGeom prst="rect">
            <a:avLst/>
          </a:prstGeom>
          <a:noFill/>
          <a:ln>
            <a:noFill/>
          </a:ln>
          <a:effectLst>
            <a:outerShdw blurRad="292100" dist="139700" dir="2700000" algn="tl" rotWithShape="0">
              <a:srgbClr val="333333">
                <a:alpha val="64705"/>
              </a:srgbClr>
            </a:outerShdw>
          </a:effectLst>
        </p:spPr>
      </p:pic>
      <p:sp>
        <p:nvSpPr>
          <p:cNvPr id="839" name="Google Shape;839;p120"/>
          <p:cNvSpPr/>
          <p:nvPr/>
        </p:nvSpPr>
        <p:spPr>
          <a:xfrm>
            <a:off x="400035" y="5825433"/>
            <a:ext cx="3205958" cy="461665"/>
          </a:xfrm>
          <a:prstGeom prst="rect">
            <a:avLst/>
          </a:prstGeom>
          <a:solidFill>
            <a:srgbClr val="253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President Harry Truman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43"/>
        <p:cNvGrpSpPr/>
        <p:nvPr/>
      </p:nvGrpSpPr>
      <p:grpSpPr>
        <a:xfrm>
          <a:off x="0" y="0"/>
          <a:ext cx="0" cy="0"/>
          <a:chOff x="0" y="0"/>
          <a:chExt cx="0" cy="0"/>
        </a:xfrm>
      </p:grpSpPr>
      <p:sp>
        <p:nvSpPr>
          <p:cNvPr id="844" name="Google Shape;844;p121"/>
          <p:cNvSpPr/>
          <p:nvPr/>
        </p:nvSpPr>
        <p:spPr>
          <a:xfrm>
            <a:off x="551544" y="2828129"/>
            <a:ext cx="86795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1F3864"/>
                </a:solidFill>
                <a:latin typeface="Calibri"/>
                <a:ea typeface="Calibri"/>
                <a:cs typeface="Calibri"/>
                <a:sym typeface="Calibri"/>
              </a:rPr>
              <a:t>“The President shall be Commander in Chief of the Army and Navy of the United States, and of the Militia of the several States, when called into the actual Service of the United States.”</a:t>
            </a:r>
            <a:endParaRPr sz="2400" b="1">
              <a:solidFill>
                <a:srgbClr val="1F3864"/>
              </a:solidFill>
              <a:latin typeface="Calibri"/>
              <a:ea typeface="Calibri"/>
              <a:cs typeface="Calibri"/>
              <a:sym typeface="Calibri"/>
            </a:endParaRPr>
          </a:p>
        </p:txBody>
      </p:sp>
      <p:sp>
        <p:nvSpPr>
          <p:cNvPr id="845" name="Google Shape;845;p121"/>
          <p:cNvSpPr/>
          <p:nvPr/>
        </p:nvSpPr>
        <p:spPr>
          <a:xfrm>
            <a:off x="773722" y="1074057"/>
            <a:ext cx="8102991" cy="132749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cap="none">
                <a:solidFill>
                  <a:schemeClr val="lt1"/>
                </a:solidFill>
                <a:latin typeface="Quattrocento Sans"/>
                <a:ea typeface="Quattrocento Sans"/>
                <a:cs typeface="Quattrocento Sans"/>
                <a:sym typeface="Quattrocento Sans"/>
              </a:rPr>
              <a:t>ARTICLE II, SECTION 2</a:t>
            </a:r>
            <a:br>
              <a:rPr lang="en-US" sz="4000" b="1" cap="none">
                <a:solidFill>
                  <a:schemeClr val="lt1"/>
                </a:solidFill>
                <a:latin typeface="Quattrocento Sans"/>
                <a:ea typeface="Quattrocento Sans"/>
                <a:cs typeface="Quattrocento Sans"/>
                <a:sym typeface="Quattrocento Sans"/>
              </a:rPr>
            </a:br>
            <a:r>
              <a:rPr lang="en-US" sz="3200" b="1" cap="none">
                <a:solidFill>
                  <a:schemeClr val="lt1"/>
                </a:solidFill>
                <a:latin typeface="Quattrocento Sans"/>
                <a:ea typeface="Quattrocento Sans"/>
                <a:cs typeface="Quattrocento Sans"/>
                <a:sym typeface="Quattrocento Sans"/>
              </a:rPr>
              <a:t>COMMANDER-IN-CHIEF CLAUSE</a:t>
            </a:r>
            <a:endParaRPr sz="40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22"/>
          <p:cNvSpPr/>
          <p:nvPr/>
        </p:nvSpPr>
        <p:spPr>
          <a:xfrm>
            <a:off x="335734" y="2066520"/>
            <a:ext cx="9055009"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3E79"/>
                </a:solidFill>
                <a:latin typeface="Calibri"/>
                <a:ea typeface="Calibri"/>
                <a:cs typeface="Calibri"/>
                <a:sym typeface="Calibri"/>
              </a:rPr>
              <a:t>This dispute ended up at the Supreme Court, and the Court ruled against Truman, concluding that he couldn’t seize the steel mills on his own.</a:t>
            </a:r>
            <a:endParaRPr/>
          </a:p>
          <a:p>
            <a:pPr marL="0" marR="0" lvl="0" indent="0" algn="l" rtl="0">
              <a:spcBef>
                <a:spcPts val="0"/>
              </a:spcBef>
              <a:spcAft>
                <a:spcPts val="0"/>
              </a:spcAft>
              <a:buNone/>
            </a:pPr>
            <a:endParaRPr sz="2400">
              <a:solidFill>
                <a:srgbClr val="253E79"/>
              </a:solidFill>
              <a:latin typeface="Calibri"/>
              <a:ea typeface="Calibri"/>
              <a:cs typeface="Calibri"/>
              <a:sym typeface="Calibri"/>
            </a:endParaRPr>
          </a:p>
          <a:p>
            <a:pPr marL="0" marR="0" lvl="0" indent="0" algn="l" rtl="0">
              <a:spcBef>
                <a:spcPts val="0"/>
              </a:spcBef>
              <a:spcAft>
                <a:spcPts val="0"/>
              </a:spcAft>
              <a:buNone/>
            </a:pPr>
            <a:r>
              <a:rPr lang="en-US" sz="2400">
                <a:solidFill>
                  <a:srgbClr val="253E79"/>
                </a:solidFill>
                <a:latin typeface="Calibri"/>
                <a:ea typeface="Calibri"/>
                <a:cs typeface="Calibri"/>
                <a:sym typeface="Calibri"/>
              </a:rPr>
              <a:t>Some Justices agreed with Truman, but the majority ruled that the President’s Commander-in-Chief Power didn’t permit him to seize a steel mill inside the United States—even if it helped the war effort. (The majority opinion mostly focused on the separation of powers.)</a:t>
            </a:r>
            <a:endParaRPr/>
          </a:p>
          <a:p>
            <a:pPr marL="0" marR="0" lvl="0" indent="0" algn="l" rtl="0">
              <a:spcBef>
                <a:spcPts val="0"/>
              </a:spcBef>
              <a:spcAft>
                <a:spcPts val="0"/>
              </a:spcAft>
              <a:buNone/>
            </a:pPr>
            <a:endParaRPr sz="2400" b="1">
              <a:solidFill>
                <a:srgbClr val="253E79"/>
              </a:solidFill>
              <a:latin typeface="Calibri"/>
              <a:ea typeface="Calibri"/>
              <a:cs typeface="Calibri"/>
              <a:sym typeface="Calibri"/>
            </a:endParaRPr>
          </a:p>
          <a:p>
            <a:pPr marL="0" marR="0" lvl="0" indent="0" algn="l" rtl="0">
              <a:spcBef>
                <a:spcPts val="0"/>
              </a:spcBef>
              <a:spcAft>
                <a:spcPts val="0"/>
              </a:spcAft>
              <a:buNone/>
            </a:pPr>
            <a:r>
              <a:rPr lang="en-US" sz="2400">
                <a:solidFill>
                  <a:srgbClr val="253E79"/>
                </a:solidFill>
                <a:latin typeface="Calibri"/>
                <a:ea typeface="Calibri"/>
                <a:cs typeface="Calibri"/>
                <a:sym typeface="Calibri"/>
              </a:rPr>
              <a:t>The President needed congressional approval to do that.</a:t>
            </a:r>
            <a:endParaRPr/>
          </a:p>
          <a:p>
            <a:pPr marL="0" marR="0" lvl="0" indent="0" algn="l" rtl="0">
              <a:spcBef>
                <a:spcPts val="0"/>
              </a:spcBef>
              <a:spcAft>
                <a:spcPts val="0"/>
              </a:spcAft>
              <a:buNone/>
            </a:pPr>
            <a:endParaRPr sz="2400">
              <a:solidFill>
                <a:srgbClr val="253E79"/>
              </a:solidFill>
              <a:latin typeface="Calibri"/>
              <a:ea typeface="Calibri"/>
              <a:cs typeface="Calibri"/>
              <a:sym typeface="Calibri"/>
            </a:endParaRPr>
          </a:p>
        </p:txBody>
      </p:sp>
      <p:sp>
        <p:nvSpPr>
          <p:cNvPr id="852" name="Google Shape;852;p122"/>
          <p:cNvSpPr txBox="1"/>
          <p:nvPr/>
        </p:nvSpPr>
        <p:spPr>
          <a:xfrm>
            <a:off x="763665" y="347328"/>
            <a:ext cx="8110156" cy="148147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YOUNGSTOWN SHEET &amp; TUBE CO. V. SAWYER </a:t>
            </a:r>
            <a:r>
              <a:rPr lang="en-US" sz="3200" b="1" cap="none">
                <a:solidFill>
                  <a:schemeClr val="lt1"/>
                </a:solidFill>
                <a:latin typeface="Quattrocento Sans"/>
                <a:ea typeface="Quattrocento Sans"/>
                <a:cs typeface="Quattrocento Sans"/>
                <a:sym typeface="Quattrocento Sans"/>
              </a:rPr>
              <a:t>(1952)</a:t>
            </a:r>
            <a:br>
              <a:rPr lang="en-US" sz="2400" b="1" cap="none">
                <a:solidFill>
                  <a:schemeClr val="lt1"/>
                </a:solidFill>
                <a:latin typeface="Quattrocento Sans"/>
                <a:ea typeface="Quattrocento Sans"/>
                <a:cs typeface="Quattrocento Sans"/>
                <a:sym typeface="Quattrocento Sans"/>
              </a:rPr>
            </a:br>
            <a:r>
              <a:rPr lang="en-US" sz="2400" b="1" cap="none">
                <a:solidFill>
                  <a:schemeClr val="lt1"/>
                </a:solidFill>
                <a:latin typeface="Quattrocento Sans"/>
                <a:ea typeface="Quattrocento Sans"/>
                <a:cs typeface="Quattrocento Sans"/>
                <a:sym typeface="Quattrocento Sans"/>
              </a:rPr>
              <a:t>“THE STEEL SEIZURE CASE”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123" descr="Robert H. Jackson - Wikipedia"/>
          <p:cNvPicPr preferRelativeResize="0"/>
          <p:nvPr/>
        </p:nvPicPr>
        <p:blipFill rotWithShape="1">
          <a:blip r:embed="rId3">
            <a:alphaModFix/>
          </a:blip>
          <a:srcRect/>
          <a:stretch/>
        </p:blipFill>
        <p:spPr>
          <a:xfrm>
            <a:off x="2730500" y="405031"/>
            <a:ext cx="4883150" cy="6047938"/>
          </a:xfrm>
          <a:prstGeom prst="rect">
            <a:avLst/>
          </a:prstGeom>
          <a:noFill/>
          <a:ln>
            <a:noFill/>
          </a:ln>
        </p:spPr>
      </p:pic>
      <p:sp>
        <p:nvSpPr>
          <p:cNvPr id="858" name="Google Shape;858;p123"/>
          <p:cNvSpPr/>
          <p:nvPr/>
        </p:nvSpPr>
        <p:spPr>
          <a:xfrm>
            <a:off x="766093" y="5594601"/>
            <a:ext cx="3158207" cy="461665"/>
          </a:xfrm>
          <a:prstGeom prst="rect">
            <a:avLst/>
          </a:prstGeom>
          <a:solidFill>
            <a:srgbClr val="253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Justice Robert Jackson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24"/>
          <p:cNvSpPr/>
          <p:nvPr/>
        </p:nvSpPr>
        <p:spPr>
          <a:xfrm>
            <a:off x="495300" y="2066520"/>
            <a:ext cx="8991600" cy="3785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3E79"/>
              </a:buClr>
              <a:buSzPts val="2400"/>
              <a:buFont typeface="Calibri"/>
              <a:buNone/>
            </a:pPr>
            <a:r>
              <a:rPr lang="en-US" sz="2400" b="0" i="0" u="none" strike="noStrike" cap="none">
                <a:solidFill>
                  <a:srgbClr val="253E79"/>
                </a:solidFill>
                <a:latin typeface="Calibri"/>
                <a:ea typeface="Calibri"/>
                <a:cs typeface="Calibri"/>
                <a:sym typeface="Calibri"/>
              </a:rPr>
              <a:t>Justice Jackson, identified three different categories for analyzing presidential power.</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253E79"/>
              </a:solidFill>
              <a:latin typeface="Calibri"/>
              <a:ea typeface="Calibri"/>
              <a:cs typeface="Calibri"/>
              <a:sym typeface="Calibri"/>
            </a:endParaRPr>
          </a:p>
          <a:p>
            <a:pPr marL="342900" marR="0" lvl="0" indent="-342900" algn="l" rtl="0">
              <a:lnSpc>
                <a:spcPct val="100000"/>
              </a:lnSpc>
              <a:spcBef>
                <a:spcPts val="0"/>
              </a:spcBef>
              <a:spcAft>
                <a:spcPts val="0"/>
              </a:spcAft>
              <a:buClr>
                <a:srgbClr val="253E79"/>
              </a:buClr>
              <a:buSzPts val="2400"/>
              <a:buFont typeface="Arial"/>
              <a:buChar char="•"/>
            </a:pPr>
            <a:r>
              <a:rPr lang="en-US" sz="2400" b="0" i="0" u="none" strike="noStrike" cap="none">
                <a:solidFill>
                  <a:srgbClr val="253E79"/>
                </a:solidFill>
                <a:latin typeface="Calibri"/>
                <a:ea typeface="Calibri"/>
                <a:cs typeface="Calibri"/>
                <a:sym typeface="Calibri"/>
              </a:rPr>
              <a:t>When the President acts with congressional approval, he has the maximum authority to act.</a:t>
            </a:r>
            <a:endParaRPr/>
          </a:p>
          <a:p>
            <a:pPr marL="342900" marR="0" lvl="0" indent="-342900" algn="l" rtl="0">
              <a:lnSpc>
                <a:spcPct val="100000"/>
              </a:lnSpc>
              <a:spcBef>
                <a:spcPts val="0"/>
              </a:spcBef>
              <a:spcAft>
                <a:spcPts val="0"/>
              </a:spcAft>
              <a:buClr>
                <a:srgbClr val="253E79"/>
              </a:buClr>
              <a:buSzPts val="2400"/>
              <a:buFont typeface="Arial"/>
              <a:buChar char="•"/>
            </a:pPr>
            <a:r>
              <a:rPr lang="en-US" sz="2400" b="0" i="0" u="none" strike="noStrike" cap="none">
                <a:solidFill>
                  <a:srgbClr val="253E79"/>
                </a:solidFill>
                <a:latin typeface="Calibri"/>
                <a:ea typeface="Calibri"/>
                <a:cs typeface="Calibri"/>
                <a:sym typeface="Calibri"/>
              </a:rPr>
              <a:t>When he acts in the face of congressional disapproval, he has the least authority to act.  </a:t>
            </a:r>
            <a:endParaRPr/>
          </a:p>
          <a:p>
            <a:pPr marL="342900" marR="0" lvl="0" indent="-342900" algn="l" rtl="0">
              <a:lnSpc>
                <a:spcPct val="100000"/>
              </a:lnSpc>
              <a:spcBef>
                <a:spcPts val="0"/>
              </a:spcBef>
              <a:spcAft>
                <a:spcPts val="0"/>
              </a:spcAft>
              <a:buClr>
                <a:srgbClr val="253E79"/>
              </a:buClr>
              <a:buSzPts val="2400"/>
              <a:buFont typeface="Arial"/>
              <a:buChar char="•"/>
            </a:pPr>
            <a:r>
              <a:rPr lang="en-US" sz="2400" b="0" i="0" u="none" strike="noStrike" cap="none">
                <a:solidFill>
                  <a:srgbClr val="253E79"/>
                </a:solidFill>
                <a:latin typeface="Calibri"/>
                <a:ea typeface="Calibri"/>
                <a:cs typeface="Calibri"/>
                <a:sym typeface="Calibri"/>
              </a:rPr>
              <a:t>And when Congress has neither approved nor disapproved of the President’s actions, the President then acts in a </a:t>
            </a:r>
            <a:r>
              <a:rPr lang="en-US" sz="2400" b="1" i="0" u="none" strike="noStrike" cap="none">
                <a:solidFill>
                  <a:srgbClr val="253E79"/>
                </a:solidFill>
                <a:latin typeface="Calibri"/>
                <a:ea typeface="Calibri"/>
                <a:cs typeface="Calibri"/>
                <a:sym typeface="Calibri"/>
              </a:rPr>
              <a:t>“zone of twilight”</a:t>
            </a:r>
            <a:r>
              <a:rPr lang="en-US" sz="2400" b="0" i="0" u="none" strike="noStrike" cap="none">
                <a:solidFill>
                  <a:srgbClr val="253E79"/>
                </a:solidFill>
                <a:latin typeface="Calibri"/>
                <a:ea typeface="Calibri"/>
                <a:cs typeface="Calibri"/>
                <a:sym typeface="Calibri"/>
              </a:rPr>
              <a:t>—somewhere between those two situations.</a:t>
            </a:r>
            <a:endParaRPr/>
          </a:p>
        </p:txBody>
      </p:sp>
      <p:sp>
        <p:nvSpPr>
          <p:cNvPr id="865" name="Google Shape;865;p124"/>
          <p:cNvSpPr txBox="1">
            <a:spLocks noGrp="1"/>
          </p:cNvSpPr>
          <p:nvPr>
            <p:ph type="title"/>
          </p:nvPr>
        </p:nvSpPr>
        <p:spPr>
          <a:xfrm>
            <a:off x="763665" y="347328"/>
            <a:ext cx="8110156" cy="148147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YOUNGSTOWN SHEET &amp; TUBE CO. V. SAWYER </a:t>
            </a:r>
            <a:r>
              <a:rPr lang="en-US" sz="3200" b="1" cap="none">
                <a:solidFill>
                  <a:schemeClr val="lt1"/>
                </a:solidFill>
                <a:latin typeface="Quattrocento Sans"/>
                <a:ea typeface="Quattrocento Sans"/>
                <a:cs typeface="Quattrocento Sans"/>
                <a:sym typeface="Quattrocento Sans"/>
              </a:rPr>
              <a:t>(1952)</a:t>
            </a:r>
            <a:br>
              <a:rPr lang="en-US" sz="2400" b="1" cap="none">
                <a:solidFill>
                  <a:schemeClr val="lt1"/>
                </a:solidFill>
                <a:latin typeface="Quattrocento Sans"/>
                <a:ea typeface="Quattrocento Sans"/>
                <a:cs typeface="Quattrocento Sans"/>
                <a:sym typeface="Quattrocento Sans"/>
              </a:rPr>
            </a:br>
            <a:r>
              <a:rPr lang="en-US" sz="2400" b="1" cap="none">
                <a:solidFill>
                  <a:schemeClr val="lt1"/>
                </a:solidFill>
                <a:latin typeface="Quattrocento Sans"/>
                <a:ea typeface="Quattrocento Sans"/>
                <a:cs typeface="Quattrocento Sans"/>
                <a:sym typeface="Quattrocento Sans"/>
              </a:rPr>
              <a:t>“THE STEEL SEIZURE CASE”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25"/>
          <p:cNvSpPr/>
          <p:nvPr/>
        </p:nvSpPr>
        <p:spPr>
          <a:xfrm>
            <a:off x="763665" y="2066520"/>
            <a:ext cx="8583536" cy="3046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3E79"/>
              </a:buClr>
              <a:buSzPts val="2400"/>
              <a:buFont typeface="Calibri"/>
              <a:buNone/>
            </a:pPr>
            <a:r>
              <a:rPr lang="en-US" sz="2400" b="0" i="0" u="none" strike="noStrike" cap="none">
                <a:solidFill>
                  <a:srgbClr val="253E79"/>
                </a:solidFill>
                <a:latin typeface="Calibri"/>
                <a:ea typeface="Calibri"/>
                <a:cs typeface="Calibri"/>
                <a:sym typeface="Calibri"/>
              </a:rPr>
              <a:t>Applying his analysis to The Steel Seizure Case, Jackson reasoned:</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253E79"/>
              </a:solidFill>
              <a:latin typeface="Calibri"/>
              <a:ea typeface="Calibri"/>
              <a:cs typeface="Calibri"/>
              <a:sym typeface="Calibri"/>
            </a:endParaRPr>
          </a:p>
          <a:p>
            <a:pPr marL="342900" marR="0" lvl="0" indent="-342900" algn="l" rtl="0">
              <a:lnSpc>
                <a:spcPct val="100000"/>
              </a:lnSpc>
              <a:spcBef>
                <a:spcPts val="0"/>
              </a:spcBef>
              <a:spcAft>
                <a:spcPts val="0"/>
              </a:spcAft>
              <a:buClr>
                <a:srgbClr val="253E79"/>
              </a:buClr>
              <a:buSzPts val="2400"/>
              <a:buFont typeface="Arial"/>
              <a:buChar char="•"/>
            </a:pPr>
            <a:r>
              <a:rPr lang="en-US" sz="2400" b="0" i="0" u="none" strike="noStrike" cap="none">
                <a:solidFill>
                  <a:srgbClr val="253E79"/>
                </a:solidFill>
                <a:latin typeface="Calibri"/>
                <a:ea typeface="Calibri"/>
                <a:cs typeface="Calibri"/>
                <a:sym typeface="Calibri"/>
              </a:rPr>
              <a:t>Congress hadn’t authorized the seizure of the steel mills.</a:t>
            </a:r>
            <a:endParaRPr/>
          </a:p>
          <a:p>
            <a:pPr marL="342900" marR="0" lvl="0" indent="-342900" algn="l" rtl="0">
              <a:lnSpc>
                <a:spcPct val="100000"/>
              </a:lnSpc>
              <a:spcBef>
                <a:spcPts val="0"/>
              </a:spcBef>
              <a:spcAft>
                <a:spcPts val="0"/>
              </a:spcAft>
              <a:buClr>
                <a:srgbClr val="253E79"/>
              </a:buClr>
              <a:buSzPts val="2400"/>
              <a:buFont typeface="Arial"/>
              <a:buChar char="•"/>
            </a:pPr>
            <a:r>
              <a:rPr lang="en-US" sz="2400" b="0" i="0" u="none" strike="noStrike" cap="none">
                <a:solidFill>
                  <a:srgbClr val="253E79"/>
                </a:solidFill>
                <a:latin typeface="Calibri"/>
                <a:ea typeface="Calibri"/>
                <a:cs typeface="Calibri"/>
                <a:sym typeface="Calibri"/>
              </a:rPr>
              <a:t>And the President had no non-military—in other words, no independent source of— authority to act.  (Like an existing law passed by Congress.)</a:t>
            </a:r>
            <a:endParaRPr/>
          </a:p>
          <a:p>
            <a:pPr marL="342900" marR="0" lvl="0" indent="-342900" algn="l" rtl="0">
              <a:lnSpc>
                <a:spcPct val="100000"/>
              </a:lnSpc>
              <a:spcBef>
                <a:spcPts val="0"/>
              </a:spcBef>
              <a:spcAft>
                <a:spcPts val="0"/>
              </a:spcAft>
              <a:buClr>
                <a:srgbClr val="253E79"/>
              </a:buClr>
              <a:buSzPts val="2400"/>
              <a:buFont typeface="Arial"/>
              <a:buChar char="•"/>
            </a:pPr>
            <a:r>
              <a:rPr lang="en-US" sz="2400" b="0" i="0" u="none" strike="noStrike" cap="none">
                <a:solidFill>
                  <a:srgbClr val="253E79"/>
                </a:solidFill>
                <a:latin typeface="Calibri"/>
                <a:ea typeface="Calibri"/>
                <a:cs typeface="Calibri"/>
                <a:sym typeface="Calibri"/>
              </a:rPr>
              <a:t>Therefore, Jackson concluded that the President had acted unconstitutionally.</a:t>
            </a:r>
            <a:endParaRPr/>
          </a:p>
        </p:txBody>
      </p:sp>
      <p:sp>
        <p:nvSpPr>
          <p:cNvPr id="872" name="Google Shape;872;p125"/>
          <p:cNvSpPr txBox="1">
            <a:spLocks noGrp="1"/>
          </p:cNvSpPr>
          <p:nvPr>
            <p:ph type="title"/>
          </p:nvPr>
        </p:nvSpPr>
        <p:spPr>
          <a:xfrm>
            <a:off x="763665" y="347328"/>
            <a:ext cx="8110156" cy="148147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YOUNGSTOWN SHEET &amp; TUBE CO. V. SAWYER </a:t>
            </a:r>
            <a:r>
              <a:rPr lang="en-US" sz="3200" b="1" cap="none">
                <a:solidFill>
                  <a:schemeClr val="lt1"/>
                </a:solidFill>
                <a:latin typeface="Quattrocento Sans"/>
                <a:ea typeface="Quattrocento Sans"/>
                <a:cs typeface="Quattrocento Sans"/>
                <a:sym typeface="Quattrocento Sans"/>
              </a:rPr>
              <a:t>(1952)</a:t>
            </a:r>
            <a:br>
              <a:rPr lang="en-US" sz="2400" b="1" cap="none">
                <a:solidFill>
                  <a:schemeClr val="lt1"/>
                </a:solidFill>
                <a:latin typeface="Quattrocento Sans"/>
                <a:ea typeface="Quattrocento Sans"/>
                <a:cs typeface="Quattrocento Sans"/>
                <a:sym typeface="Quattrocento Sans"/>
              </a:rPr>
            </a:br>
            <a:r>
              <a:rPr lang="en-US" sz="2400" b="1" cap="none">
                <a:solidFill>
                  <a:schemeClr val="lt1"/>
                </a:solidFill>
                <a:latin typeface="Quattrocento Sans"/>
                <a:ea typeface="Quattrocento Sans"/>
                <a:cs typeface="Quattrocento Sans"/>
                <a:sym typeface="Quattrocento Sans"/>
              </a:rPr>
              <a:t>“THE STEEL SEIZURE CASE”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6"/>
          <p:cNvSpPr/>
          <p:nvPr/>
        </p:nvSpPr>
        <p:spPr>
          <a:xfrm>
            <a:off x="763665" y="2351545"/>
            <a:ext cx="8293250"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3E79"/>
                </a:solidFill>
                <a:latin typeface="Calibri"/>
                <a:ea typeface="Calibri"/>
                <a:cs typeface="Calibri"/>
                <a:sym typeface="Calibri"/>
              </a:rPr>
              <a:t>Big Idea:</a:t>
            </a:r>
            <a:endParaRPr/>
          </a:p>
          <a:p>
            <a:pPr marL="0" marR="0" lvl="0" indent="0" algn="l" rtl="0">
              <a:spcBef>
                <a:spcPts val="0"/>
              </a:spcBef>
              <a:spcAft>
                <a:spcPts val="0"/>
              </a:spcAft>
              <a:buNone/>
            </a:pPr>
            <a:r>
              <a:rPr lang="en-US" sz="2800">
                <a:solidFill>
                  <a:srgbClr val="253E79"/>
                </a:solidFill>
                <a:latin typeface="Calibri"/>
                <a:ea typeface="Calibri"/>
                <a:cs typeface="Calibri"/>
                <a:sym typeface="Calibri"/>
              </a:rPr>
              <a:t>When the President acts side by side with Congress, his power is at its highest level.  (The Supreme Court tends to uphold his actions.) However, when the President acts on his own—especially in the face of congressional disapproval—his powers are at their lowest level.  (And the Supreme Court may rule against him.)</a:t>
            </a:r>
            <a:endParaRPr sz="2800" b="0" i="0" u="none" strike="noStrike" cap="none">
              <a:solidFill>
                <a:srgbClr val="253E79"/>
              </a:solidFill>
              <a:latin typeface="Calibri"/>
              <a:ea typeface="Calibri"/>
              <a:cs typeface="Calibri"/>
              <a:sym typeface="Calibri"/>
            </a:endParaRPr>
          </a:p>
        </p:txBody>
      </p:sp>
      <p:sp>
        <p:nvSpPr>
          <p:cNvPr id="879" name="Google Shape;879;p126"/>
          <p:cNvSpPr txBox="1"/>
          <p:nvPr/>
        </p:nvSpPr>
        <p:spPr>
          <a:xfrm>
            <a:off x="763665" y="347328"/>
            <a:ext cx="8110156" cy="148147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YOUNGSTOWN SHEET &amp; TUBE CO. V. SAWYER </a:t>
            </a:r>
            <a:r>
              <a:rPr lang="en-US" sz="3200" b="1" cap="none">
                <a:solidFill>
                  <a:schemeClr val="lt1"/>
                </a:solidFill>
                <a:latin typeface="Quattrocento Sans"/>
                <a:ea typeface="Quattrocento Sans"/>
                <a:cs typeface="Quattrocento Sans"/>
                <a:sym typeface="Quattrocento Sans"/>
              </a:rPr>
              <a:t>(1952)</a:t>
            </a:r>
            <a:br>
              <a:rPr lang="en-US" sz="2400" b="1" cap="none">
                <a:solidFill>
                  <a:schemeClr val="lt1"/>
                </a:solidFill>
                <a:latin typeface="Quattrocento Sans"/>
                <a:ea typeface="Quattrocento Sans"/>
                <a:cs typeface="Quattrocento Sans"/>
                <a:sym typeface="Quattrocento Sans"/>
              </a:rPr>
            </a:br>
            <a:r>
              <a:rPr lang="en-US" sz="2400" b="1" cap="none">
                <a:solidFill>
                  <a:schemeClr val="lt1"/>
                </a:solidFill>
                <a:latin typeface="Quattrocento Sans"/>
                <a:ea typeface="Quattrocento Sans"/>
                <a:cs typeface="Quattrocento Sans"/>
                <a:sym typeface="Quattrocento Sans"/>
              </a:rPr>
              <a:t>“THE STEEL SEIZURE CASE”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27"/>
          <p:cNvSpPr txBox="1">
            <a:spLocks noGrp="1"/>
          </p:cNvSpPr>
          <p:nvPr>
            <p:ph type="title"/>
          </p:nvPr>
        </p:nvSpPr>
        <p:spPr>
          <a:xfrm>
            <a:off x="749151" y="624114"/>
            <a:ext cx="8110156" cy="120468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WHERE IS THE PRESIDENT GETTING HER AUTHORITY ACT? </a:t>
            </a:r>
            <a:endParaRPr sz="4000">
              <a:solidFill>
                <a:schemeClr val="lt1"/>
              </a:solidFill>
              <a:latin typeface="Quattrocento Sans"/>
              <a:ea typeface="Quattrocento Sans"/>
              <a:cs typeface="Quattrocento Sans"/>
              <a:sym typeface="Quattrocento Sans"/>
            </a:endParaRPr>
          </a:p>
        </p:txBody>
      </p:sp>
      <p:sp>
        <p:nvSpPr>
          <p:cNvPr id="886" name="Google Shape;886;p127"/>
          <p:cNvSpPr/>
          <p:nvPr/>
        </p:nvSpPr>
        <p:spPr>
          <a:xfrm>
            <a:off x="495300" y="2351545"/>
            <a:ext cx="8779329" cy="353943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253E79"/>
              </a:buClr>
              <a:buSzPts val="2800"/>
              <a:buFont typeface="Arial"/>
              <a:buChar char="•"/>
            </a:pPr>
            <a:r>
              <a:rPr lang="en-US" sz="2800">
                <a:solidFill>
                  <a:srgbClr val="253E79"/>
                </a:solidFill>
                <a:latin typeface="Calibri"/>
                <a:ea typeface="Calibri"/>
                <a:cs typeface="Calibri"/>
                <a:sym typeface="Calibri"/>
              </a:rPr>
              <a:t>Sometimes the President argues that the Constitution itself grants her the power to act.</a:t>
            </a:r>
            <a:endParaRPr/>
          </a:p>
          <a:p>
            <a:pPr marL="457200" marR="0" lvl="0" indent="-457200" algn="l" rtl="0">
              <a:spcBef>
                <a:spcPts val="0"/>
              </a:spcBef>
              <a:spcAft>
                <a:spcPts val="0"/>
              </a:spcAft>
              <a:buClr>
                <a:srgbClr val="253E79"/>
              </a:buClr>
              <a:buSzPts val="2800"/>
              <a:buFont typeface="Arial"/>
              <a:buChar char="•"/>
            </a:pPr>
            <a:r>
              <a:rPr lang="en-US" sz="2800">
                <a:solidFill>
                  <a:srgbClr val="253E79"/>
                </a:solidFill>
                <a:latin typeface="Calibri"/>
                <a:ea typeface="Calibri"/>
                <a:cs typeface="Calibri"/>
                <a:sym typeface="Calibri"/>
              </a:rPr>
              <a:t>Sometimes she draws on laws passed by Congress and sometimes she looks to previous court decisions to guide her actions. </a:t>
            </a:r>
            <a:endParaRPr/>
          </a:p>
          <a:p>
            <a:pPr marL="342900" marR="0" lvl="0" indent="-165100" algn="l" rtl="0">
              <a:spcBef>
                <a:spcPts val="0"/>
              </a:spcBef>
              <a:spcAft>
                <a:spcPts val="0"/>
              </a:spcAft>
              <a:buClr>
                <a:schemeClr val="dk1"/>
              </a:buClr>
              <a:buSzPts val="2800"/>
              <a:buFont typeface="Arial"/>
              <a:buNone/>
            </a:pPr>
            <a:endParaRPr sz="2800">
              <a:solidFill>
                <a:srgbClr val="253E79"/>
              </a:solidFill>
              <a:latin typeface="Calibri"/>
              <a:ea typeface="Calibri"/>
              <a:cs typeface="Calibri"/>
              <a:sym typeface="Calibri"/>
            </a:endParaRPr>
          </a:p>
          <a:p>
            <a:pPr marL="0" marR="0" lvl="0" indent="0" algn="l" rtl="0">
              <a:spcBef>
                <a:spcPts val="0"/>
              </a:spcBef>
              <a:spcAft>
                <a:spcPts val="0"/>
              </a:spcAft>
              <a:buNone/>
            </a:pPr>
            <a:r>
              <a:rPr lang="en-US" sz="2800">
                <a:solidFill>
                  <a:srgbClr val="253E79"/>
                </a:solidFill>
                <a:latin typeface="Calibri"/>
                <a:ea typeface="Calibri"/>
                <a:cs typeface="Calibri"/>
                <a:sym typeface="Calibri"/>
              </a:rPr>
              <a:t>Regardless, she must root her authority in some source of law. Otherwise, her executive actions are invalid.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91"/>
        <p:cNvGrpSpPr/>
        <p:nvPr/>
      </p:nvGrpSpPr>
      <p:grpSpPr>
        <a:xfrm>
          <a:off x="0" y="0"/>
          <a:ext cx="0" cy="0"/>
          <a:chOff x="0" y="0"/>
          <a:chExt cx="0" cy="0"/>
        </a:xfrm>
      </p:grpSpPr>
      <p:pic>
        <p:nvPicPr>
          <p:cNvPr id="892" name="Google Shape;892;p128"/>
          <p:cNvPicPr preferRelativeResize="0"/>
          <p:nvPr/>
        </p:nvPicPr>
        <p:blipFill rotWithShape="1">
          <a:blip r:embed="rId3">
            <a:alphaModFix/>
          </a:blip>
          <a:srcRect/>
          <a:stretch/>
        </p:blipFill>
        <p:spPr>
          <a:xfrm>
            <a:off x="1567543" y="1132509"/>
            <a:ext cx="6792685" cy="5487216"/>
          </a:xfrm>
          <a:prstGeom prst="rect">
            <a:avLst/>
          </a:prstGeom>
          <a:noFill/>
          <a:ln>
            <a:noFill/>
          </a:ln>
          <a:effectLst>
            <a:outerShdw blurRad="292100" dist="139700" dir="2700000" algn="tl" rotWithShape="0">
              <a:srgbClr val="333333">
                <a:alpha val="64705"/>
              </a:srgbClr>
            </a:outerShdw>
          </a:effectLst>
        </p:spPr>
      </p:pic>
      <p:sp>
        <p:nvSpPr>
          <p:cNvPr id="893" name="Google Shape;893;p128"/>
          <p:cNvSpPr txBox="1"/>
          <p:nvPr/>
        </p:nvSpPr>
        <p:spPr>
          <a:xfrm>
            <a:off x="396714" y="445490"/>
            <a:ext cx="4422030" cy="107721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THE PRESIDENT AND THE MILITARY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897"/>
        <p:cNvGrpSpPr/>
        <p:nvPr/>
      </p:nvGrpSpPr>
      <p:grpSpPr>
        <a:xfrm>
          <a:off x="0" y="0"/>
          <a:ext cx="0" cy="0"/>
          <a:chOff x="0" y="0"/>
          <a:chExt cx="0" cy="0"/>
        </a:xfrm>
      </p:grpSpPr>
      <p:sp>
        <p:nvSpPr>
          <p:cNvPr id="898" name="Google Shape;898;p129"/>
          <p:cNvSpPr/>
          <p:nvPr/>
        </p:nvSpPr>
        <p:spPr>
          <a:xfrm>
            <a:off x="1335315" y="2753401"/>
            <a:ext cx="6792685"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F3864"/>
                </a:solidFill>
                <a:latin typeface="Calibri"/>
                <a:ea typeface="Calibri"/>
                <a:cs typeface="Calibri"/>
                <a:sym typeface="Calibri"/>
              </a:rPr>
              <a:t>“The </a:t>
            </a:r>
            <a:r>
              <a:rPr lang="en-US" sz="3200" b="1">
                <a:solidFill>
                  <a:srgbClr val="1F3864"/>
                </a:solidFill>
                <a:latin typeface="Calibri"/>
                <a:ea typeface="Calibri"/>
                <a:cs typeface="Calibri"/>
                <a:sym typeface="Calibri"/>
              </a:rPr>
              <a:t>Congress</a:t>
            </a:r>
            <a:r>
              <a:rPr lang="en-US" sz="3200">
                <a:solidFill>
                  <a:srgbClr val="1F3864"/>
                </a:solidFill>
                <a:latin typeface="Calibri"/>
                <a:ea typeface="Calibri"/>
                <a:cs typeface="Calibri"/>
                <a:sym typeface="Calibri"/>
              </a:rPr>
              <a:t> shall have the power…</a:t>
            </a:r>
            <a:endParaRPr/>
          </a:p>
          <a:p>
            <a:pPr marL="0" marR="0" lvl="0" indent="0" algn="l" rtl="0">
              <a:spcBef>
                <a:spcPts val="0"/>
              </a:spcBef>
              <a:spcAft>
                <a:spcPts val="0"/>
              </a:spcAft>
              <a:buNone/>
            </a:pPr>
            <a:r>
              <a:rPr lang="en-US" sz="3200">
                <a:solidFill>
                  <a:srgbClr val="1F3864"/>
                </a:solidFill>
                <a:latin typeface="Calibri"/>
                <a:ea typeface="Calibri"/>
                <a:cs typeface="Calibri"/>
                <a:sym typeface="Calibri"/>
              </a:rPr>
              <a:t>To declare War…” </a:t>
            </a:r>
            <a:endParaRPr/>
          </a:p>
        </p:txBody>
      </p:sp>
      <p:sp>
        <p:nvSpPr>
          <p:cNvPr id="899" name="Google Shape;899;p129"/>
          <p:cNvSpPr/>
          <p:nvPr/>
        </p:nvSpPr>
        <p:spPr>
          <a:xfrm>
            <a:off x="773722" y="1074057"/>
            <a:ext cx="8102991" cy="107721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cap="none">
                <a:solidFill>
                  <a:schemeClr val="lt1"/>
                </a:solidFill>
                <a:latin typeface="Quattrocento Sans"/>
                <a:ea typeface="Quattrocento Sans"/>
                <a:cs typeface="Quattrocento Sans"/>
                <a:sym typeface="Quattrocento Sans"/>
              </a:rPr>
              <a:t>ARTICLE I, SECTION 8</a:t>
            </a:r>
            <a:endParaRPr sz="40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50"/>
        <p:cNvGrpSpPr/>
        <p:nvPr/>
      </p:nvGrpSpPr>
      <p:grpSpPr>
        <a:xfrm>
          <a:off x="0" y="0"/>
          <a:ext cx="0" cy="0"/>
          <a:chOff x="0" y="0"/>
          <a:chExt cx="0" cy="0"/>
        </a:xfrm>
      </p:grpSpPr>
      <p:sp>
        <p:nvSpPr>
          <p:cNvPr id="451" name="Google Shape;451;p67"/>
          <p:cNvSpPr/>
          <p:nvPr/>
        </p:nvSpPr>
        <p:spPr>
          <a:xfrm>
            <a:off x="365601" y="2006389"/>
            <a:ext cx="8721970"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F3864"/>
                </a:solidFill>
                <a:latin typeface="Calibri"/>
                <a:ea typeface="Calibri"/>
                <a:cs typeface="Calibri"/>
                <a:sym typeface="Calibri"/>
              </a:rPr>
              <a:t>In Article I, the Constitution also gives the President the power to </a:t>
            </a:r>
            <a:r>
              <a:rPr lang="en-US" sz="3200">
                <a:solidFill>
                  <a:srgbClr val="252F66"/>
                </a:solidFill>
                <a:latin typeface="Calibri"/>
                <a:ea typeface="Calibri"/>
                <a:cs typeface="Calibri"/>
                <a:sym typeface="Calibri"/>
              </a:rPr>
              <a:t>veto legislation passed </a:t>
            </a:r>
            <a:r>
              <a:rPr lang="en-US" sz="3200">
                <a:solidFill>
                  <a:srgbClr val="1F3864"/>
                </a:solidFill>
                <a:latin typeface="Calibri"/>
                <a:ea typeface="Calibri"/>
                <a:cs typeface="Calibri"/>
                <a:sym typeface="Calibri"/>
              </a:rPr>
              <a:t>by Congress.  (But Congress can override the President’s veto with a 2/3 vote in both Houses of Congress.) At the same time, the Constitution’s system of checks and balances ensures that the other two branches—Congress and the Supreme Court—can check the President.</a:t>
            </a:r>
            <a:endParaRPr/>
          </a:p>
          <a:p>
            <a:pPr marL="0" marR="0" lvl="0" indent="0" algn="l" rtl="0">
              <a:spcBef>
                <a:spcPts val="0"/>
              </a:spcBef>
              <a:spcAft>
                <a:spcPts val="0"/>
              </a:spcAft>
              <a:buNone/>
            </a:pPr>
            <a:endParaRPr sz="3200" b="1">
              <a:solidFill>
                <a:srgbClr val="1F3864"/>
              </a:solidFill>
              <a:latin typeface="Calibri"/>
              <a:ea typeface="Calibri"/>
              <a:cs typeface="Calibri"/>
              <a:sym typeface="Calibri"/>
            </a:endParaRPr>
          </a:p>
          <a:p>
            <a:pPr marL="0" marR="0" lvl="0" indent="0" algn="l" rtl="0">
              <a:spcBef>
                <a:spcPts val="0"/>
              </a:spcBef>
              <a:spcAft>
                <a:spcPts val="0"/>
              </a:spcAft>
              <a:buNone/>
            </a:pPr>
            <a:endParaRPr sz="2400" b="1">
              <a:solidFill>
                <a:srgbClr val="1F3864"/>
              </a:solidFill>
              <a:latin typeface="Calibri"/>
              <a:ea typeface="Calibri"/>
              <a:cs typeface="Calibri"/>
              <a:sym typeface="Calibri"/>
            </a:endParaRPr>
          </a:p>
        </p:txBody>
      </p:sp>
      <p:sp>
        <p:nvSpPr>
          <p:cNvPr id="452" name="Google Shape;452;p67"/>
          <p:cNvSpPr/>
          <p:nvPr/>
        </p:nvSpPr>
        <p:spPr>
          <a:xfrm>
            <a:off x="423045" y="771378"/>
            <a:ext cx="3764642"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ARTICLE I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03"/>
        <p:cNvGrpSpPr/>
        <p:nvPr/>
      </p:nvGrpSpPr>
      <p:grpSpPr>
        <a:xfrm>
          <a:off x="0" y="0"/>
          <a:ext cx="0" cy="0"/>
          <a:chOff x="0" y="0"/>
          <a:chExt cx="0" cy="0"/>
        </a:xfrm>
      </p:grpSpPr>
      <p:sp>
        <p:nvSpPr>
          <p:cNvPr id="904" name="Google Shape;904;p130"/>
          <p:cNvSpPr/>
          <p:nvPr/>
        </p:nvSpPr>
        <p:spPr>
          <a:xfrm>
            <a:off x="551544" y="2828129"/>
            <a:ext cx="86795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F3864"/>
                </a:solidFill>
                <a:latin typeface="Calibri"/>
                <a:ea typeface="Calibri"/>
                <a:cs typeface="Calibri"/>
                <a:sym typeface="Calibri"/>
              </a:rPr>
              <a:t>“The </a:t>
            </a:r>
            <a:r>
              <a:rPr lang="en-US" sz="3200" b="1">
                <a:solidFill>
                  <a:srgbClr val="1F3864"/>
                </a:solidFill>
                <a:latin typeface="Calibri"/>
                <a:ea typeface="Calibri"/>
                <a:cs typeface="Calibri"/>
                <a:sym typeface="Calibri"/>
              </a:rPr>
              <a:t>President shall be Commander in Chief </a:t>
            </a:r>
            <a:r>
              <a:rPr lang="en-US" sz="3200">
                <a:solidFill>
                  <a:srgbClr val="1F3864"/>
                </a:solidFill>
                <a:latin typeface="Calibri"/>
                <a:ea typeface="Calibri"/>
                <a:cs typeface="Calibri"/>
                <a:sym typeface="Calibri"/>
              </a:rPr>
              <a:t>of the Army and Navy of the United States, and of the Militia of the several States, when called into the actual Service of the United States.”</a:t>
            </a:r>
            <a:endParaRPr sz="2400">
              <a:solidFill>
                <a:srgbClr val="1F3864"/>
              </a:solidFill>
              <a:latin typeface="Calibri"/>
              <a:ea typeface="Calibri"/>
              <a:cs typeface="Calibri"/>
              <a:sym typeface="Calibri"/>
            </a:endParaRPr>
          </a:p>
        </p:txBody>
      </p:sp>
      <p:sp>
        <p:nvSpPr>
          <p:cNvPr id="905" name="Google Shape;905;p130"/>
          <p:cNvSpPr/>
          <p:nvPr/>
        </p:nvSpPr>
        <p:spPr>
          <a:xfrm>
            <a:off x="839819" y="1117600"/>
            <a:ext cx="8102991" cy="106624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cap="none">
                <a:solidFill>
                  <a:schemeClr val="lt1"/>
                </a:solidFill>
                <a:latin typeface="Quattrocento Sans"/>
                <a:ea typeface="Quattrocento Sans"/>
                <a:cs typeface="Quattrocento Sans"/>
                <a:sym typeface="Quattrocento Sans"/>
              </a:rPr>
              <a:t>ARTICLE II, SECTION 2</a:t>
            </a:r>
            <a:endParaRPr sz="40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p131" descr="Robert H. Jackson - Wikipedia"/>
          <p:cNvPicPr preferRelativeResize="0"/>
          <p:nvPr/>
        </p:nvPicPr>
        <p:blipFill rotWithShape="1">
          <a:blip r:embed="rId3">
            <a:alphaModFix/>
          </a:blip>
          <a:srcRect/>
          <a:stretch/>
        </p:blipFill>
        <p:spPr>
          <a:xfrm>
            <a:off x="1094366" y="1720330"/>
            <a:ext cx="3500867" cy="4335936"/>
          </a:xfrm>
          <a:prstGeom prst="rect">
            <a:avLst/>
          </a:prstGeom>
          <a:noFill/>
          <a:ln>
            <a:noFill/>
          </a:ln>
        </p:spPr>
      </p:pic>
      <p:sp>
        <p:nvSpPr>
          <p:cNvPr id="911" name="Google Shape;911;p131"/>
          <p:cNvSpPr/>
          <p:nvPr/>
        </p:nvSpPr>
        <p:spPr>
          <a:xfrm>
            <a:off x="374208" y="5732487"/>
            <a:ext cx="3158207" cy="461665"/>
          </a:xfrm>
          <a:prstGeom prst="rect">
            <a:avLst/>
          </a:prstGeom>
          <a:solidFill>
            <a:srgbClr val="253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Justice Robert Jackson</a:t>
            </a:r>
            <a:endParaRPr/>
          </a:p>
        </p:txBody>
      </p:sp>
      <p:sp>
        <p:nvSpPr>
          <p:cNvPr id="912" name="Google Shape;912;p131"/>
          <p:cNvSpPr/>
          <p:nvPr/>
        </p:nvSpPr>
        <p:spPr>
          <a:xfrm>
            <a:off x="5130950" y="1720330"/>
            <a:ext cx="4093028"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252F66"/>
                </a:solidFill>
                <a:latin typeface="Calibri"/>
                <a:ea typeface="Calibri"/>
                <a:cs typeface="Calibri"/>
                <a:sym typeface="Calibri"/>
              </a:rPr>
              <a:t>“These cryptic words have given rise to some of the most persistent controversies in our constitutional history,” </a:t>
            </a:r>
            <a:endParaRPr/>
          </a:p>
        </p:txBody>
      </p:sp>
      <p:sp>
        <p:nvSpPr>
          <p:cNvPr id="913" name="Google Shape;913;p131"/>
          <p:cNvSpPr txBox="1"/>
          <p:nvPr/>
        </p:nvSpPr>
        <p:spPr>
          <a:xfrm>
            <a:off x="698500" y="624114"/>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COMMANDER-IN-CHIEF CLAUSE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32"/>
          <p:cNvSpPr/>
          <p:nvPr/>
        </p:nvSpPr>
        <p:spPr>
          <a:xfrm>
            <a:off x="362857" y="1423953"/>
            <a:ext cx="8861121"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How far does the president’s authority go?</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Scholars generally agree that the Commander-in-Chief Clause has two separate—but related—purposes.</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First, it ensures civilian control over the military.  In other words, it ensures that we don’t live in a military state. </a:t>
            </a:r>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Second, it places this control in the hands of a single person—a President elected by the American people.</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Scholars also generally agree that only Congress can formally declare war.</a:t>
            </a:r>
            <a:endParaRPr/>
          </a:p>
        </p:txBody>
      </p:sp>
      <p:sp>
        <p:nvSpPr>
          <p:cNvPr id="919" name="Google Shape;919;p132"/>
          <p:cNvSpPr txBox="1"/>
          <p:nvPr/>
        </p:nvSpPr>
        <p:spPr>
          <a:xfrm>
            <a:off x="738339" y="624114"/>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COMMANDER-IN-CHIEF CLAUSE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33"/>
          <p:cNvSpPr/>
          <p:nvPr/>
        </p:nvSpPr>
        <p:spPr>
          <a:xfrm>
            <a:off x="362857" y="1423953"/>
            <a:ext cx="8861121"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When can the president use force?</a:t>
            </a:r>
            <a:endParaRPr/>
          </a:p>
          <a:p>
            <a:pPr marL="0" marR="0" lvl="0" indent="0" algn="l" rtl="0">
              <a:spcBef>
                <a:spcPts val="0"/>
              </a:spcBef>
              <a:spcAft>
                <a:spcPts val="0"/>
              </a:spcAft>
              <a:buNone/>
            </a:pPr>
            <a:endParaRPr sz="2800" b="1">
              <a:solidFill>
                <a:srgbClr val="252F66"/>
              </a:solidFill>
              <a:latin typeface="Calibri"/>
              <a:ea typeface="Calibri"/>
              <a:cs typeface="Calibri"/>
              <a:sym typeface="Calibri"/>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Presidents may use military force if specifically authorized by Congress.  Authorization may come from a formal declaration of war, but it can also come from some other form of congressional approval.</a:t>
            </a:r>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Presidents are thought to have independent authority to use military force in response to sudden attacks on the United States.</a:t>
            </a:r>
            <a:endParaRPr/>
          </a:p>
          <a:p>
            <a:pPr marL="457200" marR="0" lvl="0" indent="-457200" algn="l" rtl="0">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Presidents may use his constitutional authority to deploy U.S. forces in situations that do not amount to war. </a:t>
            </a:r>
            <a:endParaRPr/>
          </a:p>
        </p:txBody>
      </p:sp>
      <p:sp>
        <p:nvSpPr>
          <p:cNvPr id="925" name="Google Shape;925;p133"/>
          <p:cNvSpPr txBox="1"/>
          <p:nvPr/>
        </p:nvSpPr>
        <p:spPr>
          <a:xfrm>
            <a:off x="738339" y="624114"/>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COMMANDER-IN-CHIEF CLAUSE</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34"/>
          <p:cNvSpPr/>
          <p:nvPr/>
        </p:nvSpPr>
        <p:spPr>
          <a:xfrm>
            <a:off x="4992914" y="2149667"/>
            <a:ext cx="4231064"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President Lincoln had set up a blockade of Southern ports without a formal declaration of war by Congress</a:t>
            </a:r>
            <a:endParaRPr/>
          </a:p>
        </p:txBody>
      </p:sp>
      <p:sp>
        <p:nvSpPr>
          <p:cNvPr id="931" name="Google Shape;931;p134"/>
          <p:cNvSpPr txBox="1"/>
          <p:nvPr/>
        </p:nvSpPr>
        <p:spPr>
          <a:xfrm>
            <a:off x="818168" y="798285"/>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THE PRIZE CASES (1863)</a:t>
            </a:r>
            <a:endParaRPr sz="4000">
              <a:solidFill>
                <a:schemeClr val="lt1"/>
              </a:solidFill>
              <a:latin typeface="Quattrocento Sans"/>
              <a:ea typeface="Quattrocento Sans"/>
              <a:cs typeface="Quattrocento Sans"/>
              <a:sym typeface="Quattrocento Sans"/>
            </a:endParaRPr>
          </a:p>
        </p:txBody>
      </p:sp>
      <p:pic>
        <p:nvPicPr>
          <p:cNvPr id="932" name="Google Shape;932;p134"/>
          <p:cNvPicPr preferRelativeResize="0"/>
          <p:nvPr/>
        </p:nvPicPr>
        <p:blipFill rotWithShape="1">
          <a:blip r:embed="rId3">
            <a:alphaModFix/>
          </a:blip>
          <a:srcRect/>
          <a:stretch/>
        </p:blipFill>
        <p:spPr>
          <a:xfrm>
            <a:off x="818168" y="1828801"/>
            <a:ext cx="3667064" cy="4724400"/>
          </a:xfrm>
          <a:prstGeom prst="rect">
            <a:avLst/>
          </a:prstGeom>
          <a:noFill/>
          <a:ln>
            <a:noFill/>
          </a:ln>
        </p:spPr>
      </p:pic>
      <p:sp>
        <p:nvSpPr>
          <p:cNvPr id="933" name="Google Shape;933;p134"/>
          <p:cNvSpPr/>
          <p:nvPr/>
        </p:nvSpPr>
        <p:spPr>
          <a:xfrm>
            <a:off x="185522" y="5787096"/>
            <a:ext cx="3820421" cy="461665"/>
          </a:xfrm>
          <a:prstGeom prst="rect">
            <a:avLst/>
          </a:prstGeom>
          <a:solidFill>
            <a:srgbClr val="253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FFFF"/>
                </a:solidFill>
                <a:latin typeface="Calibri"/>
                <a:ea typeface="Calibri"/>
                <a:cs typeface="Calibri"/>
                <a:sym typeface="Calibri"/>
              </a:rPr>
              <a:t>President Abraham  Lincoln </a:t>
            </a:r>
            <a:endParaRPr sz="2400" b="1" i="0" u="none" strike="noStrike" cap="none">
              <a:solidFill>
                <a:srgbClr val="FFFFFF"/>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35"/>
          <p:cNvSpPr/>
          <p:nvPr/>
        </p:nvSpPr>
        <p:spPr>
          <a:xfrm>
            <a:off x="522514" y="1873896"/>
            <a:ext cx="870146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The Court upheld President Lincoln’s blockade in a 5-4 decision. The Court explained, </a:t>
            </a:r>
            <a:r>
              <a:rPr lang="en-US" sz="2800" b="1">
                <a:solidFill>
                  <a:srgbClr val="252F66"/>
                </a:solidFill>
                <a:latin typeface="Calibri"/>
                <a:ea typeface="Calibri"/>
                <a:cs typeface="Calibri"/>
                <a:sym typeface="Calibri"/>
              </a:rPr>
              <a:t>“The President was bound to meet [a war] in the shape it presented itself, without waiting for Congress to baptize it with a name.” </a:t>
            </a:r>
            <a:endParaRPr/>
          </a:p>
          <a:p>
            <a:pPr marL="0" marR="0" lvl="0" indent="0" algn="l" rtl="0">
              <a:spcBef>
                <a:spcPts val="0"/>
              </a:spcBef>
              <a:spcAft>
                <a:spcPts val="0"/>
              </a:spcAft>
              <a:buNone/>
            </a:pPr>
            <a:endParaRPr sz="2800" b="1">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dissent—authored by Justice Nelson—countered that only Congress had the constitutional power to declare war. Congress would later pass a law approving of President Lincoln’s actions.</a:t>
            </a:r>
            <a:endParaRPr/>
          </a:p>
        </p:txBody>
      </p:sp>
      <p:sp>
        <p:nvSpPr>
          <p:cNvPr id="939" name="Google Shape;939;p135"/>
          <p:cNvSpPr txBox="1"/>
          <p:nvPr/>
        </p:nvSpPr>
        <p:spPr>
          <a:xfrm>
            <a:off x="818168" y="798285"/>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THE PRIZE CASES (1863)</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36"/>
          <p:cNvSpPr/>
          <p:nvPr/>
        </p:nvSpPr>
        <p:spPr>
          <a:xfrm>
            <a:off x="4397828" y="1482010"/>
            <a:ext cx="4927749"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Congress passed the War Powers Resolution in response to the Vietnam War. In particular, Congress was upset with President Nixon after he sent bombers into Cambodia without congressional approval—an act that Nixon’s critics viewed as expanding the Vietnam War and taking military action against a separate nation, a potential act of war. Congress and the President had sparred over the scope of presidential power throughout the Vietnam War.</a:t>
            </a:r>
            <a:endParaRPr/>
          </a:p>
        </p:txBody>
      </p:sp>
      <p:sp>
        <p:nvSpPr>
          <p:cNvPr id="945" name="Google Shape;945;p136"/>
          <p:cNvSpPr txBox="1"/>
          <p:nvPr/>
        </p:nvSpPr>
        <p:spPr>
          <a:xfrm>
            <a:off x="818168" y="638267"/>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WAR POWERS RESOLUTION (1973)</a:t>
            </a:r>
            <a:endParaRPr sz="4000">
              <a:solidFill>
                <a:schemeClr val="lt1"/>
              </a:solidFill>
              <a:latin typeface="Quattrocento Sans"/>
              <a:ea typeface="Quattrocento Sans"/>
              <a:cs typeface="Quattrocento Sans"/>
              <a:sym typeface="Quattrocento Sans"/>
            </a:endParaRPr>
          </a:p>
        </p:txBody>
      </p:sp>
      <p:pic>
        <p:nvPicPr>
          <p:cNvPr id="946" name="Google Shape;946;p136"/>
          <p:cNvPicPr preferRelativeResize="0"/>
          <p:nvPr/>
        </p:nvPicPr>
        <p:blipFill rotWithShape="1">
          <a:blip r:embed="rId3">
            <a:alphaModFix/>
          </a:blip>
          <a:srcRect/>
          <a:stretch/>
        </p:blipFill>
        <p:spPr>
          <a:xfrm>
            <a:off x="580572" y="1544122"/>
            <a:ext cx="3620742" cy="4824639"/>
          </a:xfrm>
          <a:prstGeom prst="rect">
            <a:avLst/>
          </a:prstGeom>
          <a:noFill/>
          <a:ln>
            <a:noFill/>
          </a:ln>
        </p:spPr>
      </p:pic>
      <p:sp>
        <p:nvSpPr>
          <p:cNvPr id="947" name="Google Shape;947;p136"/>
          <p:cNvSpPr/>
          <p:nvPr/>
        </p:nvSpPr>
        <p:spPr>
          <a:xfrm>
            <a:off x="185523" y="6017928"/>
            <a:ext cx="3297906" cy="461665"/>
          </a:xfrm>
          <a:prstGeom prst="rect">
            <a:avLst/>
          </a:prstGeom>
          <a:solidFill>
            <a:srgbClr val="253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FFFF"/>
                </a:solidFill>
                <a:latin typeface="Calibri"/>
                <a:ea typeface="Calibri"/>
                <a:cs typeface="Calibri"/>
                <a:sym typeface="Calibri"/>
              </a:rPr>
              <a:t>President Richard Nixon </a:t>
            </a:r>
            <a:endParaRPr sz="2400" b="1" i="0" u="none" strike="noStrike" cap="none">
              <a:solidFill>
                <a:srgbClr val="FFFFFF"/>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37"/>
          <p:cNvSpPr/>
          <p:nvPr/>
        </p:nvSpPr>
        <p:spPr>
          <a:xfrm>
            <a:off x="609601" y="1656181"/>
            <a:ext cx="8933692" cy="4339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The War Power Resolution said:</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In the case of a sudden attack, the President could act without congressional approval. The President would have to notify Congress within 48 hours of the time that she sent troops without congressional approval. The President could then (generally) keep those troops on the ground for 30 days. Otherwise, the President needed to get congressional approval before using military force.</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p:txBody>
      </p:sp>
      <p:sp>
        <p:nvSpPr>
          <p:cNvPr id="953" name="Google Shape;953;p137"/>
          <p:cNvSpPr txBox="1"/>
          <p:nvPr/>
        </p:nvSpPr>
        <p:spPr>
          <a:xfrm>
            <a:off x="818168" y="798285"/>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WAR POWERS RESOLUTION (1973)</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38"/>
          <p:cNvSpPr/>
          <p:nvPr/>
        </p:nvSpPr>
        <p:spPr>
          <a:xfrm>
            <a:off x="377371" y="1656181"/>
            <a:ext cx="8926286" cy="52014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Presidents have argued that the War Powers Resolution violates the President’s Commander-in-Chief Power and is, therefore, unconstitutional.</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They argue that Article II’s Commander-in-Chief Clause gives the President control over the nation’s military operations, and that he can generally act as he thinks best to protect the nation—including decisions to send troops into the field. On this view, the president can take a variety of actions to preserve national security without formal approval by Congress.</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p:txBody>
      </p:sp>
      <p:sp>
        <p:nvSpPr>
          <p:cNvPr id="959" name="Google Shape;959;p138"/>
          <p:cNvSpPr txBox="1"/>
          <p:nvPr/>
        </p:nvSpPr>
        <p:spPr>
          <a:xfrm>
            <a:off x="818168" y="798285"/>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WAR POWERS RESOLUTION (1973)</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39"/>
          <p:cNvSpPr/>
          <p:nvPr/>
        </p:nvSpPr>
        <p:spPr>
          <a:xfrm>
            <a:off x="377371" y="1656181"/>
            <a:ext cx="8897258"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At the same time, others side with Congress. </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They argue that the Founding generation granted Congress a central role in determining when the nation used military force and they wrote it into the Constitution itself—with Article I’s Declare War Clause. On this view, the President’s powers have grown too much in recent decades—far beyond what the Founding generation imagined. Congress has abandoned its responsibilities in this area. The War Powers Resolution is a way of reinvigorating Congress’s role in military policy.</a:t>
            </a:r>
            <a:endParaRPr/>
          </a:p>
        </p:txBody>
      </p:sp>
      <p:sp>
        <p:nvSpPr>
          <p:cNvPr id="965" name="Google Shape;965;p139"/>
          <p:cNvSpPr txBox="1"/>
          <p:nvPr/>
        </p:nvSpPr>
        <p:spPr>
          <a:xfrm>
            <a:off x="818168" y="798285"/>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WAR POWERS RESOLUTION (1973)</a:t>
            </a:r>
            <a:endParaRPr sz="40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56"/>
        <p:cNvGrpSpPr/>
        <p:nvPr/>
      </p:nvGrpSpPr>
      <p:grpSpPr>
        <a:xfrm>
          <a:off x="0" y="0"/>
          <a:ext cx="0" cy="0"/>
          <a:chOff x="0" y="0"/>
          <a:chExt cx="0" cy="0"/>
        </a:xfrm>
      </p:grpSpPr>
      <p:sp>
        <p:nvSpPr>
          <p:cNvPr id="457" name="Google Shape;457;p68"/>
          <p:cNvSpPr/>
          <p:nvPr/>
        </p:nvSpPr>
        <p:spPr>
          <a:xfrm>
            <a:off x="393895" y="2028617"/>
            <a:ext cx="8208238"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The President may be able to veto a law passed by Congress.  But Congress has the power to override the President’s veto—to cancel it—with a 2/3 vote in both Houses of Congress. The Constitution also gives the President the power to appoint Supreme Court Justices, but those appointments must be approved by the Senate. The same goes for new treaties with other countries</a:t>
            </a:r>
            <a:endParaRPr/>
          </a:p>
        </p:txBody>
      </p:sp>
      <p:sp>
        <p:nvSpPr>
          <p:cNvPr id="458" name="Google Shape;458;p68"/>
          <p:cNvSpPr/>
          <p:nvPr/>
        </p:nvSpPr>
        <p:spPr>
          <a:xfrm>
            <a:off x="393895" y="808382"/>
            <a:ext cx="5225027" cy="94172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CHECKS AND BALANCES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40"/>
          <p:cNvSpPr/>
          <p:nvPr/>
        </p:nvSpPr>
        <p:spPr>
          <a:xfrm>
            <a:off x="6096000" y="2048067"/>
            <a:ext cx="3287635"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Importantly, the Supreme Court hasn’t weighed in on the Resolution’s constitutionality. So, this remains a topic of ongoing constitutional debate—and institutional conflict.</a:t>
            </a:r>
            <a:endParaRPr/>
          </a:p>
        </p:txBody>
      </p:sp>
      <p:sp>
        <p:nvSpPr>
          <p:cNvPr id="971" name="Google Shape;971;p140"/>
          <p:cNvSpPr txBox="1"/>
          <p:nvPr/>
        </p:nvSpPr>
        <p:spPr>
          <a:xfrm>
            <a:off x="818168" y="798285"/>
            <a:ext cx="8110156" cy="65314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cap="none">
                <a:solidFill>
                  <a:schemeClr val="lt1"/>
                </a:solidFill>
                <a:latin typeface="Quattrocento Sans"/>
                <a:ea typeface="Quattrocento Sans"/>
                <a:cs typeface="Quattrocento Sans"/>
                <a:sym typeface="Quattrocento Sans"/>
              </a:rPr>
              <a:t>WAR POWERS RESOLUTION (1973)</a:t>
            </a:r>
            <a:endParaRPr sz="4000">
              <a:solidFill>
                <a:schemeClr val="lt1"/>
              </a:solidFill>
              <a:latin typeface="Quattrocento Sans"/>
              <a:ea typeface="Quattrocento Sans"/>
              <a:cs typeface="Quattrocento Sans"/>
              <a:sym typeface="Quattrocento Sans"/>
            </a:endParaRPr>
          </a:p>
        </p:txBody>
      </p:sp>
      <p:pic>
        <p:nvPicPr>
          <p:cNvPr id="972" name="Google Shape;972;p140"/>
          <p:cNvPicPr preferRelativeResize="0"/>
          <p:nvPr/>
        </p:nvPicPr>
        <p:blipFill rotWithShape="1">
          <a:blip r:embed="rId3">
            <a:alphaModFix/>
          </a:blip>
          <a:srcRect/>
          <a:stretch/>
        </p:blipFill>
        <p:spPr>
          <a:xfrm>
            <a:off x="818168" y="1912912"/>
            <a:ext cx="4862286" cy="4209143"/>
          </a:xfrm>
          <a:prstGeom prst="rect">
            <a:avLst/>
          </a:prstGeom>
          <a:noFill/>
          <a:ln>
            <a:noFill/>
          </a:ln>
          <a:effectLst>
            <a:outerShdw blurRad="292100" dist="139700" dir="2700000" algn="tl" rotWithShape="0">
              <a:srgbClr val="333333">
                <a:alpha val="64705"/>
              </a:srgbClr>
            </a:outerShdw>
          </a:effectLst>
        </p:spPr>
      </p:pic>
      <p:sp>
        <p:nvSpPr>
          <p:cNvPr id="973" name="Google Shape;973;p140"/>
          <p:cNvSpPr/>
          <p:nvPr/>
        </p:nvSpPr>
        <p:spPr>
          <a:xfrm>
            <a:off x="2079892" y="2638627"/>
            <a:ext cx="2338838" cy="2484916"/>
          </a:xfrm>
          <a:prstGeom prst="ellipse">
            <a:avLst/>
          </a:prstGeom>
          <a:solidFill>
            <a:srgbClr val="252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6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77"/>
        <p:cNvGrpSpPr/>
        <p:nvPr/>
      </p:nvGrpSpPr>
      <p:grpSpPr>
        <a:xfrm>
          <a:off x="0" y="0"/>
          <a:ext cx="0" cy="0"/>
          <a:chOff x="0" y="0"/>
          <a:chExt cx="0" cy="0"/>
        </a:xfrm>
      </p:grpSpPr>
      <p:pic>
        <p:nvPicPr>
          <p:cNvPr id="978" name="Google Shape;978;p141" descr="REAGAN PRESIDENTAL LIBRARY, SIMI VALLEY.jpg"/>
          <p:cNvPicPr preferRelativeResize="0"/>
          <p:nvPr/>
        </p:nvPicPr>
        <p:blipFill rotWithShape="1">
          <a:blip r:embed="rId3">
            <a:alphaModFix/>
          </a:blip>
          <a:srcRect/>
          <a:stretch/>
        </p:blipFill>
        <p:spPr>
          <a:xfrm>
            <a:off x="611024" y="539260"/>
            <a:ext cx="8528051" cy="5556739"/>
          </a:xfrm>
          <a:prstGeom prst="rect">
            <a:avLst/>
          </a:prstGeom>
          <a:noFill/>
          <a:ln>
            <a:noFill/>
          </a:ln>
          <a:effectLst>
            <a:outerShdw blurRad="292100" dist="139700" dir="2700000" algn="tl" rotWithShape="0">
              <a:srgbClr val="333333">
                <a:alpha val="64705"/>
              </a:srgbClr>
            </a:outerShdw>
          </a:effectLst>
        </p:spPr>
      </p:pic>
      <p:sp>
        <p:nvSpPr>
          <p:cNvPr id="979" name="Google Shape;979;p141"/>
          <p:cNvSpPr/>
          <p:nvPr/>
        </p:nvSpPr>
        <p:spPr>
          <a:xfrm>
            <a:off x="199292" y="4651717"/>
            <a:ext cx="5258080" cy="86985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EXECUTIVE POWER</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83"/>
        <p:cNvGrpSpPr/>
        <p:nvPr/>
      </p:nvGrpSpPr>
      <p:grpSpPr>
        <a:xfrm>
          <a:off x="0" y="0"/>
          <a:ext cx="0" cy="0"/>
          <a:chOff x="0" y="0"/>
          <a:chExt cx="0" cy="0"/>
        </a:xfrm>
      </p:grpSpPr>
      <p:sp>
        <p:nvSpPr>
          <p:cNvPr id="984" name="Google Shape;984;p142"/>
          <p:cNvSpPr/>
          <p:nvPr/>
        </p:nvSpPr>
        <p:spPr>
          <a:xfrm>
            <a:off x="551544" y="2378185"/>
            <a:ext cx="8679542" cy="16927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1F3864"/>
                </a:solidFill>
                <a:latin typeface="Calibri"/>
                <a:ea typeface="Calibri"/>
                <a:cs typeface="Calibri"/>
                <a:sym typeface="Calibri"/>
              </a:rPr>
              <a:t>“The </a:t>
            </a:r>
            <a:r>
              <a:rPr lang="en-US" sz="3600" b="1">
                <a:solidFill>
                  <a:srgbClr val="1F3864"/>
                </a:solidFill>
                <a:latin typeface="Calibri"/>
                <a:ea typeface="Calibri"/>
                <a:cs typeface="Calibri"/>
                <a:sym typeface="Calibri"/>
              </a:rPr>
              <a:t>executive power </a:t>
            </a:r>
            <a:r>
              <a:rPr lang="en-US" sz="3600">
                <a:solidFill>
                  <a:srgbClr val="1F3864"/>
                </a:solidFill>
                <a:latin typeface="Calibri"/>
                <a:ea typeface="Calibri"/>
                <a:cs typeface="Calibri"/>
                <a:sym typeface="Calibri"/>
              </a:rPr>
              <a:t>shall be vested in a President of the United States.” </a:t>
            </a:r>
            <a:endParaRPr/>
          </a:p>
          <a:p>
            <a:pPr marL="0" marR="0" lvl="0" indent="0" algn="l" rtl="0">
              <a:spcBef>
                <a:spcPts val="0"/>
              </a:spcBef>
              <a:spcAft>
                <a:spcPts val="0"/>
              </a:spcAft>
              <a:buNone/>
            </a:pPr>
            <a:endParaRPr sz="3200">
              <a:solidFill>
                <a:srgbClr val="1F3864"/>
              </a:solidFill>
              <a:latin typeface="Calibri"/>
              <a:ea typeface="Calibri"/>
              <a:cs typeface="Calibri"/>
              <a:sym typeface="Calibri"/>
            </a:endParaRPr>
          </a:p>
        </p:txBody>
      </p:sp>
      <p:sp>
        <p:nvSpPr>
          <p:cNvPr id="985" name="Google Shape;985;p142"/>
          <p:cNvSpPr/>
          <p:nvPr/>
        </p:nvSpPr>
        <p:spPr>
          <a:xfrm>
            <a:off x="694676" y="899885"/>
            <a:ext cx="8102991" cy="106624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cap="none">
                <a:solidFill>
                  <a:schemeClr val="lt1"/>
                </a:solidFill>
                <a:latin typeface="Quattrocento Sans"/>
                <a:ea typeface="Quattrocento Sans"/>
                <a:cs typeface="Quattrocento Sans"/>
                <a:sym typeface="Quattrocento Sans"/>
              </a:rPr>
              <a:t>ARTICLE II, SECTION 1</a:t>
            </a:r>
            <a:endParaRPr sz="40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89"/>
        <p:cNvGrpSpPr/>
        <p:nvPr/>
      </p:nvGrpSpPr>
      <p:grpSpPr>
        <a:xfrm>
          <a:off x="0" y="0"/>
          <a:ext cx="0" cy="0"/>
          <a:chOff x="0" y="0"/>
          <a:chExt cx="0" cy="0"/>
        </a:xfrm>
      </p:grpSpPr>
      <p:sp>
        <p:nvSpPr>
          <p:cNvPr id="990" name="Google Shape;990;p143"/>
          <p:cNvSpPr/>
          <p:nvPr/>
        </p:nvSpPr>
        <p:spPr>
          <a:xfrm>
            <a:off x="551544" y="2145957"/>
            <a:ext cx="8679542"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F3864"/>
                </a:solidFill>
                <a:latin typeface="Calibri"/>
                <a:ea typeface="Calibri"/>
                <a:cs typeface="Calibri"/>
                <a:sym typeface="Calibri"/>
              </a:rPr>
              <a:t>Key constitutional debates turn on the meaning of the phrase “executive power.”  </a:t>
            </a:r>
            <a:endParaRPr/>
          </a:p>
          <a:p>
            <a:pPr marL="457200" marR="0" lvl="0" indent="-254000" algn="l" rtl="0">
              <a:spcBef>
                <a:spcPts val="0"/>
              </a:spcBef>
              <a:spcAft>
                <a:spcPts val="0"/>
              </a:spcAft>
              <a:buClr>
                <a:schemeClr val="dk1"/>
              </a:buClr>
              <a:buSzPts val="3200"/>
              <a:buFont typeface="Arial"/>
              <a:buNone/>
            </a:pPr>
            <a:endParaRPr sz="3200">
              <a:solidFill>
                <a:srgbClr val="1F3864"/>
              </a:solidFill>
              <a:latin typeface="Calibri"/>
              <a:ea typeface="Calibri"/>
              <a:cs typeface="Calibri"/>
              <a:sym typeface="Calibri"/>
            </a:endParaRPr>
          </a:p>
          <a:p>
            <a:pPr marL="457200" marR="0" lvl="0" indent="-457200" algn="l" rtl="0">
              <a:spcBef>
                <a:spcPts val="0"/>
              </a:spcBef>
              <a:spcAft>
                <a:spcPts val="0"/>
              </a:spcAft>
              <a:buClr>
                <a:srgbClr val="1F3864"/>
              </a:buClr>
              <a:buSzPts val="3200"/>
              <a:buFont typeface="Arial"/>
              <a:buChar char="•"/>
            </a:pPr>
            <a:r>
              <a:rPr lang="en-US" sz="3200">
                <a:solidFill>
                  <a:srgbClr val="1F3864"/>
                </a:solidFill>
                <a:latin typeface="Calibri"/>
                <a:ea typeface="Calibri"/>
                <a:cs typeface="Calibri"/>
                <a:sym typeface="Calibri"/>
              </a:rPr>
              <a:t>What does it mean?</a:t>
            </a:r>
            <a:endParaRPr/>
          </a:p>
          <a:p>
            <a:pPr marL="457200" marR="0" lvl="0" indent="-457200" algn="l" rtl="0">
              <a:spcBef>
                <a:spcPts val="0"/>
              </a:spcBef>
              <a:spcAft>
                <a:spcPts val="0"/>
              </a:spcAft>
              <a:buClr>
                <a:srgbClr val="1F3864"/>
              </a:buClr>
              <a:buSzPts val="3200"/>
              <a:buFont typeface="Arial"/>
              <a:buChar char="•"/>
            </a:pPr>
            <a:r>
              <a:rPr lang="en-US" sz="3200">
                <a:solidFill>
                  <a:srgbClr val="1F3864"/>
                </a:solidFill>
                <a:latin typeface="Calibri"/>
                <a:ea typeface="Calibri"/>
                <a:cs typeface="Calibri"/>
                <a:sym typeface="Calibri"/>
              </a:rPr>
              <a:t>What does it include?</a:t>
            </a:r>
            <a:endParaRPr/>
          </a:p>
        </p:txBody>
      </p:sp>
      <p:sp>
        <p:nvSpPr>
          <p:cNvPr id="991" name="Google Shape;991;p143"/>
          <p:cNvSpPr/>
          <p:nvPr/>
        </p:nvSpPr>
        <p:spPr>
          <a:xfrm>
            <a:off x="551544" y="798285"/>
            <a:ext cx="8040914" cy="8708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MEANING OF EXECUTIVE POWER</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95"/>
        <p:cNvGrpSpPr/>
        <p:nvPr/>
      </p:nvGrpSpPr>
      <p:grpSpPr>
        <a:xfrm>
          <a:off x="0" y="0"/>
          <a:ext cx="0" cy="0"/>
          <a:chOff x="0" y="0"/>
          <a:chExt cx="0" cy="0"/>
        </a:xfrm>
      </p:grpSpPr>
      <p:sp>
        <p:nvSpPr>
          <p:cNvPr id="996" name="Google Shape;996;p144"/>
          <p:cNvSpPr/>
          <p:nvPr/>
        </p:nvSpPr>
        <p:spPr>
          <a:xfrm>
            <a:off x="551543" y="2233043"/>
            <a:ext cx="8665027" cy="39087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F3864"/>
                </a:solidFill>
                <a:latin typeface="Calibri"/>
                <a:ea typeface="Calibri"/>
                <a:cs typeface="Calibri"/>
                <a:sym typeface="Calibri"/>
              </a:rPr>
              <a:t>Some have argued that this language simply means that the Constitution establishes a single President, and that’s about it. In this view, this key language—“the executive power of the United States”—didn’t have a set meaning at the Founding. It simply refers to the presidential powers that the Constitution specifically lists in the document itself—for instance, those spelled out in writing in Article II.</a:t>
            </a:r>
            <a:endParaRPr/>
          </a:p>
          <a:p>
            <a:pPr marL="0" marR="0" lvl="0" indent="0" algn="l" rtl="0">
              <a:spcBef>
                <a:spcPts val="0"/>
              </a:spcBef>
              <a:spcAft>
                <a:spcPts val="0"/>
              </a:spcAft>
              <a:buNone/>
            </a:pPr>
            <a:endParaRPr sz="2400">
              <a:solidFill>
                <a:srgbClr val="1F3864"/>
              </a:solidFill>
              <a:latin typeface="Calibri"/>
              <a:ea typeface="Calibri"/>
              <a:cs typeface="Calibri"/>
              <a:sym typeface="Calibri"/>
            </a:endParaRPr>
          </a:p>
        </p:txBody>
      </p:sp>
      <p:sp>
        <p:nvSpPr>
          <p:cNvPr id="997" name="Google Shape;997;p144"/>
          <p:cNvSpPr/>
          <p:nvPr/>
        </p:nvSpPr>
        <p:spPr>
          <a:xfrm>
            <a:off x="551544" y="798285"/>
            <a:ext cx="8040914" cy="8708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MEANING OF EXECUTIVE POWER</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01"/>
        <p:cNvGrpSpPr/>
        <p:nvPr/>
      </p:nvGrpSpPr>
      <p:grpSpPr>
        <a:xfrm>
          <a:off x="0" y="0"/>
          <a:ext cx="0" cy="0"/>
          <a:chOff x="0" y="0"/>
          <a:chExt cx="0" cy="0"/>
        </a:xfrm>
      </p:grpSpPr>
      <p:sp>
        <p:nvSpPr>
          <p:cNvPr id="1002" name="Google Shape;1002;p145"/>
          <p:cNvSpPr/>
          <p:nvPr/>
        </p:nvSpPr>
        <p:spPr>
          <a:xfrm>
            <a:off x="551543" y="1826643"/>
            <a:ext cx="8665027"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F3864"/>
                </a:solidFill>
                <a:latin typeface="Calibri"/>
                <a:ea typeface="Calibri"/>
                <a:cs typeface="Calibri"/>
                <a:sym typeface="Calibri"/>
              </a:rPr>
              <a:t>At the same time, others have argued that the Constitution—and this language—does more than that, granting the President a set of powers not specifically listed in the Constitution that establish areas in which the President can act and, importantly, Congress cannot. </a:t>
            </a:r>
            <a:endParaRPr/>
          </a:p>
          <a:p>
            <a:pPr marL="0" marR="0" lvl="0" indent="0" algn="l" rtl="0">
              <a:spcBef>
                <a:spcPts val="0"/>
              </a:spcBef>
              <a:spcAft>
                <a:spcPts val="0"/>
              </a:spcAft>
              <a:buNone/>
            </a:pPr>
            <a:endParaRPr sz="2800">
              <a:solidFill>
                <a:srgbClr val="1F3864"/>
              </a:solidFill>
              <a:latin typeface="Calibri"/>
              <a:ea typeface="Calibri"/>
              <a:cs typeface="Calibri"/>
              <a:sym typeface="Calibri"/>
            </a:endParaRPr>
          </a:p>
          <a:p>
            <a:pPr marL="0" marR="0" lvl="0" indent="0" algn="l" rtl="0">
              <a:spcBef>
                <a:spcPts val="0"/>
              </a:spcBef>
              <a:spcAft>
                <a:spcPts val="0"/>
              </a:spcAft>
              <a:buNone/>
            </a:pPr>
            <a:r>
              <a:rPr lang="en-US" sz="2800">
                <a:solidFill>
                  <a:srgbClr val="1F3864"/>
                </a:solidFill>
                <a:latin typeface="Calibri"/>
                <a:ea typeface="Calibri"/>
                <a:cs typeface="Calibri"/>
                <a:sym typeface="Calibri"/>
              </a:rPr>
              <a:t>On this view, the “executive power” meant something specific at the Founding—the sorts of things that the Founding generation would have expected an executive to do. </a:t>
            </a:r>
            <a:endParaRPr/>
          </a:p>
        </p:txBody>
      </p:sp>
      <p:sp>
        <p:nvSpPr>
          <p:cNvPr id="1003" name="Google Shape;1003;p145"/>
          <p:cNvSpPr/>
          <p:nvPr/>
        </p:nvSpPr>
        <p:spPr>
          <a:xfrm>
            <a:off x="551544" y="798285"/>
            <a:ext cx="8040914" cy="8708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MEANING OF EXECUTIVE POWER</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07"/>
        <p:cNvGrpSpPr/>
        <p:nvPr/>
      </p:nvGrpSpPr>
      <p:grpSpPr>
        <a:xfrm>
          <a:off x="0" y="0"/>
          <a:ext cx="0" cy="0"/>
          <a:chOff x="0" y="0"/>
          <a:chExt cx="0" cy="0"/>
        </a:xfrm>
      </p:grpSpPr>
      <p:sp>
        <p:nvSpPr>
          <p:cNvPr id="1008" name="Google Shape;1008;p146"/>
          <p:cNvSpPr/>
          <p:nvPr/>
        </p:nvSpPr>
        <p:spPr>
          <a:xfrm>
            <a:off x="261259" y="1420243"/>
            <a:ext cx="8955312"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F3864"/>
                </a:solidFill>
                <a:latin typeface="Calibri"/>
                <a:ea typeface="Calibri"/>
                <a:cs typeface="Calibri"/>
                <a:sym typeface="Calibri"/>
              </a:rPr>
              <a:t>These questions pits Congress’s power to check the President against the President’s authority to lead the executive branch without congressional interference.</a:t>
            </a:r>
            <a:endParaRPr/>
          </a:p>
          <a:p>
            <a:pPr marL="0" marR="0" lvl="0" indent="0" algn="l" rtl="0">
              <a:spcBef>
                <a:spcPts val="0"/>
              </a:spcBef>
              <a:spcAft>
                <a:spcPts val="0"/>
              </a:spcAft>
              <a:buNone/>
            </a:pPr>
            <a:endParaRPr sz="2400">
              <a:solidFill>
                <a:srgbClr val="1F3864"/>
              </a:solidFill>
              <a:latin typeface="Calibri"/>
              <a:ea typeface="Calibri"/>
              <a:cs typeface="Calibri"/>
              <a:sym typeface="Calibri"/>
            </a:endParaRPr>
          </a:p>
          <a:p>
            <a:pPr marL="342900" marR="0" lvl="0" indent="-342900" algn="l" rtl="0">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If advocates for congressional power win this debate, Congress would have the power to limit the President’s discretion to fire executive branch officials—and, as a result, check her authority to lead the executive branch however she deems fit.</a:t>
            </a:r>
            <a:endParaRPr/>
          </a:p>
          <a:p>
            <a:pPr marL="342900" marR="0" lvl="0" indent="-190500" algn="l" rtl="0">
              <a:spcBef>
                <a:spcPts val="0"/>
              </a:spcBef>
              <a:spcAft>
                <a:spcPts val="0"/>
              </a:spcAft>
              <a:buClr>
                <a:schemeClr val="dk1"/>
              </a:buClr>
              <a:buSzPts val="2400"/>
              <a:buFont typeface="Arial"/>
              <a:buNone/>
            </a:pPr>
            <a:endParaRPr sz="2400">
              <a:solidFill>
                <a:srgbClr val="1F3864"/>
              </a:solidFill>
              <a:latin typeface="Calibri"/>
              <a:ea typeface="Calibri"/>
              <a:cs typeface="Calibri"/>
              <a:sym typeface="Calibri"/>
            </a:endParaRPr>
          </a:p>
          <a:p>
            <a:pPr marL="342900" marR="0" lvl="0" indent="-342900" algn="l" rtl="0">
              <a:spcBef>
                <a:spcPts val="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At the same time, if advocates of presidential power win, it’s possible that the Supreme Court would have to strike down various laws that limit the President’s authority to control certain parts of the executive branch. </a:t>
            </a:r>
            <a:endParaRPr/>
          </a:p>
        </p:txBody>
      </p:sp>
      <p:sp>
        <p:nvSpPr>
          <p:cNvPr id="1009" name="Google Shape;1009;p146"/>
          <p:cNvSpPr/>
          <p:nvPr/>
        </p:nvSpPr>
        <p:spPr>
          <a:xfrm>
            <a:off x="740230" y="362856"/>
            <a:ext cx="8040914" cy="87085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MEANING OF EXECUTIVE POWER</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13"/>
        <p:cNvGrpSpPr/>
        <p:nvPr/>
      </p:nvGrpSpPr>
      <p:grpSpPr>
        <a:xfrm>
          <a:off x="0" y="0"/>
          <a:ext cx="0" cy="0"/>
          <a:chOff x="0" y="0"/>
          <a:chExt cx="0" cy="0"/>
        </a:xfrm>
      </p:grpSpPr>
      <p:sp>
        <p:nvSpPr>
          <p:cNvPr id="1014" name="Google Shape;1014;p147"/>
          <p:cNvSpPr/>
          <p:nvPr/>
        </p:nvSpPr>
        <p:spPr>
          <a:xfrm>
            <a:off x="4569656" y="2131573"/>
            <a:ext cx="4445390"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1F3864"/>
                </a:solidFill>
                <a:latin typeface="Calibri"/>
                <a:ea typeface="Calibri"/>
                <a:cs typeface="Calibri"/>
                <a:sym typeface="Calibri"/>
              </a:rPr>
              <a:t>Myers v. United States </a:t>
            </a:r>
            <a:r>
              <a:rPr lang="en-US" sz="2400" b="1">
                <a:solidFill>
                  <a:srgbClr val="1F3864"/>
                </a:solidFill>
                <a:latin typeface="Calibri"/>
                <a:ea typeface="Calibri"/>
                <a:cs typeface="Calibri"/>
                <a:sym typeface="Calibri"/>
              </a:rPr>
              <a:t>(1926)</a:t>
            </a:r>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In a case involving presidential dismissal of a postmaster, the Court weighed in on the side of broad presidential power to fire executive branch officials—claiming that Article II’s Vesting Clause granted the President authority to execute the law and to remove executive officials.  </a:t>
            </a:r>
            <a:endParaRPr sz="2800">
              <a:solidFill>
                <a:srgbClr val="252F66"/>
              </a:solidFill>
              <a:latin typeface="Times New Roman"/>
              <a:ea typeface="Times New Roman"/>
              <a:cs typeface="Times New Roman"/>
              <a:sym typeface="Times New Roman"/>
            </a:endParaRPr>
          </a:p>
          <a:p>
            <a:pPr marL="457200" marR="0" lvl="0" indent="-304800" algn="l" rtl="0">
              <a:spcBef>
                <a:spcPts val="0"/>
              </a:spcBef>
              <a:spcAft>
                <a:spcPts val="0"/>
              </a:spcAft>
              <a:buClr>
                <a:schemeClr val="dk1"/>
              </a:buClr>
              <a:buSzPts val="2400"/>
              <a:buFont typeface="Arial"/>
              <a:buNone/>
            </a:pPr>
            <a:endParaRPr sz="2400">
              <a:solidFill>
                <a:srgbClr val="1F3864"/>
              </a:solidFill>
              <a:latin typeface="Calibri"/>
              <a:ea typeface="Calibri"/>
              <a:cs typeface="Calibri"/>
              <a:sym typeface="Calibri"/>
            </a:endParaRPr>
          </a:p>
        </p:txBody>
      </p:sp>
      <p:sp>
        <p:nvSpPr>
          <p:cNvPr id="1015" name="Google Shape;1015;p147"/>
          <p:cNvSpPr/>
          <p:nvPr/>
        </p:nvSpPr>
        <p:spPr>
          <a:xfrm>
            <a:off x="863488" y="309960"/>
            <a:ext cx="7412335" cy="130360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PRESIDENTIAL POWER AND </a:t>
            </a:r>
            <a:endParaRPr/>
          </a:p>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THE SUPREME COURT </a:t>
            </a:r>
            <a:endParaRPr sz="3200" b="1" cap="none">
              <a:solidFill>
                <a:schemeClr val="lt1"/>
              </a:solidFill>
              <a:latin typeface="Quattrocento Sans"/>
              <a:ea typeface="Quattrocento Sans"/>
              <a:cs typeface="Quattrocento Sans"/>
              <a:sym typeface="Quattrocento Sans"/>
            </a:endParaRPr>
          </a:p>
        </p:txBody>
      </p:sp>
      <p:pic>
        <p:nvPicPr>
          <p:cNvPr id="1016" name="Google Shape;1016;p147"/>
          <p:cNvPicPr preferRelativeResize="0"/>
          <p:nvPr/>
        </p:nvPicPr>
        <p:blipFill rotWithShape="1">
          <a:blip r:embed="rId3">
            <a:alphaModFix/>
          </a:blip>
          <a:srcRect/>
          <a:stretch/>
        </p:blipFill>
        <p:spPr>
          <a:xfrm>
            <a:off x="348350" y="2338681"/>
            <a:ext cx="3728151" cy="355755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20"/>
        <p:cNvGrpSpPr/>
        <p:nvPr/>
      </p:nvGrpSpPr>
      <p:grpSpPr>
        <a:xfrm>
          <a:off x="0" y="0"/>
          <a:ext cx="0" cy="0"/>
          <a:chOff x="0" y="0"/>
          <a:chExt cx="0" cy="0"/>
        </a:xfrm>
      </p:grpSpPr>
      <p:sp>
        <p:nvSpPr>
          <p:cNvPr id="1021" name="Google Shape;1021;p148"/>
          <p:cNvSpPr/>
          <p:nvPr/>
        </p:nvSpPr>
        <p:spPr>
          <a:xfrm>
            <a:off x="4569656" y="2479916"/>
            <a:ext cx="444539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1F3864"/>
                </a:solidFill>
                <a:latin typeface="Calibri"/>
                <a:ea typeface="Calibri"/>
                <a:cs typeface="Calibri"/>
                <a:sym typeface="Calibri"/>
              </a:rPr>
              <a:t>Humphrey’s Executor v. United States </a:t>
            </a:r>
            <a:r>
              <a:rPr lang="en-US" sz="2400" b="1">
                <a:solidFill>
                  <a:srgbClr val="1F3864"/>
                </a:solidFill>
                <a:latin typeface="Calibri"/>
                <a:ea typeface="Calibri"/>
                <a:cs typeface="Calibri"/>
                <a:sym typeface="Calibri"/>
              </a:rPr>
              <a:t>(1935) </a:t>
            </a:r>
            <a:endParaRPr/>
          </a:p>
          <a:p>
            <a:pPr marL="0" marR="0" lvl="0" indent="0" algn="l" rtl="0">
              <a:spcBef>
                <a:spcPts val="0"/>
              </a:spcBef>
              <a:spcAft>
                <a:spcPts val="0"/>
              </a:spcAft>
              <a:buNone/>
            </a:pPr>
            <a:r>
              <a:rPr lang="en-US" sz="2400">
                <a:solidFill>
                  <a:srgbClr val="1F3864"/>
                </a:solidFill>
                <a:latin typeface="Calibri"/>
                <a:ea typeface="Calibri"/>
                <a:cs typeface="Calibri"/>
                <a:sym typeface="Calibri"/>
              </a:rPr>
              <a:t>In a case involving the Federal Trade Commission, the Court held that Congress could limit the President’s ability to remove a commissioner. </a:t>
            </a:r>
            <a:endParaRPr/>
          </a:p>
        </p:txBody>
      </p:sp>
      <p:pic>
        <p:nvPicPr>
          <p:cNvPr id="1022" name="Google Shape;1022;p148"/>
          <p:cNvPicPr preferRelativeResize="0"/>
          <p:nvPr/>
        </p:nvPicPr>
        <p:blipFill rotWithShape="1">
          <a:blip r:embed="rId3">
            <a:alphaModFix/>
          </a:blip>
          <a:srcRect/>
          <a:stretch/>
        </p:blipFill>
        <p:spPr>
          <a:xfrm>
            <a:off x="348350" y="2338681"/>
            <a:ext cx="3728151" cy="3557555"/>
          </a:xfrm>
          <a:prstGeom prst="rect">
            <a:avLst/>
          </a:prstGeom>
          <a:noFill/>
          <a:ln>
            <a:noFill/>
          </a:ln>
          <a:effectLst>
            <a:outerShdw blurRad="292100" dist="139700" dir="2700000" algn="tl" rotWithShape="0">
              <a:srgbClr val="333333">
                <a:alpha val="64705"/>
              </a:srgbClr>
            </a:outerShdw>
          </a:effectLst>
        </p:spPr>
      </p:pic>
      <p:sp>
        <p:nvSpPr>
          <p:cNvPr id="1023" name="Google Shape;1023;p148"/>
          <p:cNvSpPr/>
          <p:nvPr/>
        </p:nvSpPr>
        <p:spPr>
          <a:xfrm>
            <a:off x="863488" y="309960"/>
            <a:ext cx="7412335" cy="130360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PRESIDENTIAL POWER AND </a:t>
            </a:r>
            <a:endParaRPr/>
          </a:p>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THE SUPREME COURT </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27"/>
        <p:cNvGrpSpPr/>
        <p:nvPr/>
      </p:nvGrpSpPr>
      <p:grpSpPr>
        <a:xfrm>
          <a:off x="0" y="0"/>
          <a:ext cx="0" cy="0"/>
          <a:chOff x="0" y="0"/>
          <a:chExt cx="0" cy="0"/>
        </a:xfrm>
      </p:grpSpPr>
      <p:sp>
        <p:nvSpPr>
          <p:cNvPr id="1028" name="Google Shape;1028;p149"/>
          <p:cNvSpPr/>
          <p:nvPr/>
        </p:nvSpPr>
        <p:spPr>
          <a:xfrm>
            <a:off x="4569656" y="2479916"/>
            <a:ext cx="444539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1F3864"/>
                </a:solidFill>
                <a:latin typeface="Calibri"/>
                <a:ea typeface="Calibri"/>
                <a:cs typeface="Calibri"/>
                <a:sym typeface="Calibri"/>
              </a:rPr>
              <a:t>Morrison v. Olson </a:t>
            </a:r>
            <a:r>
              <a:rPr lang="en-US" sz="2400" b="1">
                <a:solidFill>
                  <a:srgbClr val="1F3864"/>
                </a:solidFill>
                <a:latin typeface="Calibri"/>
                <a:ea typeface="Calibri"/>
                <a:cs typeface="Calibri"/>
                <a:sym typeface="Calibri"/>
              </a:rPr>
              <a:t>(1988)</a:t>
            </a:r>
            <a:endParaRPr/>
          </a:p>
          <a:p>
            <a:pPr marL="0" marR="0" lvl="0" indent="0" algn="l" rtl="0">
              <a:spcBef>
                <a:spcPts val="0"/>
              </a:spcBef>
              <a:spcAft>
                <a:spcPts val="0"/>
              </a:spcAft>
              <a:buNone/>
            </a:pPr>
            <a:r>
              <a:rPr lang="en-US" sz="2400">
                <a:solidFill>
                  <a:srgbClr val="1F3864"/>
                </a:solidFill>
                <a:latin typeface="Calibri"/>
                <a:ea typeface="Calibri"/>
                <a:cs typeface="Calibri"/>
                <a:sym typeface="Calibri"/>
              </a:rPr>
              <a:t>The Court sustained a law that said the executive could remove independent prosecutors for just cause only.</a:t>
            </a:r>
            <a:endParaRPr/>
          </a:p>
        </p:txBody>
      </p:sp>
      <p:pic>
        <p:nvPicPr>
          <p:cNvPr id="1029" name="Google Shape;1029;p149"/>
          <p:cNvPicPr preferRelativeResize="0"/>
          <p:nvPr/>
        </p:nvPicPr>
        <p:blipFill rotWithShape="1">
          <a:blip r:embed="rId3">
            <a:alphaModFix/>
          </a:blip>
          <a:srcRect/>
          <a:stretch/>
        </p:blipFill>
        <p:spPr>
          <a:xfrm>
            <a:off x="348350" y="2338681"/>
            <a:ext cx="3728151" cy="3557555"/>
          </a:xfrm>
          <a:prstGeom prst="rect">
            <a:avLst/>
          </a:prstGeom>
          <a:noFill/>
          <a:ln>
            <a:noFill/>
          </a:ln>
          <a:effectLst>
            <a:outerShdw blurRad="292100" dist="139700" dir="2700000" algn="tl" rotWithShape="0">
              <a:srgbClr val="333333">
                <a:alpha val="64705"/>
              </a:srgbClr>
            </a:outerShdw>
          </a:effectLst>
        </p:spPr>
      </p:pic>
      <p:sp>
        <p:nvSpPr>
          <p:cNvPr id="1030" name="Google Shape;1030;p149"/>
          <p:cNvSpPr/>
          <p:nvPr/>
        </p:nvSpPr>
        <p:spPr>
          <a:xfrm>
            <a:off x="863488" y="309960"/>
            <a:ext cx="7412335" cy="130360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PRESIDENTIAL POWER AND </a:t>
            </a:r>
            <a:endParaRPr/>
          </a:p>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THE SUPREME COURT </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62"/>
        <p:cNvGrpSpPr/>
        <p:nvPr/>
      </p:nvGrpSpPr>
      <p:grpSpPr>
        <a:xfrm>
          <a:off x="0" y="0"/>
          <a:ext cx="0" cy="0"/>
          <a:chOff x="0" y="0"/>
          <a:chExt cx="0" cy="0"/>
        </a:xfrm>
      </p:grpSpPr>
      <p:sp>
        <p:nvSpPr>
          <p:cNvPr id="463" name="Google Shape;463;p69"/>
          <p:cNvSpPr/>
          <p:nvPr/>
        </p:nvSpPr>
        <p:spPr>
          <a:xfrm>
            <a:off x="365601" y="2006389"/>
            <a:ext cx="8721970" cy="24314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F3864"/>
                </a:solidFill>
                <a:latin typeface="Calibri"/>
                <a:ea typeface="Calibri"/>
                <a:cs typeface="Calibri"/>
                <a:sym typeface="Calibri"/>
              </a:rPr>
              <a:t>Finally, the Supreme Court has the power to review the President’s actions—for instance, new executive orders—and decide whether those actions were constitutional or unconstitutional.</a:t>
            </a:r>
            <a:endParaRPr/>
          </a:p>
          <a:p>
            <a:pPr marL="0" marR="0" lvl="0" indent="0" algn="l" rtl="0">
              <a:spcBef>
                <a:spcPts val="0"/>
              </a:spcBef>
              <a:spcAft>
                <a:spcPts val="0"/>
              </a:spcAft>
              <a:buNone/>
            </a:pPr>
            <a:endParaRPr sz="2400" b="1">
              <a:solidFill>
                <a:srgbClr val="1F3864"/>
              </a:solidFill>
              <a:latin typeface="Calibri"/>
              <a:ea typeface="Calibri"/>
              <a:cs typeface="Calibri"/>
              <a:sym typeface="Calibri"/>
            </a:endParaRPr>
          </a:p>
        </p:txBody>
      </p:sp>
      <p:sp>
        <p:nvSpPr>
          <p:cNvPr id="464" name="Google Shape;464;p69"/>
          <p:cNvSpPr/>
          <p:nvPr/>
        </p:nvSpPr>
        <p:spPr>
          <a:xfrm>
            <a:off x="423045" y="771378"/>
            <a:ext cx="2797233"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ARTICLE III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34"/>
        <p:cNvGrpSpPr/>
        <p:nvPr/>
      </p:nvGrpSpPr>
      <p:grpSpPr>
        <a:xfrm>
          <a:off x="0" y="0"/>
          <a:ext cx="0" cy="0"/>
          <a:chOff x="0" y="0"/>
          <a:chExt cx="0" cy="0"/>
        </a:xfrm>
      </p:grpSpPr>
      <p:sp>
        <p:nvSpPr>
          <p:cNvPr id="1035" name="Google Shape;1035;p150"/>
          <p:cNvSpPr/>
          <p:nvPr/>
        </p:nvSpPr>
        <p:spPr>
          <a:xfrm>
            <a:off x="4569655" y="2131573"/>
            <a:ext cx="4617887"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1F3864"/>
                </a:solidFill>
                <a:latin typeface="Calibri"/>
                <a:ea typeface="Calibri"/>
                <a:cs typeface="Calibri"/>
                <a:sym typeface="Calibri"/>
              </a:rPr>
              <a:t>Seila Law LLC v. Consumer Financial Protection Bureau </a:t>
            </a:r>
            <a:r>
              <a:rPr lang="en-US" sz="2400" b="1">
                <a:solidFill>
                  <a:srgbClr val="1F3864"/>
                </a:solidFill>
                <a:latin typeface="Calibri"/>
                <a:ea typeface="Calibri"/>
                <a:cs typeface="Calibri"/>
                <a:sym typeface="Calibri"/>
              </a:rPr>
              <a:t>(2020)</a:t>
            </a:r>
            <a:endParaRPr/>
          </a:p>
          <a:p>
            <a:pPr marL="0" marR="0" lvl="0" indent="0" algn="l" rtl="0">
              <a:spcBef>
                <a:spcPts val="0"/>
              </a:spcBef>
              <a:spcAft>
                <a:spcPts val="0"/>
              </a:spcAft>
              <a:buNone/>
            </a:pPr>
            <a:r>
              <a:rPr lang="en-US" sz="2400">
                <a:solidFill>
                  <a:srgbClr val="1F3864"/>
                </a:solidFill>
                <a:latin typeface="Calibri"/>
                <a:ea typeface="Calibri"/>
                <a:cs typeface="Calibri"/>
                <a:sym typeface="Calibri"/>
              </a:rPr>
              <a:t>In a 5-4 decision </a:t>
            </a:r>
            <a:r>
              <a:rPr lang="en-US" sz="2400" i="1">
                <a:solidFill>
                  <a:srgbClr val="1F3864"/>
                </a:solidFill>
                <a:latin typeface="Calibri"/>
                <a:ea typeface="Calibri"/>
                <a:cs typeface="Calibri"/>
                <a:sym typeface="Calibri"/>
              </a:rPr>
              <a:t>Seila Law </a:t>
            </a:r>
            <a:r>
              <a:rPr lang="en-US" sz="2400">
                <a:solidFill>
                  <a:srgbClr val="1F3864"/>
                </a:solidFill>
                <a:latin typeface="Calibri"/>
                <a:ea typeface="Calibri"/>
                <a:cs typeface="Calibri"/>
                <a:sym typeface="Calibri"/>
              </a:rPr>
              <a:t>(and in another recent case called </a:t>
            </a:r>
            <a:r>
              <a:rPr lang="en-US" sz="2400" i="1">
                <a:solidFill>
                  <a:srgbClr val="1F3864"/>
                </a:solidFill>
                <a:latin typeface="Calibri"/>
                <a:ea typeface="Calibri"/>
                <a:cs typeface="Calibri"/>
                <a:sym typeface="Calibri"/>
              </a:rPr>
              <a:t>PCAOB</a:t>
            </a:r>
            <a:r>
              <a:rPr lang="en-US" sz="2400">
                <a:solidFill>
                  <a:srgbClr val="1F3864"/>
                </a:solidFill>
                <a:latin typeface="Calibri"/>
                <a:ea typeface="Calibri"/>
                <a:cs typeface="Calibri"/>
                <a:sym typeface="Calibri"/>
              </a:rPr>
              <a:t>), the Roberts Court has moved back in the other direction— striking down certain laws that try to make it more difficult for the President to fire the heads of government agencies.</a:t>
            </a:r>
            <a:endParaRPr/>
          </a:p>
        </p:txBody>
      </p:sp>
      <p:pic>
        <p:nvPicPr>
          <p:cNvPr id="1036" name="Google Shape;1036;p150"/>
          <p:cNvPicPr preferRelativeResize="0"/>
          <p:nvPr/>
        </p:nvPicPr>
        <p:blipFill rotWithShape="1">
          <a:blip r:embed="rId3">
            <a:alphaModFix/>
          </a:blip>
          <a:srcRect/>
          <a:stretch/>
        </p:blipFill>
        <p:spPr>
          <a:xfrm>
            <a:off x="348350" y="2338681"/>
            <a:ext cx="3728151" cy="3557555"/>
          </a:xfrm>
          <a:prstGeom prst="rect">
            <a:avLst/>
          </a:prstGeom>
          <a:noFill/>
          <a:ln>
            <a:noFill/>
          </a:ln>
          <a:effectLst>
            <a:outerShdw blurRad="292100" dist="139700" dir="2700000" algn="tl" rotWithShape="0">
              <a:srgbClr val="333333">
                <a:alpha val="64705"/>
              </a:srgbClr>
            </a:outerShdw>
          </a:effectLst>
        </p:spPr>
      </p:pic>
      <p:sp>
        <p:nvSpPr>
          <p:cNvPr id="1037" name="Google Shape;1037;p150"/>
          <p:cNvSpPr/>
          <p:nvPr/>
        </p:nvSpPr>
        <p:spPr>
          <a:xfrm>
            <a:off x="863488" y="309960"/>
            <a:ext cx="7412335" cy="130360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PRESIDENTIAL POWER AND </a:t>
            </a:r>
            <a:endParaRPr/>
          </a:p>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THE SUPREME COURT </a:t>
            </a:r>
            <a:endParaRPr sz="3200" b="1"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41"/>
        <p:cNvGrpSpPr/>
        <p:nvPr/>
      </p:nvGrpSpPr>
      <p:grpSpPr>
        <a:xfrm>
          <a:off x="0" y="0"/>
          <a:ext cx="0" cy="0"/>
          <a:chOff x="0" y="0"/>
          <a:chExt cx="0" cy="0"/>
        </a:xfrm>
      </p:grpSpPr>
      <p:sp>
        <p:nvSpPr>
          <p:cNvPr id="1042" name="Google Shape;1042;p151"/>
          <p:cNvSpPr/>
          <p:nvPr/>
        </p:nvSpPr>
        <p:spPr>
          <a:xfrm>
            <a:off x="377371" y="4056813"/>
            <a:ext cx="870857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F3864"/>
                </a:solidFill>
                <a:latin typeface="Calibri"/>
                <a:ea typeface="Calibri"/>
                <a:cs typeface="Calibri"/>
                <a:sym typeface="Calibri"/>
              </a:rPr>
              <a:t>The Founding generation assumed that the legislative branch—in other words, Congress—would be the most powerful branch. However, many scholars from across the ideological spectrum argue that over time, presidential power has expanded—with many arguing that the Presidency has proven to be the most powerful branch of government.</a:t>
            </a:r>
            <a:endParaRPr/>
          </a:p>
        </p:txBody>
      </p:sp>
      <p:sp>
        <p:nvSpPr>
          <p:cNvPr id="1043" name="Google Shape;1043;p151"/>
          <p:cNvSpPr/>
          <p:nvPr/>
        </p:nvSpPr>
        <p:spPr>
          <a:xfrm>
            <a:off x="863488" y="309961"/>
            <a:ext cx="7412335" cy="79312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PRESIDENTIAL POWER OVER TIME</a:t>
            </a:r>
            <a:endParaRPr sz="3200" b="1" cap="none">
              <a:solidFill>
                <a:schemeClr val="lt1"/>
              </a:solidFill>
              <a:latin typeface="Quattrocento Sans"/>
              <a:ea typeface="Quattrocento Sans"/>
              <a:cs typeface="Quattrocento Sans"/>
              <a:sym typeface="Quattrocento Sans"/>
            </a:endParaRPr>
          </a:p>
        </p:txBody>
      </p:sp>
      <p:pic>
        <p:nvPicPr>
          <p:cNvPr id="1044" name="Google Shape;1044;p151"/>
          <p:cNvPicPr preferRelativeResize="0"/>
          <p:nvPr/>
        </p:nvPicPr>
        <p:blipFill rotWithShape="1">
          <a:blip r:embed="rId3">
            <a:alphaModFix/>
          </a:blip>
          <a:srcRect/>
          <a:stretch/>
        </p:blipFill>
        <p:spPr>
          <a:xfrm>
            <a:off x="1719941" y="1487750"/>
            <a:ext cx="5989735" cy="230832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4706</Words>
  <Application>Microsoft Office PowerPoint</Application>
  <PresentationFormat>Widescreen</PresentationFormat>
  <Paragraphs>363</Paragraphs>
  <Slides>91</Slides>
  <Notes>91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91</vt:i4>
      </vt:variant>
    </vt:vector>
  </HeadingPairs>
  <TitlesOfParts>
    <vt:vector size="101" baseType="lpstr">
      <vt:lpstr>Arial Black</vt:lpstr>
      <vt:lpstr>Calibri</vt:lpstr>
      <vt:lpstr>Arial</vt:lpstr>
      <vt:lpstr>Times New Roman</vt:lpstr>
      <vt:lpstr>Quattrocento Sans</vt:lpstr>
      <vt:lpstr>Office Theme</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STRUCTURE THE PRESIDENCY </vt:lpstr>
      <vt:lpstr>HOW TO STRUCTURE THE PRESIDENCY </vt:lpstr>
      <vt:lpstr>DEBATES OVER THE PRESIDENCY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ELECT THE PRESIDENT </vt:lpstr>
      <vt:lpstr>HOW TO ELECT THE PRESIDENT </vt:lpstr>
      <vt:lpstr>HOW TO ELECT THE PRESIDENT </vt:lpstr>
      <vt:lpstr>HOW TO ELECT THE PRESIDENT </vt:lpstr>
      <vt:lpstr>HOW TO ELECT THE PRESIDENT </vt:lpstr>
      <vt:lpstr>HOW TO ELECT THE PRESIDENT </vt:lpstr>
      <vt:lpstr>PowerPoint Presentation</vt:lpstr>
      <vt:lpstr>PowerPoint Presentation</vt:lpstr>
      <vt:lpstr>PowerPoint Presentation</vt:lpstr>
      <vt:lpstr>PowerPoint Presentation</vt:lpstr>
      <vt:lpstr>PRESIDENT’S CHECK ON CONGRESS</vt:lpstr>
      <vt:lpstr>PowerPoint Presentation</vt:lpstr>
      <vt:lpstr>PowerPoint Presentation</vt:lpstr>
      <vt:lpstr>PowerPoint Presentation</vt:lpstr>
      <vt:lpstr>PowerPoint Presentation</vt:lpstr>
      <vt:lpstr>PowerPoint Presentation</vt:lpstr>
      <vt:lpstr>PowerPoint Presentation</vt:lpstr>
      <vt:lpstr>YOUNGSTOWN SHEET &amp; TUBE CO. V. SAWYER (1952) “THE STEEL SEIZURE CASE”</vt:lpstr>
      <vt:lpstr>YOUNGSTOWN SHEET &amp; TUBE CO. V. SAWYER (1952) “THE STEEL SEIZURE CASE”</vt:lpstr>
      <vt:lpstr>PowerPoint Presentation</vt:lpstr>
      <vt:lpstr>PowerPoint Presentation</vt:lpstr>
      <vt:lpstr>PowerPoint Presentation</vt:lpstr>
      <vt:lpstr>YOUNGSTOWN SHEET &amp; TUBE CO. V. SAWYER (1952) “THE STEEL SEIZURE CASE”</vt:lpstr>
      <vt:lpstr>YOUNGSTOWN SHEET &amp; TUBE CO. V. SAWYER (1952) “THE STEEL SEIZURE CASE”</vt:lpstr>
      <vt:lpstr>PowerPoint Presentation</vt:lpstr>
      <vt:lpstr>WHERE IS THE PRESIDENT GETTING HER AUTHORITY 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Winterle Kehres</dc:creator>
  <cp:lastModifiedBy>Jenna Winterle Kehres</cp:lastModifiedBy>
  <cp:revision>2</cp:revision>
  <dcterms:modified xsi:type="dcterms:W3CDTF">2022-10-11T20:58:38Z</dcterms:modified>
</cp:coreProperties>
</file>