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embeddedFontLst>
    <p:embeddedFont>
      <p:font typeface="Arial Black" panose="020B0A04020102020204" pitchFamily="34" charset="0"/>
      <p:regular r:id="rId66"/>
      <p:bold r:id="rId67"/>
    </p:embeddedFont>
    <p:embeddedFont>
      <p:font typeface="Calibri" panose="020F0502020204030204" pitchFamily="34" charset="0"/>
      <p:regular r:id="rId68"/>
      <p:bold r:id="rId69"/>
      <p:italic r:id="rId70"/>
      <p:boldItalic r:id="rId71"/>
    </p:embeddedFont>
    <p:embeddedFont>
      <p:font typeface="Quattrocento Sans"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5183188" y="987425"/>
            <a:ext cx="6172200" cy="4873625"/>
          </a:xfrm>
          <a:prstGeom prst="rect">
            <a:avLst/>
          </a:prstGeom>
          <a:noFill/>
          <a:ln>
            <a:noFill/>
          </a:ln>
        </p:spPr>
      </p:sp>
      <p:sp>
        <p:nvSpPr>
          <p:cNvPr id="72" name="Google Shape;7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9495692" y="0"/>
            <a:ext cx="2696308" cy="6858000"/>
          </a:xfrm>
          <a:prstGeom prst="rect">
            <a:avLst/>
          </a:prstGeom>
          <a:solidFill>
            <a:srgbClr val="252F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 name="Google Shape;16;p1"/>
          <p:cNvSpPr/>
          <p:nvPr/>
        </p:nvSpPr>
        <p:spPr>
          <a:xfrm>
            <a:off x="9858949" y="2690336"/>
            <a:ext cx="1924930" cy="19389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rgbClr val="FFFFFF"/>
                </a:solidFill>
                <a:latin typeface="Calibri"/>
                <a:ea typeface="Calibri"/>
                <a:cs typeface="Calibri"/>
                <a:sym typeface="Calibri"/>
              </a:rPr>
              <a:t>Article III: Supreme Court in Review: From Judicial Selection to Current Cases</a:t>
            </a:r>
            <a:endParaRPr/>
          </a:p>
        </p:txBody>
      </p:sp>
      <p:pic>
        <p:nvPicPr>
          <p:cNvPr id="17" name="Google Shape;17;p1"/>
          <p:cNvPicPr preferRelativeResize="0"/>
          <p:nvPr/>
        </p:nvPicPr>
        <p:blipFill rotWithShape="1">
          <a:blip r:embed="rId13">
            <a:alphaModFix/>
          </a:blip>
          <a:srcRect/>
          <a:stretch/>
        </p:blipFill>
        <p:spPr>
          <a:xfrm>
            <a:off x="9881380" y="5180593"/>
            <a:ext cx="1924931" cy="1052819"/>
          </a:xfrm>
          <a:prstGeom prst="rect">
            <a:avLst/>
          </a:prstGeom>
          <a:noFill/>
          <a:ln>
            <a:noFill/>
          </a:ln>
        </p:spPr>
      </p:pic>
      <p:pic>
        <p:nvPicPr>
          <p:cNvPr id="18" name="Google Shape;18;p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636553" y="713792"/>
            <a:ext cx="2369722" cy="23697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3" cstate="email">
            <a:alphaModFix/>
            <a:extLst>
              <a:ext uri="{28A0092B-C50C-407E-A947-70E740481C1C}">
                <a14:useLocalDpi xmlns:a14="http://schemas.microsoft.com/office/drawing/2010/main"/>
              </a:ext>
            </a:extLst>
          </a:blip>
          <a:srcRect b="-849"/>
          <a:stretch/>
        </p:blipFill>
        <p:spPr>
          <a:xfrm>
            <a:off x="0" y="2136875"/>
            <a:ext cx="9201349" cy="4759226"/>
          </a:xfrm>
          <a:prstGeom prst="rect">
            <a:avLst/>
          </a:prstGeom>
          <a:noFill/>
          <a:ln>
            <a:noFill/>
          </a:ln>
        </p:spPr>
      </p:pic>
      <p:sp>
        <p:nvSpPr>
          <p:cNvPr id="93" name="Google Shape;93;p13"/>
          <p:cNvSpPr/>
          <p:nvPr/>
        </p:nvSpPr>
        <p:spPr>
          <a:xfrm>
            <a:off x="886693" y="498764"/>
            <a:ext cx="7854462" cy="163811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Arial Black"/>
                <a:ea typeface="Arial Black"/>
                <a:cs typeface="Arial Black"/>
                <a:sym typeface="Arial Black"/>
              </a:rPr>
              <a:t>ARTICLE III: SUPREME COURT IN REVIEW: FROM JUDICIAL SELECTION TO CURRENT CASES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72"/>
        <p:cNvGrpSpPr/>
        <p:nvPr/>
      </p:nvGrpSpPr>
      <p:grpSpPr>
        <a:xfrm>
          <a:off x="0" y="0"/>
          <a:ext cx="0" cy="0"/>
          <a:chOff x="0" y="0"/>
          <a:chExt cx="0" cy="0"/>
        </a:xfrm>
      </p:grpSpPr>
      <p:sp>
        <p:nvSpPr>
          <p:cNvPr id="173" name="Google Shape;173;p22"/>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ARTICLE III</a:t>
            </a:r>
            <a:endParaRPr/>
          </a:p>
        </p:txBody>
      </p:sp>
      <p:sp>
        <p:nvSpPr>
          <p:cNvPr id="174" name="Google Shape;174;p22"/>
          <p:cNvSpPr/>
          <p:nvPr/>
        </p:nvSpPr>
        <p:spPr>
          <a:xfrm>
            <a:off x="452367" y="1582340"/>
            <a:ext cx="846351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Section 1</a:t>
            </a:r>
            <a:endParaRPr/>
          </a:p>
          <a:p>
            <a:pPr marL="0" marR="0" lvl="0" indent="0" algn="l" rtl="0">
              <a:spcBef>
                <a:spcPts val="0"/>
              </a:spcBef>
              <a:spcAft>
                <a:spcPts val="0"/>
              </a:spcAft>
              <a:buNone/>
            </a:pPr>
            <a:r>
              <a:rPr lang="en-US" sz="2800">
                <a:solidFill>
                  <a:srgbClr val="002060"/>
                </a:solidFill>
                <a:latin typeface="Calibri"/>
                <a:ea typeface="Calibri"/>
                <a:cs typeface="Calibri"/>
                <a:sym typeface="Calibri"/>
              </a:rPr>
              <a:t>The </a:t>
            </a:r>
            <a:r>
              <a:rPr lang="en-US" sz="2800" b="1">
                <a:solidFill>
                  <a:srgbClr val="002060"/>
                </a:solidFill>
                <a:latin typeface="Calibri"/>
                <a:ea typeface="Calibri"/>
                <a:cs typeface="Calibri"/>
                <a:sym typeface="Calibri"/>
              </a:rPr>
              <a:t>judicial Power </a:t>
            </a:r>
            <a:r>
              <a:rPr lang="en-US" sz="2800">
                <a:solidFill>
                  <a:srgbClr val="002060"/>
                </a:solidFill>
                <a:latin typeface="Calibri"/>
                <a:ea typeface="Calibri"/>
                <a:cs typeface="Calibri"/>
                <a:sym typeface="Calibri"/>
              </a:rPr>
              <a:t>of the United States, </a:t>
            </a:r>
            <a:r>
              <a:rPr lang="en-US" sz="2800" b="1">
                <a:solidFill>
                  <a:srgbClr val="002060"/>
                </a:solidFill>
                <a:latin typeface="Calibri"/>
                <a:ea typeface="Calibri"/>
                <a:cs typeface="Calibri"/>
                <a:sym typeface="Calibri"/>
              </a:rPr>
              <a:t>shall be vested </a:t>
            </a:r>
            <a:r>
              <a:rPr lang="en-US" sz="2800">
                <a:solidFill>
                  <a:srgbClr val="002060"/>
                </a:solidFill>
                <a:latin typeface="Calibri"/>
                <a:ea typeface="Calibri"/>
                <a:cs typeface="Calibri"/>
                <a:sym typeface="Calibri"/>
              </a:rPr>
              <a:t>in </a:t>
            </a:r>
            <a:r>
              <a:rPr lang="en-US" sz="2800" b="1">
                <a:solidFill>
                  <a:srgbClr val="002060"/>
                </a:solidFill>
                <a:latin typeface="Calibri"/>
                <a:ea typeface="Calibri"/>
                <a:cs typeface="Calibri"/>
                <a:sym typeface="Calibri"/>
              </a:rPr>
              <a:t>one supreme Court</a:t>
            </a:r>
            <a:r>
              <a:rPr lang="en-US" sz="2800">
                <a:solidFill>
                  <a:srgbClr val="002060"/>
                </a:solidFill>
                <a:latin typeface="Calibri"/>
                <a:ea typeface="Calibri"/>
                <a:cs typeface="Calibri"/>
                <a:sym typeface="Calibri"/>
              </a:rPr>
              <a:t>, and in such inferior Courts as the Congress may from time to time ordain and establish. The Judges, both of the supreme and inferior Courts, shall hold their Offices during good Behaviour, and shall, at stated Times, receive for their Services, a Compensation, which shall not be diminished during their Continuance in Office.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78"/>
        <p:cNvGrpSpPr/>
        <p:nvPr/>
      </p:nvGrpSpPr>
      <p:grpSpPr>
        <a:xfrm>
          <a:off x="0" y="0"/>
          <a:ext cx="0" cy="0"/>
          <a:chOff x="0" y="0"/>
          <a:chExt cx="0" cy="0"/>
        </a:xfrm>
      </p:grpSpPr>
      <p:sp>
        <p:nvSpPr>
          <p:cNvPr id="179" name="Google Shape;179;p23"/>
          <p:cNvSpPr/>
          <p:nvPr/>
        </p:nvSpPr>
        <p:spPr>
          <a:xfrm>
            <a:off x="452367" y="447527"/>
            <a:ext cx="7578450"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CONGRESS AND THE COURT </a:t>
            </a:r>
            <a:endParaRPr/>
          </a:p>
        </p:txBody>
      </p:sp>
      <p:sp>
        <p:nvSpPr>
          <p:cNvPr id="180" name="Google Shape;180;p23"/>
          <p:cNvSpPr/>
          <p:nvPr/>
        </p:nvSpPr>
        <p:spPr>
          <a:xfrm>
            <a:off x="452367" y="1582340"/>
            <a:ext cx="846351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Congress controls the details of the national court system. Congress has considerable authority to:</a:t>
            </a:r>
            <a:endParaRPr/>
          </a:p>
          <a:p>
            <a:pPr marL="457200" marR="0" lvl="0" indent="-457200" algn="l" rtl="0">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Change the size of the Supreme Court</a:t>
            </a:r>
            <a:endParaRPr/>
          </a:p>
          <a:p>
            <a:pPr marL="457200" marR="0" lvl="0" indent="-457200" algn="l" rtl="0">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Shape the jurisdiction of the federal courts—in other words, what cases federal judges can (or must) hear.</a:t>
            </a:r>
            <a:endParaRPr/>
          </a:p>
          <a:p>
            <a:pPr marL="457200" marR="0" lvl="0" indent="-457200" algn="l" rtl="0">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Shape the details of the federal court system as a whole—in other words, how many federal judges, how many courts of appeals, how many district courts, etc.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84"/>
        <p:cNvGrpSpPr/>
        <p:nvPr/>
      </p:nvGrpSpPr>
      <p:grpSpPr>
        <a:xfrm>
          <a:off x="0" y="0"/>
          <a:ext cx="0" cy="0"/>
          <a:chOff x="0" y="0"/>
          <a:chExt cx="0" cy="0"/>
        </a:xfrm>
      </p:grpSpPr>
      <p:sp>
        <p:nvSpPr>
          <p:cNvPr id="185" name="Google Shape;185;p24"/>
          <p:cNvSpPr/>
          <p:nvPr/>
        </p:nvSpPr>
        <p:spPr>
          <a:xfrm>
            <a:off x="452367" y="1063753"/>
            <a:ext cx="7578450"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JUDICIAL INDEPENDENCE</a:t>
            </a:r>
            <a:endParaRPr/>
          </a:p>
        </p:txBody>
      </p:sp>
      <p:sp>
        <p:nvSpPr>
          <p:cNvPr id="186" name="Google Shape;186;p24"/>
          <p:cNvSpPr/>
          <p:nvPr/>
        </p:nvSpPr>
        <p:spPr>
          <a:xfrm>
            <a:off x="452367" y="2258201"/>
            <a:ext cx="8463510"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Judicial Independence is the idea that the federal courts must be independent from the control of the other branches.  </a:t>
            </a:r>
            <a:endParaRPr/>
          </a:p>
          <a:p>
            <a:pPr marL="0" marR="0" lvl="0" indent="0" algn="l" rtl="0">
              <a:spcBef>
                <a:spcPts val="0"/>
              </a:spcBef>
              <a:spcAft>
                <a:spcPts val="0"/>
              </a:spcAft>
              <a:buNone/>
            </a:pPr>
            <a:endParaRPr sz="2800">
              <a:solidFill>
                <a:srgbClr val="002060"/>
              </a:solidFill>
              <a:latin typeface="Calibri"/>
              <a:ea typeface="Calibri"/>
              <a:cs typeface="Calibri"/>
              <a:sym typeface="Calibri"/>
            </a:endParaRPr>
          </a:p>
          <a:p>
            <a:pPr marL="0" marR="0" lvl="0" indent="0" algn="l" rtl="0">
              <a:spcBef>
                <a:spcPts val="0"/>
              </a:spcBef>
              <a:spcAft>
                <a:spcPts val="0"/>
              </a:spcAft>
              <a:buNone/>
            </a:pPr>
            <a:r>
              <a:rPr lang="en-US" sz="2800">
                <a:solidFill>
                  <a:srgbClr val="002060"/>
                </a:solidFill>
                <a:latin typeface="Calibri"/>
                <a:ea typeface="Calibri"/>
                <a:cs typeface="Calibri"/>
                <a:sym typeface="Calibri"/>
              </a:rPr>
              <a:t>This is done by giving judges and Justices life tenure and guaranteeing their salaries. Judges can only be removed through the impeachment and removal process.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ARTICLE III</a:t>
            </a:r>
            <a:endParaRPr/>
          </a:p>
        </p:txBody>
      </p:sp>
      <p:sp>
        <p:nvSpPr>
          <p:cNvPr id="192" name="Google Shape;192;p25"/>
          <p:cNvSpPr/>
          <p:nvPr/>
        </p:nvSpPr>
        <p:spPr>
          <a:xfrm>
            <a:off x="452367" y="1582340"/>
            <a:ext cx="8463510"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Section 2</a:t>
            </a:r>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The judicial Power shall extend to all Cases, in Law and Equity, arising under this Constitution, the Laws of the United States, and Treaties made, or which shall be made, under their Authority;--to all Cases affecting Ambassadors, other public Ministers and Consuls;--to all Cases of admiralty and maritime Jurisdiction;--to Controversies to which the United States shall be a Party;--to Controversies between two or more States;--between a State and Citizens of another State;--between Citizens of different States;--between Citizens of the same State claiming Lands under Grants of different States, and between a State, or the Citizens thereof, and foreign States, Citizens or Subjects…</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ARTICLE III</a:t>
            </a:r>
            <a:endParaRPr/>
          </a:p>
        </p:txBody>
      </p:sp>
      <p:sp>
        <p:nvSpPr>
          <p:cNvPr id="198" name="Google Shape;198;p26"/>
          <p:cNvSpPr/>
          <p:nvPr/>
        </p:nvSpPr>
        <p:spPr>
          <a:xfrm>
            <a:off x="452367" y="1582340"/>
            <a:ext cx="846351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Section 2 </a:t>
            </a:r>
            <a:r>
              <a:rPr lang="en-US" sz="2400" b="1" i="1">
                <a:solidFill>
                  <a:srgbClr val="002060"/>
                </a:solidFill>
                <a:latin typeface="Calibri"/>
                <a:ea typeface="Calibri"/>
                <a:cs typeface="Calibri"/>
                <a:sym typeface="Calibri"/>
              </a:rPr>
              <a:t>(Continued)</a:t>
            </a:r>
            <a:endParaRPr sz="2400" b="1">
              <a:solidFill>
                <a:srgbClr val="002060"/>
              </a:solidFill>
              <a:latin typeface="Calibri"/>
              <a:ea typeface="Calibri"/>
              <a:cs typeface="Calibri"/>
              <a:sym typeface="Calibri"/>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…In all Cases affecting Ambassadors, other public Ministers and Consuls, and those in which a State shall be Party, the supreme Court shall have original Jurisdiction. In all the other Cases before mentioned, the supreme Court shall have appellate Jurisdiction, both as to Law and Fact, with such Exceptions, and under such Regulations as the Congress shall make…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ARTICLE III</a:t>
            </a:r>
            <a:endParaRPr/>
          </a:p>
        </p:txBody>
      </p:sp>
      <p:sp>
        <p:nvSpPr>
          <p:cNvPr id="204" name="Google Shape;204;p27"/>
          <p:cNvSpPr/>
          <p:nvPr/>
        </p:nvSpPr>
        <p:spPr>
          <a:xfrm>
            <a:off x="452367" y="1582340"/>
            <a:ext cx="846351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Section 2 </a:t>
            </a:r>
            <a:r>
              <a:rPr lang="en-US" sz="2400" b="1" i="1">
                <a:solidFill>
                  <a:srgbClr val="002060"/>
                </a:solidFill>
                <a:latin typeface="Calibri"/>
                <a:ea typeface="Calibri"/>
                <a:cs typeface="Calibri"/>
                <a:sym typeface="Calibri"/>
              </a:rPr>
              <a:t>(Continued)</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…The Trial of all Crimes, except in Cases of Impeachment; shall be by Jury; and such Trial shall be held in the State where the said Crimes shall have been committed; but when not committed within any State, the Trial shall be at such Place or Places as the Congress may by Law have directed.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08"/>
        <p:cNvGrpSpPr/>
        <p:nvPr/>
      </p:nvGrpSpPr>
      <p:grpSpPr>
        <a:xfrm>
          <a:off x="0" y="0"/>
          <a:ext cx="0" cy="0"/>
          <a:chOff x="0" y="0"/>
          <a:chExt cx="0" cy="0"/>
        </a:xfrm>
      </p:grpSpPr>
      <p:sp>
        <p:nvSpPr>
          <p:cNvPr id="209" name="Google Shape;209;p28"/>
          <p:cNvSpPr/>
          <p:nvPr/>
        </p:nvSpPr>
        <p:spPr>
          <a:xfrm>
            <a:off x="452366" y="447526"/>
            <a:ext cx="7757356" cy="113481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WHAT SORTS OF CASES CAN THE FEDERAL COURTS </a:t>
            </a:r>
            <a:r>
              <a:rPr lang="en-US" sz="3200" b="1">
                <a:solidFill>
                  <a:schemeClr val="lt1"/>
                </a:solidFill>
                <a:latin typeface="Quattrocento Sans"/>
                <a:ea typeface="Quattrocento Sans"/>
                <a:cs typeface="Quattrocento Sans"/>
                <a:sym typeface="Quattrocento Sans"/>
              </a:rPr>
              <a:t>HEAR</a:t>
            </a:r>
            <a:r>
              <a:rPr lang="en-US" sz="3200" b="1" cap="none">
                <a:solidFill>
                  <a:schemeClr val="lt1"/>
                </a:solidFill>
                <a:latin typeface="Quattrocento Sans"/>
                <a:ea typeface="Quattrocento Sans"/>
                <a:cs typeface="Quattrocento Sans"/>
                <a:sym typeface="Quattrocento Sans"/>
              </a:rPr>
              <a:t>?</a:t>
            </a:r>
            <a:endParaRPr/>
          </a:p>
        </p:txBody>
      </p:sp>
      <p:sp>
        <p:nvSpPr>
          <p:cNvPr id="210" name="Google Shape;210;p28"/>
          <p:cNvSpPr/>
          <p:nvPr/>
        </p:nvSpPr>
        <p:spPr>
          <a:xfrm>
            <a:off x="530013" y="1903966"/>
            <a:ext cx="8888033" cy="3785652"/>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rgbClr val="002060"/>
              </a:buClr>
              <a:buSzPts val="4000"/>
              <a:buFont typeface="Arial"/>
              <a:buChar char="•"/>
            </a:pPr>
            <a:r>
              <a:rPr lang="en-US" sz="4000">
                <a:solidFill>
                  <a:srgbClr val="002060"/>
                </a:solidFill>
                <a:latin typeface="Calibri"/>
                <a:ea typeface="Calibri"/>
                <a:cs typeface="Calibri"/>
                <a:sym typeface="Calibri"/>
              </a:rPr>
              <a:t>Cases that involve people from two different states</a:t>
            </a:r>
            <a:endParaRPr/>
          </a:p>
          <a:p>
            <a:pPr marL="571500" marR="0" lvl="0" indent="-571500" algn="l" rtl="0">
              <a:spcBef>
                <a:spcPts val="0"/>
              </a:spcBef>
              <a:spcAft>
                <a:spcPts val="0"/>
              </a:spcAft>
              <a:buClr>
                <a:srgbClr val="002060"/>
              </a:buClr>
              <a:buSzPts val="4000"/>
              <a:buFont typeface="Arial"/>
              <a:buChar char="•"/>
            </a:pPr>
            <a:r>
              <a:rPr lang="en-US" sz="4000">
                <a:solidFill>
                  <a:srgbClr val="002060"/>
                </a:solidFill>
                <a:latin typeface="Calibri"/>
                <a:ea typeface="Calibri"/>
                <a:cs typeface="Calibri"/>
                <a:sym typeface="Calibri"/>
              </a:rPr>
              <a:t>Cases that involve the Constitution or a national law (or regulation)</a:t>
            </a:r>
            <a:endParaRPr/>
          </a:p>
          <a:p>
            <a:pPr marL="571500" marR="0" lvl="0" indent="-571500" algn="l" rtl="0">
              <a:spcBef>
                <a:spcPts val="0"/>
              </a:spcBef>
              <a:spcAft>
                <a:spcPts val="0"/>
              </a:spcAft>
              <a:buClr>
                <a:srgbClr val="002060"/>
              </a:buClr>
              <a:buSzPts val="4000"/>
              <a:buFont typeface="Arial"/>
              <a:buChar char="•"/>
            </a:pPr>
            <a:r>
              <a:rPr lang="en-US" sz="4000">
                <a:solidFill>
                  <a:srgbClr val="002060"/>
                </a:solidFill>
                <a:latin typeface="Calibri"/>
                <a:ea typeface="Calibri"/>
                <a:cs typeface="Calibri"/>
                <a:sym typeface="Calibri"/>
              </a:rPr>
              <a:t>Cases where the Court has original jurisdiction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14"/>
        <p:cNvGrpSpPr/>
        <p:nvPr/>
      </p:nvGrpSpPr>
      <p:grpSpPr>
        <a:xfrm>
          <a:off x="0" y="0"/>
          <a:ext cx="0" cy="0"/>
          <a:chOff x="0" y="0"/>
          <a:chExt cx="0" cy="0"/>
        </a:xfrm>
      </p:grpSpPr>
      <p:sp>
        <p:nvSpPr>
          <p:cNvPr id="215" name="Google Shape;215;p29"/>
          <p:cNvSpPr/>
          <p:nvPr/>
        </p:nvSpPr>
        <p:spPr>
          <a:xfrm>
            <a:off x="452366" y="447527"/>
            <a:ext cx="6067704" cy="9041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ORIGINAL JURISDICTION </a:t>
            </a:r>
            <a:endParaRPr/>
          </a:p>
        </p:txBody>
      </p:sp>
      <p:sp>
        <p:nvSpPr>
          <p:cNvPr id="216" name="Google Shape;216;p29"/>
          <p:cNvSpPr/>
          <p:nvPr/>
        </p:nvSpPr>
        <p:spPr>
          <a:xfrm>
            <a:off x="530014" y="1903966"/>
            <a:ext cx="8557558"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002060"/>
                </a:solidFill>
                <a:latin typeface="Calibri"/>
                <a:ea typeface="Calibri"/>
                <a:cs typeface="Calibri"/>
                <a:sym typeface="Calibri"/>
              </a:rPr>
              <a:t>Article II, Section 2:</a:t>
            </a:r>
            <a:br>
              <a:rPr lang="en-US" sz="4000">
                <a:solidFill>
                  <a:srgbClr val="002060"/>
                </a:solidFill>
                <a:latin typeface="Calibri"/>
                <a:ea typeface="Calibri"/>
                <a:cs typeface="Calibri"/>
                <a:sym typeface="Calibri"/>
              </a:rPr>
            </a:br>
            <a:r>
              <a:rPr lang="en-US" sz="4000">
                <a:solidFill>
                  <a:srgbClr val="002060"/>
                </a:solidFill>
                <a:latin typeface="Calibri"/>
                <a:ea typeface="Calibri"/>
                <a:cs typeface="Calibri"/>
                <a:sym typeface="Calibri"/>
              </a:rPr>
              <a:t>“In all Cases affecting Ambassadors, other public Ministers and Consuls, and those in which a State shall be Party, the supreme Court shall have original Jurisdiction.”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20"/>
        <p:cNvGrpSpPr/>
        <p:nvPr/>
      </p:nvGrpSpPr>
      <p:grpSpPr>
        <a:xfrm>
          <a:off x="0" y="0"/>
          <a:ext cx="0" cy="0"/>
          <a:chOff x="0" y="0"/>
          <a:chExt cx="0" cy="0"/>
        </a:xfrm>
      </p:grpSpPr>
      <p:sp>
        <p:nvSpPr>
          <p:cNvPr id="221" name="Google Shape;221;p30"/>
          <p:cNvSpPr/>
          <p:nvPr/>
        </p:nvSpPr>
        <p:spPr>
          <a:xfrm>
            <a:off x="1478512" y="347813"/>
            <a:ext cx="6067704" cy="110297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JUDICIARY ACT OF 1925</a:t>
            </a:r>
            <a:br>
              <a:rPr lang="en-US" sz="3200" b="1" cap="none">
                <a:solidFill>
                  <a:schemeClr val="lt1"/>
                </a:solidFill>
                <a:latin typeface="Quattrocento Sans"/>
                <a:ea typeface="Quattrocento Sans"/>
                <a:cs typeface="Quattrocento Sans"/>
                <a:sym typeface="Quattrocento Sans"/>
              </a:rPr>
            </a:br>
            <a:r>
              <a:rPr lang="en-US" sz="3200" b="1" cap="none">
                <a:solidFill>
                  <a:schemeClr val="lt1"/>
                </a:solidFill>
                <a:latin typeface="Quattrocento Sans"/>
                <a:ea typeface="Quattrocento Sans"/>
                <a:cs typeface="Quattrocento Sans"/>
                <a:sym typeface="Quattrocento Sans"/>
              </a:rPr>
              <a:t>“JUDGES BILL”</a:t>
            </a:r>
            <a:endParaRPr/>
          </a:p>
        </p:txBody>
      </p:sp>
      <p:sp>
        <p:nvSpPr>
          <p:cNvPr id="222" name="Google Shape;222;p30"/>
          <p:cNvSpPr/>
          <p:nvPr/>
        </p:nvSpPr>
        <p:spPr>
          <a:xfrm>
            <a:off x="4512364" y="1778521"/>
            <a:ext cx="4575207"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Bill, driven by Chief Justice Taft, gave the Court broad control over the cases it hears. (Before 1925, the Court had very limited control over the cases that came before it, and it had to hear a ton of cases each Term.)</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Today, the Supreme Court often takes fewer than 100 cases in a single term—even settling in with a little over 60 in recent years.</a:t>
            </a:r>
            <a:endParaRPr/>
          </a:p>
        </p:txBody>
      </p:sp>
      <p:pic>
        <p:nvPicPr>
          <p:cNvPr id="223" name="Google Shape;223;p30"/>
          <p:cNvPicPr preferRelativeResize="0"/>
          <p:nvPr/>
        </p:nvPicPr>
        <p:blipFill rotWithShape="1">
          <a:blip r:embed="rId3">
            <a:alphaModFix/>
          </a:blip>
          <a:srcRect/>
          <a:stretch/>
        </p:blipFill>
        <p:spPr>
          <a:xfrm>
            <a:off x="408121" y="1798400"/>
            <a:ext cx="3706667" cy="4524314"/>
          </a:xfrm>
          <a:prstGeom prst="rect">
            <a:avLst/>
          </a:prstGeom>
          <a:noFill/>
          <a:ln>
            <a:noFill/>
          </a:ln>
          <a:effectLst>
            <a:outerShdw blurRad="292100" dist="139700" dir="2700000" algn="tl" rotWithShape="0">
              <a:srgbClr val="333333">
                <a:alpha val="64705"/>
              </a:srgbClr>
            </a:outerShdw>
          </a:effectLst>
        </p:spPr>
      </p:pic>
      <p:sp>
        <p:nvSpPr>
          <p:cNvPr id="224" name="Google Shape;224;p30"/>
          <p:cNvSpPr/>
          <p:nvPr/>
        </p:nvSpPr>
        <p:spPr>
          <a:xfrm>
            <a:off x="223338" y="5608940"/>
            <a:ext cx="2917427" cy="901247"/>
          </a:xfrm>
          <a:prstGeom prst="rect">
            <a:avLst/>
          </a:prstGeom>
          <a:solidFill>
            <a:srgbClr val="252F66"/>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Chief Justice William Howard Taft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28"/>
        <p:cNvGrpSpPr/>
        <p:nvPr/>
      </p:nvGrpSpPr>
      <p:grpSpPr>
        <a:xfrm>
          <a:off x="0" y="0"/>
          <a:ext cx="0" cy="0"/>
          <a:chOff x="0" y="0"/>
          <a:chExt cx="0" cy="0"/>
        </a:xfrm>
      </p:grpSpPr>
      <p:pic>
        <p:nvPicPr>
          <p:cNvPr id="229" name="Google Shape;229;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0454" y="4164229"/>
            <a:ext cx="3291359" cy="3291359"/>
          </a:xfrm>
          <a:prstGeom prst="rect">
            <a:avLst/>
          </a:prstGeom>
          <a:noFill/>
          <a:ln>
            <a:noFill/>
          </a:ln>
        </p:spPr>
      </p:pic>
      <p:sp>
        <p:nvSpPr>
          <p:cNvPr id="230" name="Google Shape;230;p31"/>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BIG IDEA</a:t>
            </a:r>
            <a:endParaRPr/>
          </a:p>
        </p:txBody>
      </p:sp>
      <p:sp>
        <p:nvSpPr>
          <p:cNvPr id="231" name="Google Shape;231;p31"/>
          <p:cNvSpPr/>
          <p:nvPr/>
        </p:nvSpPr>
        <p:spPr>
          <a:xfrm>
            <a:off x="452367" y="1582340"/>
            <a:ext cx="8463510"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Constitution’s Article III establishes the national government’s judicial branch—the federal judiciary, headed by a single Supreme Court.  Within the national government, the judicial branch is responsible for interpreting the laws.  Importantly, the Constitution also promotes the principle of judicial independence—granting federal judges life tenure.  Federal courts—including the Supreme Court—exercise the power of judicial review.  This power gives courts the authority to rule on the constitutionality of laws passed (and actions taken) by the elected branches.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97"/>
        <p:cNvGrpSpPr/>
        <p:nvPr/>
      </p:nvGrpSpPr>
      <p:grpSpPr>
        <a:xfrm>
          <a:off x="0" y="0"/>
          <a:ext cx="0" cy="0"/>
          <a:chOff x="0" y="0"/>
          <a:chExt cx="0" cy="0"/>
        </a:xfrm>
      </p:grpSpPr>
      <p:sp>
        <p:nvSpPr>
          <p:cNvPr id="98" name="Google Shape;98;p14"/>
          <p:cNvSpPr/>
          <p:nvPr/>
        </p:nvSpPr>
        <p:spPr>
          <a:xfrm>
            <a:off x="590504" y="447527"/>
            <a:ext cx="5063062"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Quattrocento Sans"/>
                <a:ea typeface="Quattrocento Sans"/>
                <a:cs typeface="Quattrocento Sans"/>
                <a:sym typeface="Quattrocento Sans"/>
              </a:rPr>
              <a:t>POP QUIZ</a:t>
            </a:r>
            <a:endParaRPr/>
          </a:p>
        </p:txBody>
      </p:sp>
      <p:sp>
        <p:nvSpPr>
          <p:cNvPr id="99" name="Google Shape;99;p14"/>
          <p:cNvSpPr/>
          <p:nvPr/>
        </p:nvSpPr>
        <p:spPr>
          <a:xfrm>
            <a:off x="590504" y="1871484"/>
            <a:ext cx="8497067" cy="3970318"/>
          </a:xfrm>
          <a:prstGeom prst="rect">
            <a:avLst/>
          </a:prstGeom>
          <a:noFill/>
          <a:ln>
            <a:noFill/>
          </a:ln>
        </p:spPr>
        <p:txBody>
          <a:bodyPr spcFirstLastPara="1" wrap="square" lIns="91425" tIns="45700" rIns="91425" bIns="45700" anchor="t" anchorCtr="0">
            <a:noAutofit/>
          </a:bodyPr>
          <a:lstStyle/>
          <a:p>
            <a:pPr marL="742950" marR="0" lvl="0" indent="-742950" algn="l" rtl="0">
              <a:spcBef>
                <a:spcPts val="0"/>
              </a:spcBef>
              <a:spcAft>
                <a:spcPts val="0"/>
              </a:spcAft>
              <a:buClr>
                <a:srgbClr val="002060"/>
              </a:buClr>
              <a:buSzPts val="3600"/>
              <a:buFont typeface="Calibri"/>
              <a:buAutoNum type="arabicPeriod"/>
            </a:pPr>
            <a:r>
              <a:rPr lang="en-US" sz="3600" b="0" i="0" u="none" strike="noStrike" cap="none">
                <a:solidFill>
                  <a:srgbClr val="002060"/>
                </a:solidFill>
                <a:latin typeface="Calibri"/>
                <a:ea typeface="Calibri"/>
                <a:cs typeface="Calibri"/>
                <a:sym typeface="Calibri"/>
              </a:rPr>
              <a:t>How many Justices are on the </a:t>
            </a:r>
            <a:r>
              <a:rPr lang="en-US" sz="3600">
                <a:solidFill>
                  <a:srgbClr val="002060"/>
                </a:solidFill>
                <a:latin typeface="Calibri"/>
                <a:ea typeface="Calibri"/>
                <a:cs typeface="Calibri"/>
                <a:sym typeface="Calibri"/>
              </a:rPr>
              <a:t>S</a:t>
            </a:r>
            <a:r>
              <a:rPr lang="en-US" sz="3600" b="0" i="0" u="none" strike="noStrike" cap="none">
                <a:solidFill>
                  <a:srgbClr val="002060"/>
                </a:solidFill>
                <a:latin typeface="Calibri"/>
                <a:ea typeface="Calibri"/>
                <a:cs typeface="Calibri"/>
                <a:sym typeface="Calibri"/>
              </a:rPr>
              <a:t>upreme </a:t>
            </a:r>
            <a:r>
              <a:rPr lang="en-US" sz="3600">
                <a:solidFill>
                  <a:srgbClr val="002060"/>
                </a:solidFill>
                <a:latin typeface="Calibri"/>
                <a:ea typeface="Calibri"/>
                <a:cs typeface="Calibri"/>
                <a:sym typeface="Calibri"/>
              </a:rPr>
              <a:t>C</a:t>
            </a:r>
            <a:r>
              <a:rPr lang="en-US" sz="3600" b="0" i="0" u="none" strike="noStrike" cap="none">
                <a:solidFill>
                  <a:srgbClr val="002060"/>
                </a:solidFill>
                <a:latin typeface="Calibri"/>
                <a:ea typeface="Calibri"/>
                <a:cs typeface="Calibri"/>
                <a:sym typeface="Calibri"/>
              </a:rPr>
              <a:t>ourt? </a:t>
            </a:r>
            <a:endParaRPr/>
          </a:p>
          <a:p>
            <a:pPr marL="742950" marR="0" lvl="0" indent="-742950" algn="l" rtl="0">
              <a:spcBef>
                <a:spcPts val="0"/>
              </a:spcBef>
              <a:spcAft>
                <a:spcPts val="0"/>
              </a:spcAft>
              <a:buClr>
                <a:srgbClr val="002060"/>
              </a:buClr>
              <a:buSzPts val="3600"/>
              <a:buFont typeface="Calibri"/>
              <a:buAutoNum type="arabicPeriod"/>
            </a:pPr>
            <a:r>
              <a:rPr lang="en-US" sz="3600" b="0" i="0" u="none" strike="noStrike" cap="none">
                <a:solidFill>
                  <a:srgbClr val="002060"/>
                </a:solidFill>
                <a:latin typeface="Calibri"/>
                <a:ea typeface="Calibri"/>
                <a:cs typeface="Calibri"/>
                <a:sym typeface="Calibri"/>
              </a:rPr>
              <a:t>Who nominates and confirms the Justices?</a:t>
            </a:r>
            <a:endParaRPr/>
          </a:p>
          <a:p>
            <a:pPr marL="742950" marR="0" lvl="0" indent="-742950" algn="l" rtl="0">
              <a:spcBef>
                <a:spcPts val="0"/>
              </a:spcBef>
              <a:spcAft>
                <a:spcPts val="0"/>
              </a:spcAft>
              <a:buClr>
                <a:srgbClr val="002060"/>
              </a:buClr>
              <a:buSzPts val="3600"/>
              <a:buFont typeface="Calibri"/>
              <a:buAutoNum type="arabicPeriod"/>
            </a:pPr>
            <a:r>
              <a:rPr lang="en-US" sz="3600" b="0" i="0" u="none" strike="noStrike" cap="none">
                <a:solidFill>
                  <a:srgbClr val="002060"/>
                </a:solidFill>
                <a:latin typeface="Calibri"/>
                <a:ea typeface="Calibri"/>
                <a:cs typeface="Calibri"/>
                <a:sym typeface="Calibri"/>
              </a:rPr>
              <a:t>What are the three levels of the federal system? </a:t>
            </a:r>
            <a:endParaRPr/>
          </a:p>
          <a:p>
            <a:pPr marL="742950" marR="0" lvl="0" indent="-742950" algn="l" rtl="0">
              <a:spcBef>
                <a:spcPts val="0"/>
              </a:spcBef>
              <a:spcAft>
                <a:spcPts val="0"/>
              </a:spcAft>
              <a:buClr>
                <a:srgbClr val="002060"/>
              </a:buClr>
              <a:buSzPts val="3600"/>
              <a:buFont typeface="Calibri"/>
              <a:buAutoNum type="arabicPeriod"/>
            </a:pPr>
            <a:r>
              <a:rPr lang="en-US" sz="3600" b="0" i="0" u="none" strike="noStrike" cap="none">
                <a:solidFill>
                  <a:srgbClr val="002060"/>
                </a:solidFill>
                <a:latin typeface="Calibri"/>
                <a:ea typeface="Calibri"/>
                <a:cs typeface="Calibri"/>
                <a:sym typeface="Calibri"/>
              </a:rPr>
              <a:t>What are the qualifications for Justices?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35"/>
        <p:cNvGrpSpPr/>
        <p:nvPr/>
      </p:nvGrpSpPr>
      <p:grpSpPr>
        <a:xfrm>
          <a:off x="0" y="0"/>
          <a:ext cx="0" cy="0"/>
          <a:chOff x="0" y="0"/>
          <a:chExt cx="0" cy="0"/>
        </a:xfrm>
      </p:grpSpPr>
      <p:sp>
        <p:nvSpPr>
          <p:cNvPr id="236" name="Google Shape;236;p32"/>
          <p:cNvSpPr/>
          <p:nvPr/>
        </p:nvSpPr>
        <p:spPr>
          <a:xfrm>
            <a:off x="352366" y="1815220"/>
            <a:ext cx="8849031" cy="2629442"/>
          </a:xfrm>
          <a:prstGeom prst="round2DiagRect">
            <a:avLst>
              <a:gd name="adj1" fmla="val 24227"/>
              <a:gd name="adj2" fmla="val 0"/>
            </a:avLst>
          </a:prstGeom>
          <a:solidFill>
            <a:srgbClr val="252F66"/>
          </a:solidFill>
          <a:ln w="12700" cap="flat" cmpd="sng">
            <a:solidFill>
              <a:srgbClr val="31538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cap="none">
                <a:solidFill>
                  <a:srgbClr val="FFFFFF"/>
                </a:solidFill>
                <a:latin typeface="Quattrocento Sans"/>
                <a:ea typeface="Quattrocento Sans"/>
                <a:cs typeface="Quattrocento Sans"/>
                <a:sym typeface="Quattrocento Sans"/>
              </a:rPr>
              <a:t>HOW DOES A CASE GET TO THE SUPREME COURT?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40"/>
        <p:cNvGrpSpPr/>
        <p:nvPr/>
      </p:nvGrpSpPr>
      <p:grpSpPr>
        <a:xfrm>
          <a:off x="0" y="0"/>
          <a:ext cx="0" cy="0"/>
          <a:chOff x="0" y="0"/>
          <a:chExt cx="0" cy="0"/>
        </a:xfrm>
      </p:grpSpPr>
      <p:sp>
        <p:nvSpPr>
          <p:cNvPr id="241" name="Google Shape;241;p33"/>
          <p:cNvSpPr/>
          <p:nvPr/>
        </p:nvSpPr>
        <p:spPr>
          <a:xfrm>
            <a:off x="452367" y="44752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TERM SCHEDULE </a:t>
            </a:r>
            <a:endParaRPr/>
          </a:p>
        </p:txBody>
      </p:sp>
      <p:sp>
        <p:nvSpPr>
          <p:cNvPr id="242" name="Google Shape;242;p33"/>
          <p:cNvSpPr/>
          <p:nvPr/>
        </p:nvSpPr>
        <p:spPr>
          <a:xfrm>
            <a:off x="452367" y="1840757"/>
            <a:ext cx="8463510"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Court’s term typically lasts from the first Monday of October to the end of June.</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Court sets oral arguments for cases, which usually run through April and occur the first two weeks of each month.</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Opinions are released throughout the term, with the final opinions (often on the most important and controversial cases) coming in the end of June—although there’s no deadline because the Justices set their own docket (and schedule)! </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Remember, all of this is not in the Constitution itself, but the result of over two centuries of Supreme Court practice.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46"/>
        <p:cNvGrpSpPr/>
        <p:nvPr/>
      </p:nvGrpSpPr>
      <p:grpSpPr>
        <a:xfrm>
          <a:off x="0" y="0"/>
          <a:ext cx="0" cy="0"/>
          <a:chOff x="0" y="0"/>
          <a:chExt cx="0" cy="0"/>
        </a:xfrm>
      </p:grpSpPr>
      <p:sp>
        <p:nvSpPr>
          <p:cNvPr id="247" name="Google Shape;247;p34"/>
          <p:cNvSpPr/>
          <p:nvPr/>
        </p:nvSpPr>
        <p:spPr>
          <a:xfrm>
            <a:off x="671027" y="1901437"/>
            <a:ext cx="8395152"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002060"/>
                </a:solidFill>
                <a:latin typeface="Calibri"/>
                <a:ea typeface="Calibri"/>
                <a:cs typeface="Calibri"/>
                <a:sym typeface="Calibri"/>
              </a:rPr>
              <a:t>Most constitutional cases start with a simple argument: </a:t>
            </a:r>
            <a:endParaRPr/>
          </a:p>
          <a:p>
            <a:pPr marL="0" marR="0" lvl="0" indent="0" algn="l" rtl="0">
              <a:spcBef>
                <a:spcPts val="0"/>
              </a:spcBef>
              <a:spcAft>
                <a:spcPts val="0"/>
              </a:spcAft>
              <a:buNone/>
            </a:pPr>
            <a:endParaRPr sz="3200">
              <a:solidFill>
                <a:srgbClr val="002060"/>
              </a:solidFill>
              <a:latin typeface="Calibri"/>
              <a:ea typeface="Calibri"/>
              <a:cs typeface="Calibri"/>
              <a:sym typeface="Calibri"/>
            </a:endParaRPr>
          </a:p>
          <a:p>
            <a:pPr marL="0" marR="0" lvl="0" indent="0" algn="l" rtl="0">
              <a:spcBef>
                <a:spcPts val="0"/>
              </a:spcBef>
              <a:spcAft>
                <a:spcPts val="0"/>
              </a:spcAft>
              <a:buNone/>
            </a:pPr>
            <a:r>
              <a:rPr lang="en-US" sz="3200" b="1" cap="none">
                <a:solidFill>
                  <a:srgbClr val="252F66"/>
                </a:solidFill>
                <a:latin typeface="Quattrocento Sans"/>
                <a:ea typeface="Quattrocento Sans"/>
                <a:cs typeface="Quattrocento Sans"/>
                <a:sym typeface="Quattrocento Sans"/>
              </a:rPr>
              <a:t>THE GOVERNMENT HAS VIOLATED THE CONSTITUTION.</a:t>
            </a:r>
            <a:endParaRPr/>
          </a:p>
          <a:p>
            <a:pPr marL="0" marR="0" lvl="0" indent="0" algn="l" rtl="0">
              <a:spcBef>
                <a:spcPts val="0"/>
              </a:spcBef>
              <a:spcAft>
                <a:spcPts val="0"/>
              </a:spcAft>
              <a:buNone/>
            </a:pPr>
            <a:endParaRPr sz="3200" b="1" cap="none">
              <a:solidFill>
                <a:srgbClr val="252F66"/>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3200">
                <a:solidFill>
                  <a:srgbClr val="252F66"/>
                </a:solidFill>
                <a:latin typeface="Calibri"/>
                <a:ea typeface="Calibri"/>
                <a:cs typeface="Calibri"/>
                <a:sym typeface="Calibri"/>
              </a:rPr>
              <a:t>Someone—often a single ordinary American—comes to Court and argues that a law or arrest or regulation violates the Constitution.</a:t>
            </a:r>
            <a:endParaRPr sz="3200" b="1" cap="none">
              <a:solidFill>
                <a:srgbClr val="252F66"/>
              </a:solidFill>
              <a:latin typeface="Quattrocento Sans"/>
              <a:ea typeface="Quattrocento Sans"/>
              <a:cs typeface="Quattrocento Sans"/>
              <a:sym typeface="Quattrocento Sans"/>
            </a:endParaRPr>
          </a:p>
        </p:txBody>
      </p:sp>
      <p:sp>
        <p:nvSpPr>
          <p:cNvPr id="248" name="Google Shape;248;p34"/>
          <p:cNvSpPr/>
          <p:nvPr/>
        </p:nvSpPr>
        <p:spPr>
          <a:xfrm>
            <a:off x="452367" y="447527"/>
            <a:ext cx="6783320" cy="118249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HOW DOES A CASE GET TO THE SUPREME COURT?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52"/>
        <p:cNvGrpSpPr/>
        <p:nvPr/>
      </p:nvGrpSpPr>
      <p:grpSpPr>
        <a:xfrm>
          <a:off x="0" y="0"/>
          <a:ext cx="0" cy="0"/>
          <a:chOff x="0" y="0"/>
          <a:chExt cx="0" cy="0"/>
        </a:xfrm>
      </p:grpSpPr>
      <p:sp>
        <p:nvSpPr>
          <p:cNvPr id="253" name="Google Shape;253;p35"/>
          <p:cNvSpPr/>
          <p:nvPr/>
        </p:nvSpPr>
        <p:spPr>
          <a:xfrm>
            <a:off x="452367" y="447527"/>
            <a:ext cx="6783320" cy="118249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HOW DOES A CASE GET TO THE SUPREME COURT?</a:t>
            </a:r>
            <a:endParaRPr/>
          </a:p>
        </p:txBody>
      </p:sp>
      <p:sp>
        <p:nvSpPr>
          <p:cNvPr id="254" name="Google Shape;254;p35"/>
          <p:cNvSpPr/>
          <p:nvPr/>
        </p:nvSpPr>
        <p:spPr>
          <a:xfrm>
            <a:off x="452367" y="1886158"/>
            <a:ext cx="878891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The Supreme Court receives about 10,000 petitions a year.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Justices use the </a:t>
            </a:r>
            <a:r>
              <a:rPr lang="en-US" sz="2800" b="1">
                <a:solidFill>
                  <a:srgbClr val="252F66"/>
                </a:solidFill>
                <a:latin typeface="Calibri"/>
                <a:ea typeface="Calibri"/>
                <a:cs typeface="Calibri"/>
                <a:sym typeface="Calibri"/>
              </a:rPr>
              <a:t>“Rule of Four” </a:t>
            </a:r>
            <a:r>
              <a:rPr lang="en-US" sz="2800">
                <a:solidFill>
                  <a:srgbClr val="252F66"/>
                </a:solidFill>
                <a:latin typeface="Calibri"/>
                <a:ea typeface="Calibri"/>
                <a:cs typeface="Calibri"/>
                <a:sym typeface="Calibri"/>
              </a:rPr>
              <a:t>to decide if they will take the case. If four of the nine Justices feel that the case has value, they will issue a </a:t>
            </a:r>
            <a:r>
              <a:rPr lang="en-US" sz="2800" b="1">
                <a:solidFill>
                  <a:srgbClr val="252F66"/>
                </a:solidFill>
                <a:latin typeface="Calibri"/>
                <a:ea typeface="Calibri"/>
                <a:cs typeface="Calibri"/>
                <a:sym typeface="Calibri"/>
              </a:rPr>
              <a:t>writ of certiorari</a:t>
            </a:r>
            <a:r>
              <a:rPr lang="en-US" sz="2800">
                <a:solidFill>
                  <a:srgbClr val="252F66"/>
                </a:solidFill>
                <a:latin typeface="Calibri"/>
                <a:ea typeface="Calibri"/>
                <a:cs typeface="Calibri"/>
                <a:sym typeface="Calibri"/>
              </a:rPr>
              <a:t>.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When all is said and done the Supreme Court will hear about 65-70 cases a year. This tells us that most petitions are denied</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58"/>
        <p:cNvGrpSpPr/>
        <p:nvPr/>
      </p:nvGrpSpPr>
      <p:grpSpPr>
        <a:xfrm>
          <a:off x="0" y="0"/>
          <a:ext cx="0" cy="0"/>
          <a:chOff x="0" y="0"/>
          <a:chExt cx="0" cy="0"/>
        </a:xfrm>
      </p:grpSpPr>
      <p:sp>
        <p:nvSpPr>
          <p:cNvPr id="259" name="Google Shape;259;p36"/>
          <p:cNvSpPr/>
          <p:nvPr/>
        </p:nvSpPr>
        <p:spPr>
          <a:xfrm>
            <a:off x="3831771" y="4683972"/>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District Courts </a:t>
            </a:r>
            <a:endParaRPr/>
          </a:p>
        </p:txBody>
      </p:sp>
      <p:sp>
        <p:nvSpPr>
          <p:cNvPr id="260" name="Google Shape;260;p36"/>
          <p:cNvSpPr/>
          <p:nvPr/>
        </p:nvSpPr>
        <p:spPr>
          <a:xfrm>
            <a:off x="3831772" y="2474272"/>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Court of Appeals</a:t>
            </a:r>
            <a:endParaRPr/>
          </a:p>
        </p:txBody>
      </p:sp>
      <p:sp>
        <p:nvSpPr>
          <p:cNvPr id="261" name="Google Shape;261;p36"/>
          <p:cNvSpPr/>
          <p:nvPr/>
        </p:nvSpPr>
        <p:spPr>
          <a:xfrm>
            <a:off x="3831771" y="227835"/>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Supreme Court</a:t>
            </a:r>
            <a:endParaRPr/>
          </a:p>
        </p:txBody>
      </p:sp>
      <p:pic>
        <p:nvPicPr>
          <p:cNvPr id="262" name="Google Shape;262;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15" y="2449624"/>
            <a:ext cx="3423656" cy="2060906"/>
          </a:xfrm>
          <a:prstGeom prst="rect">
            <a:avLst/>
          </a:prstGeom>
          <a:noFill/>
          <a:ln w="9525" cap="flat" cmpd="sng">
            <a:solidFill>
              <a:srgbClr val="252F66"/>
            </a:solidFill>
            <a:prstDash val="solid"/>
            <a:round/>
            <a:headEnd type="none" w="sm" len="sm"/>
            <a:tailEnd type="none" w="sm" len="sm"/>
          </a:ln>
        </p:spPr>
      </p:pic>
      <p:pic>
        <p:nvPicPr>
          <p:cNvPr id="263" name="Google Shape;263;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8117" y="4683972"/>
            <a:ext cx="3423655" cy="2060906"/>
          </a:xfrm>
          <a:prstGeom prst="rect">
            <a:avLst/>
          </a:prstGeom>
          <a:noFill/>
          <a:ln w="9525" cap="flat" cmpd="sng">
            <a:solidFill>
              <a:srgbClr val="252F66"/>
            </a:solidFill>
            <a:prstDash val="solid"/>
            <a:round/>
            <a:headEnd type="none" w="sm" len="sm"/>
            <a:tailEnd type="none" w="sm" len="sm"/>
          </a:ln>
        </p:spPr>
      </p:pic>
      <p:pic>
        <p:nvPicPr>
          <p:cNvPr id="264" name="Google Shape;264;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8115" y="215276"/>
            <a:ext cx="3423656" cy="2060906"/>
          </a:xfrm>
          <a:prstGeom prst="rect">
            <a:avLst/>
          </a:prstGeom>
          <a:noFill/>
          <a:ln w="9525" cap="flat" cmpd="sng">
            <a:solidFill>
              <a:srgbClr val="252F66"/>
            </a:solidFill>
            <a:prstDash val="solid"/>
            <a:round/>
            <a:headEnd type="none" w="sm" len="sm"/>
            <a:tailEnd type="none" w="sm" len="sm"/>
          </a:ln>
        </p:spPr>
      </p:pic>
      <p:sp>
        <p:nvSpPr>
          <p:cNvPr id="265" name="Google Shape;265;p36"/>
          <p:cNvSpPr/>
          <p:nvPr/>
        </p:nvSpPr>
        <p:spPr>
          <a:xfrm>
            <a:off x="3987062" y="5269698"/>
            <a:ext cx="5353337"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This is the lowest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There are 94 district courts</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They have original jurisdiction in most cases </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A single judge presides over a case</a:t>
            </a:r>
            <a:endParaRPr/>
          </a:p>
        </p:txBody>
      </p:sp>
      <p:sp>
        <p:nvSpPr>
          <p:cNvPr id="266" name="Google Shape;266;p36"/>
          <p:cNvSpPr/>
          <p:nvPr/>
        </p:nvSpPr>
        <p:spPr>
          <a:xfrm>
            <a:off x="3912771" y="3055437"/>
            <a:ext cx="5582920" cy="1477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This is the intermediate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There are 12 circuit courts</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They have no original jurisdiction, only appellate </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Cases are heard by a three-judge panel </a:t>
            </a:r>
            <a:endParaRPr/>
          </a:p>
        </p:txBody>
      </p:sp>
      <p:sp>
        <p:nvSpPr>
          <p:cNvPr id="267" name="Google Shape;267;p36"/>
          <p:cNvSpPr/>
          <p:nvPr/>
        </p:nvSpPr>
        <p:spPr>
          <a:xfrm>
            <a:off x="3940680" y="809000"/>
            <a:ext cx="5510148"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This is the highest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They have original jurisdiction in limited cases, but most cases are appeals through certiorari process</a:t>
            </a:r>
            <a:endParaRPr/>
          </a:p>
          <a:p>
            <a:pPr marL="285750" marR="0" lvl="0" indent="-285750" algn="l" rtl="0">
              <a:spcBef>
                <a:spcPts val="0"/>
              </a:spcBef>
              <a:spcAft>
                <a:spcPts val="0"/>
              </a:spcAft>
              <a:buClr>
                <a:srgbClr val="252F66"/>
              </a:buClr>
              <a:buSzPts val="1800"/>
              <a:buFont typeface="Arial"/>
              <a:buChar char="•"/>
            </a:pPr>
            <a:r>
              <a:rPr lang="en-US" sz="1800">
                <a:solidFill>
                  <a:srgbClr val="252F66"/>
                </a:solidFill>
                <a:latin typeface="Calibri"/>
                <a:ea typeface="Calibri"/>
                <a:cs typeface="Calibri"/>
                <a:sym typeface="Calibri"/>
              </a:rPr>
              <a:t>The SCOTUS is made up of nine justices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71"/>
        <p:cNvGrpSpPr/>
        <p:nvPr/>
      </p:nvGrpSpPr>
      <p:grpSpPr>
        <a:xfrm>
          <a:off x="0" y="0"/>
          <a:ext cx="0" cy="0"/>
          <a:chOff x="0" y="0"/>
          <a:chExt cx="0" cy="0"/>
        </a:xfrm>
      </p:grpSpPr>
      <p:sp>
        <p:nvSpPr>
          <p:cNvPr id="272" name="Google Shape;272;p37"/>
          <p:cNvSpPr/>
          <p:nvPr/>
        </p:nvSpPr>
        <p:spPr>
          <a:xfrm>
            <a:off x="0" y="372540"/>
            <a:ext cx="3711180"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DISTRICT COURT</a:t>
            </a:r>
            <a:endParaRPr/>
          </a:p>
        </p:txBody>
      </p:sp>
      <p:sp>
        <p:nvSpPr>
          <p:cNvPr id="273" name="Google Shape;273;p37"/>
          <p:cNvSpPr/>
          <p:nvPr/>
        </p:nvSpPr>
        <p:spPr>
          <a:xfrm>
            <a:off x="4963650" y="696314"/>
            <a:ext cx="4376749"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In nearly every case, someone brings a new case in (what’s called) a </a:t>
            </a:r>
            <a:r>
              <a:rPr lang="en-US" sz="2400" b="1">
                <a:solidFill>
                  <a:srgbClr val="002060"/>
                </a:solidFill>
                <a:latin typeface="Calibri"/>
                <a:ea typeface="Calibri"/>
                <a:cs typeface="Calibri"/>
                <a:sym typeface="Calibri"/>
              </a:rPr>
              <a:t>district court</a:t>
            </a:r>
            <a:r>
              <a:rPr lang="en-US" sz="2400">
                <a:solidFill>
                  <a:srgbClr val="002060"/>
                </a:solidFill>
                <a:latin typeface="Calibri"/>
                <a:ea typeface="Calibri"/>
                <a:cs typeface="Calibri"/>
                <a:sym typeface="Calibri"/>
              </a:rPr>
              <a:t>.  </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This is the lowest level of court in the national courts system.  There are 94 in the US.</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It’s where nearly every case starts—and where most of them end! </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A single judge presides over (or manages) the case.</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And the case is decided by either a judge or a jury.</a:t>
            </a:r>
            <a:endParaRPr/>
          </a:p>
          <a:p>
            <a:pPr marL="342900" marR="0" lvl="0" indent="-3429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Someone wins, and someone loses.</a:t>
            </a:r>
            <a:endParaRPr/>
          </a:p>
        </p:txBody>
      </p:sp>
      <p:pic>
        <p:nvPicPr>
          <p:cNvPr id="274" name="Google Shape;274;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486830"/>
            <a:ext cx="4238754" cy="4401205"/>
          </a:xfrm>
          <a:prstGeom prst="rect">
            <a:avLst/>
          </a:prstGeom>
          <a:noFill/>
          <a:ln w="9525" cap="flat" cmpd="sng">
            <a:solidFill>
              <a:srgbClr val="252F66"/>
            </a:solidFill>
            <a:prstDash val="solid"/>
            <a:round/>
            <a:headEnd type="none" w="sm" len="sm"/>
            <a:tailEnd type="none" w="sm" len="sm"/>
          </a:ln>
        </p:spPr>
      </p:pic>
      <p:sp>
        <p:nvSpPr>
          <p:cNvPr id="275" name="Google Shape;275;p37"/>
          <p:cNvSpPr/>
          <p:nvPr/>
        </p:nvSpPr>
        <p:spPr>
          <a:xfrm>
            <a:off x="228146" y="5327194"/>
            <a:ext cx="3139168" cy="1001431"/>
          </a:xfrm>
          <a:prstGeom prst="rect">
            <a:avLst/>
          </a:prstGeom>
          <a:solidFill>
            <a:srgbClr val="252F66"/>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United States District Court for the Eastern District of Pennsylvania, </a:t>
            </a:r>
            <a:br>
              <a:rPr lang="en-US" sz="1600" b="1">
                <a:solidFill>
                  <a:schemeClr val="lt1"/>
                </a:solidFill>
                <a:latin typeface="Calibri"/>
                <a:ea typeface="Calibri"/>
                <a:cs typeface="Calibri"/>
                <a:sym typeface="Calibri"/>
              </a:rPr>
            </a:br>
            <a:r>
              <a:rPr lang="en-US" sz="1600" b="1">
                <a:solidFill>
                  <a:schemeClr val="lt1"/>
                </a:solidFill>
                <a:latin typeface="Calibri"/>
                <a:ea typeface="Calibri"/>
                <a:cs typeface="Calibri"/>
                <a:sym typeface="Calibri"/>
              </a:rPr>
              <a:t>located in Philadelphia </a:t>
            </a:r>
            <a:br>
              <a:rPr lang="en-US" sz="1600" b="1">
                <a:solidFill>
                  <a:schemeClr val="lt1"/>
                </a:solidFill>
                <a:latin typeface="Calibri"/>
                <a:ea typeface="Calibri"/>
                <a:cs typeface="Calibri"/>
                <a:sym typeface="Calibri"/>
              </a:rPr>
            </a:br>
            <a:r>
              <a:rPr lang="en-US" sz="1600" b="1">
                <a:solidFill>
                  <a:schemeClr val="lt1"/>
                </a:solidFill>
                <a:latin typeface="Calibri"/>
                <a:ea typeface="Calibri"/>
                <a:cs typeface="Calibri"/>
                <a:sym typeface="Calibri"/>
              </a:rPr>
              <a:t>(across the street from the NCC!)</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79"/>
        <p:cNvGrpSpPr/>
        <p:nvPr/>
      </p:nvGrpSpPr>
      <p:grpSpPr>
        <a:xfrm>
          <a:off x="0" y="0"/>
          <a:ext cx="0" cy="0"/>
          <a:chOff x="0" y="0"/>
          <a:chExt cx="0" cy="0"/>
        </a:xfrm>
      </p:grpSpPr>
      <p:sp>
        <p:nvSpPr>
          <p:cNvPr id="280" name="Google Shape;280;p38"/>
          <p:cNvSpPr/>
          <p:nvPr/>
        </p:nvSpPr>
        <p:spPr>
          <a:xfrm>
            <a:off x="408121" y="1287898"/>
            <a:ext cx="8690897"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002060"/>
                </a:solidFill>
                <a:latin typeface="Calibri"/>
                <a:ea typeface="Calibri"/>
                <a:cs typeface="Calibri"/>
                <a:sym typeface="Calibri"/>
              </a:rPr>
              <a:t>The loser might decide to appeal—or challenge—the district court’s ruling by having the next level of court (</a:t>
            </a:r>
            <a:r>
              <a:rPr lang="en-US" sz="2800" b="1">
                <a:solidFill>
                  <a:srgbClr val="002060"/>
                </a:solidFill>
                <a:latin typeface="Calibri"/>
                <a:ea typeface="Calibri"/>
                <a:cs typeface="Calibri"/>
                <a:sym typeface="Calibri"/>
              </a:rPr>
              <a:t>the court of appeals</a:t>
            </a:r>
            <a:r>
              <a:rPr lang="en-US" sz="2800">
                <a:solidFill>
                  <a:srgbClr val="002060"/>
                </a:solidFill>
                <a:latin typeface="Calibri"/>
                <a:ea typeface="Calibri"/>
                <a:cs typeface="Calibri"/>
                <a:sym typeface="Calibri"/>
              </a:rPr>
              <a:t>) take a look at the case. </a:t>
            </a:r>
            <a:endParaRPr/>
          </a:p>
          <a:p>
            <a:pPr marL="0" marR="0" lvl="0" indent="0" algn="l" rtl="0">
              <a:spcBef>
                <a:spcPts val="0"/>
              </a:spcBef>
              <a:spcAft>
                <a:spcPts val="0"/>
              </a:spcAft>
              <a:buNone/>
            </a:pPr>
            <a:endParaRPr sz="2800">
              <a:solidFill>
                <a:srgbClr val="002060"/>
              </a:solidFill>
              <a:latin typeface="Calibri"/>
              <a:ea typeface="Calibri"/>
              <a:cs typeface="Calibri"/>
              <a:sym typeface="Calibri"/>
            </a:endParaRPr>
          </a:p>
          <a:p>
            <a:pPr marL="0" marR="0" lvl="0" indent="0" algn="l" rtl="0">
              <a:spcBef>
                <a:spcPts val="0"/>
              </a:spcBef>
              <a:spcAft>
                <a:spcPts val="0"/>
              </a:spcAft>
              <a:buNone/>
            </a:pPr>
            <a:r>
              <a:rPr lang="en-US" sz="2800">
                <a:solidFill>
                  <a:srgbClr val="002060"/>
                </a:solidFill>
                <a:latin typeface="Calibri"/>
                <a:ea typeface="Calibri"/>
                <a:cs typeface="Calibri"/>
                <a:sym typeface="Calibri"/>
              </a:rPr>
              <a:t>If someone appeals their case this court, the judges have to decide it. Generally speaking, they have two options: </a:t>
            </a:r>
            <a:endParaRPr/>
          </a:p>
          <a:p>
            <a:pPr marL="0" marR="0" lvl="0" indent="0" algn="l" rtl="0">
              <a:spcBef>
                <a:spcPts val="0"/>
              </a:spcBef>
              <a:spcAft>
                <a:spcPts val="0"/>
              </a:spcAft>
              <a:buNone/>
            </a:pPr>
            <a:endParaRPr sz="2800">
              <a:solidFill>
                <a:srgbClr val="002060"/>
              </a:solidFill>
              <a:latin typeface="Calibri"/>
              <a:ea typeface="Calibri"/>
              <a:cs typeface="Calibri"/>
              <a:sym typeface="Calibri"/>
            </a:endParaRPr>
          </a:p>
          <a:p>
            <a:pPr marL="342900" marR="0" lvl="0" indent="-342900" algn="l" rtl="0">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Say that the district court got it right </a:t>
            </a:r>
            <a:r>
              <a:rPr lang="en-US" sz="2800" b="1">
                <a:solidFill>
                  <a:srgbClr val="002060"/>
                </a:solidFill>
                <a:latin typeface="Calibri"/>
                <a:ea typeface="Calibri"/>
                <a:cs typeface="Calibri"/>
                <a:sym typeface="Calibri"/>
              </a:rPr>
              <a:t>or</a:t>
            </a:r>
            <a:endParaRPr/>
          </a:p>
          <a:p>
            <a:pPr marL="342900" marR="0" lvl="0" indent="-165100" algn="l" rtl="0">
              <a:spcBef>
                <a:spcPts val="0"/>
              </a:spcBef>
              <a:spcAft>
                <a:spcPts val="0"/>
              </a:spcAft>
              <a:buClr>
                <a:schemeClr val="dk1"/>
              </a:buClr>
              <a:buSzPts val="2800"/>
              <a:buFont typeface="Arial"/>
              <a:buNone/>
            </a:pPr>
            <a:endParaRPr sz="2800">
              <a:solidFill>
                <a:srgbClr val="002060"/>
              </a:solidFill>
              <a:latin typeface="Calibri"/>
              <a:ea typeface="Calibri"/>
              <a:cs typeface="Calibri"/>
              <a:sym typeface="Calibri"/>
            </a:endParaRPr>
          </a:p>
          <a:p>
            <a:pPr marL="342900" marR="0" lvl="0" indent="-342900" algn="l" rtl="0">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Say that the district court got it wrong—and then explain why and reach a new decision.</a:t>
            </a:r>
            <a:endParaRPr/>
          </a:p>
        </p:txBody>
      </p:sp>
      <p:sp>
        <p:nvSpPr>
          <p:cNvPr id="281" name="Google Shape;281;p38"/>
          <p:cNvSpPr/>
          <p:nvPr/>
        </p:nvSpPr>
        <p:spPr>
          <a:xfrm>
            <a:off x="-1" y="372540"/>
            <a:ext cx="4238171"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THE COURT OF APPEALS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85"/>
        <p:cNvGrpSpPr/>
        <p:nvPr/>
      </p:nvGrpSpPr>
      <p:grpSpPr>
        <a:xfrm>
          <a:off x="0" y="0"/>
          <a:ext cx="0" cy="0"/>
          <a:chOff x="0" y="0"/>
          <a:chExt cx="0" cy="0"/>
        </a:xfrm>
      </p:grpSpPr>
      <p:pic>
        <p:nvPicPr>
          <p:cNvPr id="286" name="Google Shape;286;p39"/>
          <p:cNvPicPr preferRelativeResize="0"/>
          <p:nvPr/>
        </p:nvPicPr>
        <p:blipFill rotWithShape="1">
          <a:blip r:embed="rId3" cstate="email">
            <a:alphaModFix/>
            <a:extLst>
              <a:ext uri="{28A0092B-C50C-407E-A947-70E740481C1C}">
                <a14:useLocalDpi xmlns:a14="http://schemas.microsoft.com/office/drawing/2010/main"/>
              </a:ext>
            </a:extLst>
          </a:blip>
          <a:srcRect l="-1" r="-1495"/>
          <a:stretch/>
        </p:blipFill>
        <p:spPr>
          <a:xfrm>
            <a:off x="631459" y="821626"/>
            <a:ext cx="8456112" cy="5015273"/>
          </a:xfrm>
          <a:prstGeom prst="rect">
            <a:avLst/>
          </a:prstGeom>
          <a:noFill/>
          <a:ln>
            <a:noFill/>
          </a:ln>
          <a:effectLst>
            <a:outerShdw blurRad="292100" dist="139700" dir="2700000" algn="tl" rotWithShape="0">
              <a:srgbClr val="333333">
                <a:alpha val="64705"/>
              </a:srgbClr>
            </a:outerShdw>
          </a:effectLst>
        </p:spPr>
      </p:pic>
      <p:sp>
        <p:nvSpPr>
          <p:cNvPr id="287" name="Google Shape;287;p39"/>
          <p:cNvSpPr/>
          <p:nvPr/>
        </p:nvSpPr>
        <p:spPr>
          <a:xfrm>
            <a:off x="223338" y="5608940"/>
            <a:ext cx="6772885" cy="901247"/>
          </a:xfrm>
          <a:prstGeom prst="rect">
            <a:avLst/>
          </a:prstGeom>
          <a:solidFill>
            <a:srgbClr val="252F66"/>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There are 13 Circuit Courts of Appeals--twelve geographic circuits and the Federal Circuit</a:t>
            </a:r>
            <a:endParaRPr/>
          </a:p>
        </p:txBody>
      </p:sp>
      <p:sp>
        <p:nvSpPr>
          <p:cNvPr id="288" name="Google Shape;288;p39"/>
          <p:cNvSpPr/>
          <p:nvPr/>
        </p:nvSpPr>
        <p:spPr>
          <a:xfrm>
            <a:off x="-1" y="372540"/>
            <a:ext cx="4238171"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THE COURT OF APPEALS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292"/>
        <p:cNvGrpSpPr/>
        <p:nvPr/>
      </p:nvGrpSpPr>
      <p:grpSpPr>
        <a:xfrm>
          <a:off x="0" y="0"/>
          <a:ext cx="0" cy="0"/>
          <a:chOff x="0" y="0"/>
          <a:chExt cx="0" cy="0"/>
        </a:xfrm>
      </p:grpSpPr>
      <p:pic>
        <p:nvPicPr>
          <p:cNvPr id="293" name="Google Shape;293;p4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04692" y="305817"/>
            <a:ext cx="3770399" cy="6059570"/>
          </a:xfrm>
          <a:prstGeom prst="rect">
            <a:avLst/>
          </a:prstGeom>
          <a:noFill/>
          <a:ln>
            <a:noFill/>
          </a:ln>
          <a:effectLst>
            <a:outerShdw blurRad="292100" dist="139700" dir="2700000" algn="tl" rotWithShape="0">
              <a:srgbClr val="333333">
                <a:alpha val="64705"/>
              </a:srgbClr>
            </a:outerShdw>
          </a:effectLst>
        </p:spPr>
      </p:pic>
      <p:sp>
        <p:nvSpPr>
          <p:cNvPr id="294" name="Google Shape;294;p40"/>
          <p:cNvSpPr/>
          <p:nvPr/>
        </p:nvSpPr>
        <p:spPr>
          <a:xfrm>
            <a:off x="377649" y="1536174"/>
            <a:ext cx="4658285"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Finally, the loser in the court of appeals might try to get the </a:t>
            </a:r>
            <a:r>
              <a:rPr lang="en-US" sz="2400" b="1">
                <a:solidFill>
                  <a:srgbClr val="002060"/>
                </a:solidFill>
                <a:latin typeface="Calibri"/>
                <a:ea typeface="Calibri"/>
                <a:cs typeface="Calibri"/>
                <a:sym typeface="Calibri"/>
              </a:rPr>
              <a:t>Supreme Court </a:t>
            </a:r>
            <a:r>
              <a:rPr lang="en-US" sz="2400">
                <a:solidFill>
                  <a:srgbClr val="002060"/>
                </a:solidFill>
                <a:latin typeface="Calibri"/>
                <a:ea typeface="Calibri"/>
                <a:cs typeface="Calibri"/>
                <a:sym typeface="Calibri"/>
              </a:rPr>
              <a:t>to decide her case.</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They can </a:t>
            </a:r>
            <a:r>
              <a:rPr lang="en-US" sz="2400" b="1">
                <a:solidFill>
                  <a:srgbClr val="002060"/>
                </a:solidFill>
                <a:latin typeface="Calibri"/>
                <a:ea typeface="Calibri"/>
                <a:cs typeface="Calibri"/>
                <a:sym typeface="Calibri"/>
              </a:rPr>
              <a:t>“petition for a writ of certiorari” </a:t>
            </a:r>
            <a:r>
              <a:rPr lang="en-US" sz="2400">
                <a:solidFill>
                  <a:srgbClr val="002060"/>
                </a:solidFill>
                <a:latin typeface="Calibri"/>
                <a:ea typeface="Calibri"/>
                <a:cs typeface="Calibri"/>
                <a:sym typeface="Calibri"/>
              </a:rPr>
              <a:t>or </a:t>
            </a:r>
            <a:r>
              <a:rPr lang="en-US" sz="2400" b="1">
                <a:solidFill>
                  <a:srgbClr val="002060"/>
                </a:solidFill>
                <a:latin typeface="Calibri"/>
                <a:ea typeface="Calibri"/>
                <a:cs typeface="Calibri"/>
                <a:sym typeface="Calibri"/>
              </a:rPr>
              <a:t>“file for cert.”</a:t>
            </a:r>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This simply means that the loser (in the court of appeals) wants the Supreme Court to take their case and decide it.</a:t>
            </a:r>
            <a:endParaRPr/>
          </a:p>
        </p:txBody>
      </p:sp>
      <p:sp>
        <p:nvSpPr>
          <p:cNvPr id="295" name="Google Shape;295;p40"/>
          <p:cNvSpPr/>
          <p:nvPr/>
        </p:nvSpPr>
        <p:spPr>
          <a:xfrm>
            <a:off x="3330128" y="5462196"/>
            <a:ext cx="4871449" cy="1183931"/>
          </a:xfrm>
          <a:prstGeom prst="rect">
            <a:avLst/>
          </a:prstGeom>
          <a:solidFill>
            <a:srgbClr val="252F66"/>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Petition for a Writ of Certiorari from Clarence Gideon to the Supreme Court of the United States, 1962</a:t>
            </a:r>
            <a:endParaRPr/>
          </a:p>
        </p:txBody>
      </p:sp>
      <p:sp>
        <p:nvSpPr>
          <p:cNvPr id="296" name="Google Shape;296;p40"/>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FILING FOR CERT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00"/>
        <p:cNvGrpSpPr/>
        <p:nvPr/>
      </p:nvGrpSpPr>
      <p:grpSpPr>
        <a:xfrm>
          <a:off x="0" y="0"/>
          <a:ext cx="0" cy="0"/>
          <a:chOff x="0" y="0"/>
          <a:chExt cx="0" cy="0"/>
        </a:xfrm>
      </p:grpSpPr>
      <p:sp>
        <p:nvSpPr>
          <p:cNvPr id="301" name="Google Shape;301;p41"/>
          <p:cNvSpPr/>
          <p:nvPr/>
        </p:nvSpPr>
        <p:spPr>
          <a:xfrm>
            <a:off x="87299" y="1164934"/>
            <a:ext cx="9314063"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2060"/>
                </a:solidFill>
                <a:latin typeface="Calibri"/>
                <a:ea typeface="Calibri"/>
                <a:cs typeface="Calibri"/>
                <a:sym typeface="Calibri"/>
              </a:rPr>
              <a:t>The Justices read the challenger’s “cert. petition”—asking the Court to take the case. </a:t>
            </a:r>
            <a:r>
              <a:rPr lang="en-US" sz="2400" b="1">
                <a:solidFill>
                  <a:srgbClr val="002060"/>
                </a:solidFill>
                <a:latin typeface="Calibri"/>
                <a:ea typeface="Calibri"/>
                <a:cs typeface="Calibri"/>
                <a:sym typeface="Calibri"/>
              </a:rPr>
              <a:t>Four of the nine Justices </a:t>
            </a:r>
            <a:r>
              <a:rPr lang="en-US" sz="2400">
                <a:solidFill>
                  <a:srgbClr val="002060"/>
                </a:solidFill>
                <a:latin typeface="Calibri"/>
                <a:ea typeface="Calibri"/>
                <a:cs typeface="Calibri"/>
                <a:sym typeface="Calibri"/>
              </a:rPr>
              <a:t>must vote to take a case –</a:t>
            </a:r>
            <a:r>
              <a:rPr lang="en-US" sz="2400" b="1">
                <a:solidFill>
                  <a:srgbClr val="002060"/>
                </a:solidFill>
                <a:latin typeface="Calibri"/>
                <a:ea typeface="Calibri"/>
                <a:cs typeface="Calibri"/>
                <a:sym typeface="Calibri"/>
              </a:rPr>
              <a:t>“The Rule of Four.” </a:t>
            </a:r>
            <a:r>
              <a:rPr lang="en-US" sz="2400">
                <a:solidFill>
                  <a:srgbClr val="002060"/>
                </a:solidFill>
                <a:latin typeface="Calibri"/>
                <a:ea typeface="Calibri"/>
                <a:cs typeface="Calibri"/>
                <a:sym typeface="Calibri"/>
              </a:rPr>
              <a:t>When the Court takes a case, we call that </a:t>
            </a:r>
            <a:r>
              <a:rPr lang="en-US" sz="2400" b="1">
                <a:solidFill>
                  <a:srgbClr val="002060"/>
                </a:solidFill>
                <a:latin typeface="Calibri"/>
                <a:ea typeface="Calibri"/>
                <a:cs typeface="Calibri"/>
                <a:sym typeface="Calibri"/>
              </a:rPr>
              <a:t>“granting cert.”</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p:txBody>
      </p:sp>
      <p:pic>
        <p:nvPicPr>
          <p:cNvPr id="302" name="Google Shape;302;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10892" y="2565121"/>
            <a:ext cx="5428697" cy="2714349"/>
          </a:xfrm>
          <a:prstGeom prst="rect">
            <a:avLst/>
          </a:prstGeom>
          <a:noFill/>
          <a:ln>
            <a:noFill/>
          </a:ln>
          <a:effectLst>
            <a:outerShdw blurRad="292100" dist="139700" dir="2700000" algn="tl" rotWithShape="0">
              <a:srgbClr val="333333">
                <a:alpha val="64705"/>
              </a:srgbClr>
            </a:outerShdw>
          </a:effectLst>
        </p:spPr>
      </p:pic>
      <p:sp>
        <p:nvSpPr>
          <p:cNvPr id="303" name="Google Shape;303;p41"/>
          <p:cNvSpPr/>
          <p:nvPr/>
        </p:nvSpPr>
        <p:spPr>
          <a:xfrm>
            <a:off x="389105" y="5424636"/>
            <a:ext cx="895129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2060"/>
                </a:solidFill>
                <a:latin typeface="Calibri"/>
                <a:ea typeface="Calibri"/>
                <a:cs typeface="Calibri"/>
                <a:sym typeface="Calibri"/>
              </a:rPr>
              <a:t>The</a:t>
            </a:r>
            <a:r>
              <a:rPr lang="en-US" sz="2400" b="1">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Supreme Court rejects nearly every petition. The Court accepts only </a:t>
            </a:r>
            <a:r>
              <a:rPr lang="en-US" sz="2400" b="1">
                <a:solidFill>
                  <a:srgbClr val="002060"/>
                </a:solidFill>
                <a:latin typeface="Calibri"/>
                <a:ea typeface="Calibri"/>
                <a:cs typeface="Calibri"/>
                <a:sym typeface="Calibri"/>
              </a:rPr>
              <a:t>60 to 100 of the more than 7,000 to 10,000</a:t>
            </a:r>
            <a:r>
              <a:rPr lang="en-US" sz="2400">
                <a:solidFill>
                  <a:srgbClr val="002060"/>
                </a:solidFill>
                <a:latin typeface="Calibri"/>
                <a:ea typeface="Calibri"/>
                <a:cs typeface="Calibri"/>
                <a:sym typeface="Calibri"/>
              </a:rPr>
              <a:t> that it is asked to review each year.</a:t>
            </a:r>
            <a:endParaRPr/>
          </a:p>
        </p:txBody>
      </p:sp>
      <p:sp>
        <p:nvSpPr>
          <p:cNvPr id="304" name="Google Shape;304;p41" descr="File:Checkmark green.svg - Wikimedia Commons"/>
          <p:cNvSpPr/>
          <p:nvPr/>
        </p:nvSpPr>
        <p:spPr>
          <a:xfrm>
            <a:off x="5871681" y="2879392"/>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5" name="Google Shape;305;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99079" y="3839117"/>
            <a:ext cx="568579" cy="568579"/>
          </a:xfrm>
          <a:prstGeom prst="ellipse">
            <a:avLst/>
          </a:prstGeom>
          <a:noFill/>
          <a:ln>
            <a:noFill/>
          </a:ln>
        </p:spPr>
      </p:pic>
      <p:pic>
        <p:nvPicPr>
          <p:cNvPr id="306" name="Google Shape;306;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77575" y="3839117"/>
            <a:ext cx="568579" cy="568579"/>
          </a:xfrm>
          <a:prstGeom prst="ellipse">
            <a:avLst/>
          </a:prstGeom>
          <a:noFill/>
          <a:ln>
            <a:noFill/>
          </a:ln>
        </p:spPr>
      </p:pic>
      <p:pic>
        <p:nvPicPr>
          <p:cNvPr id="307" name="Google Shape;307;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84743" y="3839117"/>
            <a:ext cx="568579" cy="568579"/>
          </a:xfrm>
          <a:prstGeom prst="ellipse">
            <a:avLst/>
          </a:prstGeom>
          <a:noFill/>
          <a:ln>
            <a:noFill/>
          </a:ln>
        </p:spPr>
      </p:pic>
      <p:pic>
        <p:nvPicPr>
          <p:cNvPr id="308" name="Google Shape;308;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1911" y="3839116"/>
            <a:ext cx="568579" cy="568579"/>
          </a:xfrm>
          <a:prstGeom prst="ellipse">
            <a:avLst/>
          </a:prstGeom>
          <a:noFill/>
          <a:ln>
            <a:noFill/>
          </a:ln>
        </p:spPr>
      </p:pic>
      <p:sp>
        <p:nvSpPr>
          <p:cNvPr id="309" name="Google Shape;309;p41"/>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GRANTING CERT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6775" y="1417750"/>
            <a:ext cx="8404526" cy="5231225"/>
          </a:xfrm>
          <a:prstGeom prst="rect">
            <a:avLst/>
          </a:prstGeom>
          <a:noFill/>
          <a:ln>
            <a:noFill/>
          </a:ln>
          <a:effectLst>
            <a:outerShdw blurRad="292100" dist="139700" dir="2700000" algn="tl" rotWithShape="0">
              <a:srgbClr val="333333">
                <a:alpha val="64705"/>
              </a:srgbClr>
            </a:outerShdw>
          </a:effectLst>
        </p:spPr>
      </p:pic>
      <p:sp>
        <p:nvSpPr>
          <p:cNvPr id="105" name="Google Shape;105;p15"/>
          <p:cNvSpPr/>
          <p:nvPr/>
        </p:nvSpPr>
        <p:spPr>
          <a:xfrm>
            <a:off x="274910" y="5699053"/>
            <a:ext cx="4340633" cy="51239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The Roberts Court in 202</a:t>
            </a:r>
            <a:r>
              <a:rPr lang="en-US" sz="2400" b="1">
                <a:solidFill>
                  <a:schemeClr val="lt1"/>
                </a:solidFill>
                <a:latin typeface="Calibri"/>
                <a:ea typeface="Calibri"/>
                <a:cs typeface="Calibri"/>
                <a:sym typeface="Calibri"/>
              </a:rPr>
              <a:t>2</a:t>
            </a:r>
            <a:endParaRPr/>
          </a:p>
        </p:txBody>
      </p:sp>
      <p:sp>
        <p:nvSpPr>
          <p:cNvPr id="106" name="Google Shape;106;p15"/>
          <p:cNvSpPr/>
          <p:nvPr/>
        </p:nvSpPr>
        <p:spPr>
          <a:xfrm>
            <a:off x="1425717" y="190352"/>
            <a:ext cx="6891900" cy="9285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Quattrocento Sans"/>
                <a:ea typeface="Quattrocento Sans"/>
                <a:cs typeface="Quattrocento Sans"/>
                <a:sym typeface="Quattrocento Sans"/>
              </a:rPr>
              <a:t>SCOTUS “CLASS PHOTO”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13"/>
        <p:cNvGrpSpPr/>
        <p:nvPr/>
      </p:nvGrpSpPr>
      <p:grpSpPr>
        <a:xfrm>
          <a:off x="0" y="0"/>
          <a:ext cx="0" cy="0"/>
          <a:chOff x="0" y="0"/>
          <a:chExt cx="0" cy="0"/>
        </a:xfrm>
      </p:grpSpPr>
      <p:sp>
        <p:nvSpPr>
          <p:cNvPr id="314" name="Google Shape;314;p42"/>
          <p:cNvSpPr/>
          <p:nvPr/>
        </p:nvSpPr>
        <p:spPr>
          <a:xfrm>
            <a:off x="408121" y="1545894"/>
            <a:ext cx="3405967" cy="52014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Each side file briefs, or little books that lawyers write, presenting their constitutional arguments.</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Others affected by the case can also write briefs—known as “Friend of the Court” or “amicus” briefs.</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The Justices then read the briefs in the case.</a:t>
            </a:r>
            <a:endParaRPr/>
          </a:p>
          <a:p>
            <a:pPr marL="0" marR="0" lvl="0" indent="0" algn="l" rtl="0">
              <a:spcBef>
                <a:spcPts val="0"/>
              </a:spcBef>
              <a:spcAft>
                <a:spcPts val="0"/>
              </a:spcAft>
              <a:buNone/>
            </a:pPr>
            <a:endParaRPr sz="2000">
              <a:solidFill>
                <a:srgbClr val="002060"/>
              </a:solidFill>
              <a:latin typeface="Calibri"/>
              <a:ea typeface="Calibri"/>
              <a:cs typeface="Calibri"/>
              <a:sym typeface="Calibri"/>
            </a:endParaRPr>
          </a:p>
        </p:txBody>
      </p:sp>
      <p:pic>
        <p:nvPicPr>
          <p:cNvPr id="315" name="Google Shape;315;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22209" y="1771846"/>
            <a:ext cx="4677039" cy="4164498"/>
          </a:xfrm>
          <a:prstGeom prst="rect">
            <a:avLst/>
          </a:prstGeom>
          <a:noFill/>
          <a:ln>
            <a:noFill/>
          </a:ln>
          <a:effectLst>
            <a:outerShdw blurRad="292100" dist="139700" dir="2700000" algn="tl" rotWithShape="0">
              <a:srgbClr val="333333">
                <a:alpha val="64705"/>
              </a:srgbClr>
            </a:outerShdw>
          </a:effectLst>
        </p:spPr>
      </p:pic>
      <p:sp>
        <p:nvSpPr>
          <p:cNvPr id="316" name="Google Shape;316;p42"/>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BRIEFS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20"/>
        <p:cNvGrpSpPr/>
        <p:nvPr/>
      </p:nvGrpSpPr>
      <p:grpSpPr>
        <a:xfrm>
          <a:off x="0" y="0"/>
          <a:ext cx="0" cy="0"/>
          <a:chOff x="0" y="0"/>
          <a:chExt cx="0" cy="0"/>
        </a:xfrm>
      </p:grpSpPr>
      <p:sp>
        <p:nvSpPr>
          <p:cNvPr id="321" name="Google Shape;321;p43"/>
          <p:cNvSpPr/>
          <p:nvPr/>
        </p:nvSpPr>
        <p:spPr>
          <a:xfrm>
            <a:off x="286859" y="1357978"/>
            <a:ext cx="8800712"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Supreme Court holds oral arguments.  This is when the lawyers on each side get to state their case and the Justices get to ask questions.</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p:txBody>
      </p:sp>
      <p:sp>
        <p:nvSpPr>
          <p:cNvPr id="322" name="Google Shape;322;p43"/>
          <p:cNvSpPr/>
          <p:nvPr/>
        </p:nvSpPr>
        <p:spPr>
          <a:xfrm>
            <a:off x="-1" y="372540"/>
            <a:ext cx="3612996"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ORAL ARGUMENTS</a:t>
            </a:r>
            <a:endParaRPr/>
          </a:p>
        </p:txBody>
      </p:sp>
      <p:pic>
        <p:nvPicPr>
          <p:cNvPr id="323" name="Google Shape;323;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30402" y="2879388"/>
            <a:ext cx="6421771" cy="360607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27"/>
        <p:cNvGrpSpPr/>
        <p:nvPr/>
      </p:nvGrpSpPr>
      <p:grpSpPr>
        <a:xfrm>
          <a:off x="0" y="0"/>
          <a:ext cx="0" cy="0"/>
          <a:chOff x="0" y="0"/>
          <a:chExt cx="0" cy="0"/>
        </a:xfrm>
      </p:grpSpPr>
      <p:sp>
        <p:nvSpPr>
          <p:cNvPr id="328" name="Google Shape;328;p44"/>
          <p:cNvSpPr/>
          <p:nvPr/>
        </p:nvSpPr>
        <p:spPr>
          <a:xfrm>
            <a:off x="286858" y="1222459"/>
            <a:ext cx="8890595"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The Justices then get together once a week to discuss and vote on the cases. This is known as the </a:t>
            </a:r>
            <a:r>
              <a:rPr lang="en-US" sz="2400" b="1">
                <a:solidFill>
                  <a:srgbClr val="002060"/>
                </a:solidFill>
                <a:latin typeface="Calibri"/>
                <a:ea typeface="Calibri"/>
                <a:cs typeface="Calibri"/>
                <a:sym typeface="Calibri"/>
              </a:rPr>
              <a:t>“Friday Conference”</a:t>
            </a:r>
            <a:r>
              <a:rPr lang="en-US" sz="2400">
                <a:solidFill>
                  <a:srgbClr val="002060"/>
                </a:solidFill>
                <a:latin typeface="Calibri"/>
                <a:ea typeface="Calibri"/>
                <a:cs typeface="Calibri"/>
                <a:sym typeface="Calibri"/>
              </a:rPr>
              <a:t>—and these conferences are held in secret.  </a:t>
            </a:r>
            <a:endParaRPr/>
          </a:p>
        </p:txBody>
      </p:sp>
      <p:sp>
        <p:nvSpPr>
          <p:cNvPr id="329" name="Google Shape;329;p44"/>
          <p:cNvSpPr/>
          <p:nvPr/>
        </p:nvSpPr>
        <p:spPr>
          <a:xfrm>
            <a:off x="-1" y="372540"/>
            <a:ext cx="4817328"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THE “FRIDAY CONFERENCE” </a:t>
            </a:r>
            <a:endParaRPr/>
          </a:p>
        </p:txBody>
      </p:sp>
      <p:pic>
        <p:nvPicPr>
          <p:cNvPr id="330" name="Google Shape;330;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6994" y="2601206"/>
            <a:ext cx="6390322" cy="3986555"/>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34"/>
        <p:cNvGrpSpPr/>
        <p:nvPr/>
      </p:nvGrpSpPr>
      <p:grpSpPr>
        <a:xfrm>
          <a:off x="0" y="0"/>
          <a:ext cx="0" cy="0"/>
          <a:chOff x="0" y="0"/>
          <a:chExt cx="0" cy="0"/>
        </a:xfrm>
      </p:grpSpPr>
      <p:sp>
        <p:nvSpPr>
          <p:cNvPr id="335" name="Google Shape;335;p45"/>
          <p:cNvSpPr/>
          <p:nvPr/>
        </p:nvSpPr>
        <p:spPr>
          <a:xfrm>
            <a:off x="355196" y="1272036"/>
            <a:ext cx="5494451"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002060"/>
                </a:solidFill>
                <a:latin typeface="Calibri"/>
                <a:ea typeface="Calibri"/>
                <a:cs typeface="Calibri"/>
                <a:sym typeface="Calibri"/>
              </a:rPr>
              <a:t>In nearly every case, one Justice writes a </a:t>
            </a:r>
            <a:r>
              <a:rPr lang="en-US" sz="2400" b="1">
                <a:solidFill>
                  <a:srgbClr val="002060"/>
                </a:solidFill>
                <a:latin typeface="Calibri"/>
                <a:ea typeface="Calibri"/>
                <a:cs typeface="Calibri"/>
                <a:sym typeface="Calibri"/>
              </a:rPr>
              <a:t>majority opinion</a:t>
            </a:r>
            <a:r>
              <a:rPr lang="en-US" sz="2400">
                <a:solidFill>
                  <a:srgbClr val="002060"/>
                </a:solidFill>
                <a:latin typeface="Calibri"/>
                <a:ea typeface="Calibri"/>
                <a:cs typeface="Calibri"/>
                <a:sym typeface="Calibri"/>
              </a:rPr>
              <a:t>—which has the support of a majority of the Justices. Either the Chief Justice or the most senior justice in the majority will assign who writes the opinion.</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In some cases, one or more Justices might write a </a:t>
            </a:r>
            <a:r>
              <a:rPr lang="en-US" sz="2400" b="1">
                <a:solidFill>
                  <a:srgbClr val="002060"/>
                </a:solidFill>
                <a:latin typeface="Calibri"/>
                <a:ea typeface="Calibri"/>
                <a:cs typeface="Calibri"/>
                <a:sym typeface="Calibri"/>
              </a:rPr>
              <a:t>dissenting opinion.</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a:solidFill>
                  <a:srgbClr val="002060"/>
                </a:solidFill>
                <a:latin typeface="Calibri"/>
                <a:ea typeface="Calibri"/>
                <a:cs typeface="Calibri"/>
                <a:sym typeface="Calibri"/>
              </a:rPr>
              <a:t>And finally, one or more Justices might write a </a:t>
            </a:r>
            <a:r>
              <a:rPr lang="en-US" sz="2400" b="1">
                <a:solidFill>
                  <a:srgbClr val="002060"/>
                </a:solidFill>
                <a:latin typeface="Calibri"/>
                <a:ea typeface="Calibri"/>
                <a:cs typeface="Calibri"/>
                <a:sym typeface="Calibri"/>
              </a:rPr>
              <a:t>concurring opinion,</a:t>
            </a:r>
            <a:r>
              <a:rPr lang="en-US" sz="2400">
                <a:solidFill>
                  <a:srgbClr val="002060"/>
                </a:solidFill>
                <a:latin typeface="Calibri"/>
                <a:ea typeface="Calibri"/>
                <a:cs typeface="Calibri"/>
                <a:sym typeface="Calibri"/>
              </a:rPr>
              <a:t> offering additional thoughts on the constitutional issue in the case.</a:t>
            </a:r>
            <a:endParaRPr/>
          </a:p>
        </p:txBody>
      </p:sp>
      <p:pic>
        <p:nvPicPr>
          <p:cNvPr id="336" name="Google Shape;336;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01004" y="1343208"/>
            <a:ext cx="3191975" cy="5120637"/>
          </a:xfrm>
          <a:prstGeom prst="rect">
            <a:avLst/>
          </a:prstGeom>
          <a:noFill/>
          <a:ln>
            <a:noFill/>
          </a:ln>
          <a:effectLst>
            <a:outerShdw blurRad="292100" dist="139700" dir="2700000" algn="tl" rotWithShape="0">
              <a:srgbClr val="333333">
                <a:alpha val="64705"/>
              </a:srgbClr>
            </a:outerShdw>
          </a:effectLst>
        </p:spPr>
      </p:pic>
      <p:sp>
        <p:nvSpPr>
          <p:cNvPr id="337" name="Google Shape;337;p45"/>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OPINIONS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41"/>
        <p:cNvGrpSpPr/>
        <p:nvPr/>
      </p:nvGrpSpPr>
      <p:grpSpPr>
        <a:xfrm>
          <a:off x="0" y="0"/>
          <a:ext cx="0" cy="0"/>
          <a:chOff x="0" y="0"/>
          <a:chExt cx="0" cy="0"/>
        </a:xfrm>
      </p:grpSpPr>
      <p:sp>
        <p:nvSpPr>
          <p:cNvPr id="342" name="Google Shape;342;p46"/>
          <p:cNvSpPr/>
          <p:nvPr/>
        </p:nvSpPr>
        <p:spPr>
          <a:xfrm>
            <a:off x="408121" y="1261263"/>
            <a:ext cx="86932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02060"/>
                </a:solidFill>
                <a:latin typeface="Calibri"/>
                <a:ea typeface="Calibri"/>
                <a:cs typeface="Calibri"/>
                <a:sym typeface="Calibri"/>
              </a:rPr>
              <a:t>After the Justices finalize their votes and opinions in the case, the Court’s decision is then released to the public.</a:t>
            </a:r>
            <a:endParaRPr/>
          </a:p>
          <a:p>
            <a:pPr marL="0" marR="0" lvl="0" indent="0" algn="l" rtl="0">
              <a:spcBef>
                <a:spcPts val="0"/>
              </a:spcBef>
              <a:spcAft>
                <a:spcPts val="0"/>
              </a:spcAft>
              <a:buNone/>
            </a:pPr>
            <a:endParaRPr sz="2400">
              <a:solidFill>
                <a:srgbClr val="002060"/>
              </a:solidFill>
              <a:latin typeface="Calibri"/>
              <a:ea typeface="Calibri"/>
              <a:cs typeface="Calibri"/>
              <a:sym typeface="Calibri"/>
            </a:endParaRPr>
          </a:p>
        </p:txBody>
      </p:sp>
      <p:pic>
        <p:nvPicPr>
          <p:cNvPr id="343" name="Google Shape;343;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1677" y="2470007"/>
            <a:ext cx="5720268" cy="3949309"/>
          </a:xfrm>
          <a:prstGeom prst="rect">
            <a:avLst/>
          </a:prstGeom>
          <a:noFill/>
          <a:ln>
            <a:noFill/>
          </a:ln>
          <a:effectLst>
            <a:outerShdw blurRad="292100" dist="139700" dir="2700000" algn="tl" rotWithShape="0">
              <a:srgbClr val="333333">
                <a:alpha val="64705"/>
              </a:srgbClr>
            </a:outerShdw>
          </a:effectLst>
        </p:spPr>
      </p:pic>
      <p:sp>
        <p:nvSpPr>
          <p:cNvPr id="344" name="Google Shape;344;p46"/>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ANNOUNCEMENT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48"/>
        <p:cNvGrpSpPr/>
        <p:nvPr/>
      </p:nvGrpSpPr>
      <p:grpSpPr>
        <a:xfrm>
          <a:off x="0" y="0"/>
          <a:ext cx="0" cy="0"/>
          <a:chOff x="0" y="0"/>
          <a:chExt cx="0" cy="0"/>
        </a:xfrm>
      </p:grpSpPr>
      <p:sp>
        <p:nvSpPr>
          <p:cNvPr id="349" name="Google Shape;349;p47"/>
          <p:cNvSpPr/>
          <p:nvPr/>
        </p:nvSpPr>
        <p:spPr>
          <a:xfrm>
            <a:off x="408122" y="1815220"/>
            <a:ext cx="8468250" cy="2629442"/>
          </a:xfrm>
          <a:prstGeom prst="round2DiagRect">
            <a:avLst>
              <a:gd name="adj1" fmla="val 24227"/>
              <a:gd name="adj2" fmla="val 0"/>
            </a:avLst>
          </a:prstGeom>
          <a:solidFill>
            <a:srgbClr val="252F66"/>
          </a:solidFill>
          <a:ln w="12700" cap="flat" cmpd="sng">
            <a:solidFill>
              <a:srgbClr val="31538F"/>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cap="none">
                <a:solidFill>
                  <a:srgbClr val="FFFFFF"/>
                </a:solidFill>
                <a:latin typeface="Quattrocento Sans"/>
                <a:ea typeface="Quattrocento Sans"/>
                <a:cs typeface="Quattrocento Sans"/>
                <a:sym typeface="Quattrocento Sans"/>
              </a:rPr>
              <a:t>HOW DOES A PERSON BECOME A SUPREME COURT JUSTICE?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53"/>
        <p:cNvGrpSpPr/>
        <p:nvPr/>
      </p:nvGrpSpPr>
      <p:grpSpPr>
        <a:xfrm>
          <a:off x="0" y="0"/>
          <a:ext cx="0" cy="0"/>
          <a:chOff x="0" y="0"/>
          <a:chExt cx="0" cy="0"/>
        </a:xfrm>
      </p:grpSpPr>
      <p:sp>
        <p:nvSpPr>
          <p:cNvPr id="354" name="Google Shape;354;p48"/>
          <p:cNvSpPr/>
          <p:nvPr/>
        </p:nvSpPr>
        <p:spPr>
          <a:xfrm>
            <a:off x="812861" y="2233136"/>
            <a:ext cx="805095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2060"/>
                </a:solidFill>
                <a:latin typeface="Calibri"/>
                <a:ea typeface="Calibri"/>
                <a:cs typeface="Calibri"/>
                <a:sym typeface="Calibri"/>
              </a:rPr>
              <a:t>Article II, Section 2</a:t>
            </a:r>
            <a:endParaRPr/>
          </a:p>
          <a:p>
            <a:pPr marL="0" marR="0" lvl="0" indent="0" algn="l" rtl="0">
              <a:spcBef>
                <a:spcPts val="0"/>
              </a:spcBef>
              <a:spcAft>
                <a:spcPts val="0"/>
              </a:spcAft>
              <a:buNone/>
            </a:pPr>
            <a:r>
              <a:rPr lang="en-US" sz="3200">
                <a:solidFill>
                  <a:srgbClr val="002060"/>
                </a:solidFill>
                <a:latin typeface="Calibri"/>
                <a:ea typeface="Calibri"/>
                <a:cs typeface="Calibri"/>
                <a:sym typeface="Calibri"/>
              </a:rPr>
              <a:t>The President “shall nominate, and by and </a:t>
            </a:r>
            <a:br>
              <a:rPr lang="en-US" sz="3200">
                <a:solidFill>
                  <a:srgbClr val="002060"/>
                </a:solidFill>
                <a:latin typeface="Calibri"/>
                <a:ea typeface="Calibri"/>
                <a:cs typeface="Calibri"/>
                <a:sym typeface="Calibri"/>
              </a:rPr>
            </a:br>
            <a:r>
              <a:rPr lang="en-US" sz="3200">
                <a:solidFill>
                  <a:srgbClr val="002060"/>
                </a:solidFill>
                <a:latin typeface="Calibri"/>
                <a:ea typeface="Calibri"/>
                <a:cs typeface="Calibri"/>
                <a:sym typeface="Calibri"/>
              </a:rPr>
              <a:t>with the Advice and Consent of the Senate, shall appoint . . . Judges of the supreme Court.”</a:t>
            </a:r>
            <a:endParaRPr/>
          </a:p>
        </p:txBody>
      </p:sp>
      <p:sp>
        <p:nvSpPr>
          <p:cNvPr id="355" name="Google Shape;355;p48"/>
          <p:cNvSpPr/>
          <p:nvPr/>
        </p:nvSpPr>
        <p:spPr>
          <a:xfrm>
            <a:off x="730191" y="372539"/>
            <a:ext cx="8050952" cy="1122432"/>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cap="none">
                <a:solidFill>
                  <a:schemeClr val="lt1"/>
                </a:solidFill>
                <a:latin typeface="Quattrocento Sans"/>
                <a:ea typeface="Quattrocento Sans"/>
                <a:cs typeface="Quattrocento Sans"/>
                <a:sym typeface="Quattrocento Sans"/>
              </a:rPr>
              <a:t>HOW DOES A PERSON BECOME A SUPREME COURT JUSTICE?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59"/>
        <p:cNvGrpSpPr/>
        <p:nvPr/>
      </p:nvGrpSpPr>
      <p:grpSpPr>
        <a:xfrm>
          <a:off x="0" y="0"/>
          <a:ext cx="0" cy="0"/>
          <a:chOff x="0" y="0"/>
          <a:chExt cx="0" cy="0"/>
        </a:xfrm>
      </p:grpSpPr>
      <p:sp>
        <p:nvSpPr>
          <p:cNvPr id="360" name="Google Shape;360;p49"/>
          <p:cNvSpPr/>
          <p:nvPr/>
        </p:nvSpPr>
        <p:spPr>
          <a:xfrm>
            <a:off x="155292" y="1681915"/>
            <a:ext cx="4669825" cy="4154984"/>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A seat on the Supreme Court opens up. </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President considers a number of potential people for the position—reading about them, asking for advice from others, interviewing potential choices, etc.</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President selects someone.</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That person accepts the nomination.</a:t>
            </a:r>
            <a:endParaRPr/>
          </a:p>
        </p:txBody>
      </p:sp>
      <p:sp>
        <p:nvSpPr>
          <p:cNvPr id="361" name="Google Shape;361;p49"/>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NOMINATION  </a:t>
            </a:r>
            <a:endParaRPr/>
          </a:p>
        </p:txBody>
      </p:sp>
      <p:pic>
        <p:nvPicPr>
          <p:cNvPr id="362" name="Google Shape;362;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3705" y="1681915"/>
            <a:ext cx="3773866" cy="4028782"/>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66"/>
        <p:cNvGrpSpPr/>
        <p:nvPr/>
      </p:nvGrpSpPr>
      <p:grpSpPr>
        <a:xfrm>
          <a:off x="0" y="0"/>
          <a:ext cx="0" cy="0"/>
          <a:chOff x="0" y="0"/>
          <a:chExt cx="0" cy="0"/>
        </a:xfrm>
      </p:grpSpPr>
      <p:sp>
        <p:nvSpPr>
          <p:cNvPr id="367" name="Google Shape;367;p50"/>
          <p:cNvSpPr/>
          <p:nvPr/>
        </p:nvSpPr>
        <p:spPr>
          <a:xfrm>
            <a:off x="155292" y="1551509"/>
            <a:ext cx="4546324" cy="452431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Senate Judiciary Committee holds confirmation hearings during which senators ask the nominee questions.</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Judiciary Committee votes on whether to recommend confirmation to the rest of the Senate.</a:t>
            </a:r>
            <a:endParaRPr/>
          </a:p>
          <a:p>
            <a:pPr marL="457200" marR="0" lvl="0" indent="-457200" algn="l" rtl="0">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nomination is then sent to the full Senate, who debates the nominee and votes on her confirmation: “yes” or “no.”</a:t>
            </a:r>
            <a:endParaRPr/>
          </a:p>
        </p:txBody>
      </p:sp>
      <p:sp>
        <p:nvSpPr>
          <p:cNvPr id="368" name="Google Shape;368;p50"/>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CONFIRMATION </a:t>
            </a:r>
            <a:endParaRPr/>
          </a:p>
        </p:txBody>
      </p:sp>
      <p:pic>
        <p:nvPicPr>
          <p:cNvPr id="369" name="Google Shape;369;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97858" y="1922983"/>
            <a:ext cx="4001591" cy="346934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73"/>
        <p:cNvGrpSpPr/>
        <p:nvPr/>
      </p:nvGrpSpPr>
      <p:grpSpPr>
        <a:xfrm>
          <a:off x="0" y="0"/>
          <a:ext cx="0" cy="0"/>
          <a:chOff x="0" y="0"/>
          <a:chExt cx="0" cy="0"/>
        </a:xfrm>
      </p:grpSpPr>
      <p:sp>
        <p:nvSpPr>
          <p:cNvPr id="374" name="Google Shape;374;p51"/>
          <p:cNvSpPr/>
          <p:nvPr/>
        </p:nvSpPr>
        <p:spPr>
          <a:xfrm>
            <a:off x="-1" y="372540"/>
            <a:ext cx="3407949" cy="673702"/>
          </a:xfrm>
          <a:prstGeom prst="rect">
            <a:avLst/>
          </a:prstGeom>
          <a:solidFill>
            <a:srgbClr val="CB043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cap="none">
                <a:solidFill>
                  <a:schemeClr val="lt1"/>
                </a:solidFill>
                <a:latin typeface="Quattrocento Sans"/>
                <a:ea typeface="Quattrocento Sans"/>
                <a:cs typeface="Quattrocento Sans"/>
                <a:sym typeface="Quattrocento Sans"/>
              </a:rPr>
              <a:t>CONFIRMATION </a:t>
            </a:r>
            <a:endParaRPr/>
          </a:p>
        </p:txBody>
      </p:sp>
      <p:sp>
        <p:nvSpPr>
          <p:cNvPr id="375" name="Google Shape;375;p51"/>
          <p:cNvSpPr/>
          <p:nvPr/>
        </p:nvSpPr>
        <p:spPr>
          <a:xfrm>
            <a:off x="5811671" y="2273969"/>
            <a:ext cx="336511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If she wins Senate approval, </a:t>
            </a:r>
            <a:r>
              <a:rPr lang="en-US" sz="2400" b="1">
                <a:solidFill>
                  <a:srgbClr val="252F66"/>
                </a:solidFill>
                <a:latin typeface="Calibri"/>
                <a:ea typeface="Calibri"/>
                <a:cs typeface="Calibri"/>
                <a:sym typeface="Calibri"/>
              </a:rPr>
              <a:t>she then becomes a Supreme Court Justice.</a:t>
            </a:r>
            <a:r>
              <a:rPr lang="en-US" sz="2400">
                <a:solidFill>
                  <a:srgbClr val="252F66"/>
                </a:solidFill>
                <a:latin typeface="Calibri"/>
                <a:ea typeface="Calibri"/>
                <a:cs typeface="Calibri"/>
                <a:sym typeface="Calibri"/>
              </a:rPr>
              <a:t> </a:t>
            </a:r>
            <a:endParaRPr sz="1800"/>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If not, the whole process starts all over again!</a:t>
            </a:r>
            <a:endParaRPr sz="1800"/>
          </a:p>
        </p:txBody>
      </p:sp>
      <p:pic>
        <p:nvPicPr>
          <p:cNvPr id="376" name="Google Shape;376;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604599"/>
            <a:ext cx="4951083" cy="430936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10"/>
        <p:cNvGrpSpPr/>
        <p:nvPr/>
      </p:nvGrpSpPr>
      <p:grpSpPr>
        <a:xfrm>
          <a:off x="0" y="0"/>
          <a:ext cx="0" cy="0"/>
          <a:chOff x="0" y="0"/>
          <a:chExt cx="0" cy="0"/>
        </a:xfrm>
      </p:grpSpPr>
      <p:sp>
        <p:nvSpPr>
          <p:cNvPr id="111" name="Google Shape;111;p16"/>
          <p:cNvSpPr/>
          <p:nvPr/>
        </p:nvSpPr>
        <p:spPr>
          <a:xfrm>
            <a:off x="1425717" y="190352"/>
            <a:ext cx="6891900" cy="928500"/>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Quattrocento Sans"/>
                <a:ea typeface="Quattrocento Sans"/>
                <a:cs typeface="Quattrocento Sans"/>
                <a:sym typeface="Quattrocento Sans"/>
              </a:rPr>
              <a:t>SCOTUS “CLASS PHOTO”</a:t>
            </a:r>
            <a:endParaRPr/>
          </a:p>
        </p:txBody>
      </p:sp>
      <p:pic>
        <p:nvPicPr>
          <p:cNvPr id="112" name="Google Shape;11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3000" y="1505700"/>
            <a:ext cx="6631150" cy="4147325"/>
          </a:xfrm>
          <a:prstGeom prst="rect">
            <a:avLst/>
          </a:prstGeom>
          <a:noFill/>
          <a:ln>
            <a:noFill/>
          </a:ln>
          <a:effectLst>
            <a:outerShdw blurRad="292100" dist="139700" dir="2700000" algn="tl" rotWithShape="0">
              <a:srgbClr val="333333">
                <a:alpha val="64705"/>
              </a:srgbClr>
            </a:outerShdw>
          </a:effectLst>
        </p:spPr>
      </p:pic>
      <p:sp>
        <p:nvSpPr>
          <p:cNvPr id="113" name="Google Shape;113;p16"/>
          <p:cNvSpPr/>
          <p:nvPr/>
        </p:nvSpPr>
        <p:spPr>
          <a:xfrm>
            <a:off x="592395" y="5691526"/>
            <a:ext cx="8261319" cy="96045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The chief justice is seated front and center. The associate justices are positioned in order of seniority. </a:t>
            </a:r>
            <a:endParaRPr/>
          </a:p>
        </p:txBody>
      </p:sp>
      <p:sp>
        <p:nvSpPr>
          <p:cNvPr id="114" name="Google Shape;114;p16"/>
          <p:cNvSpPr txBox="1"/>
          <p:nvPr/>
        </p:nvSpPr>
        <p:spPr>
          <a:xfrm>
            <a:off x="6656322" y="2322155"/>
            <a:ext cx="2657700" cy="2586000"/>
          </a:xfrm>
          <a:prstGeom prst="rect">
            <a:avLst/>
          </a:prstGeom>
          <a:solidFill>
            <a:srgbClr val="252F66"/>
          </a:solid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John G. Roberts, Jr.</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Clarence Thomas</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Samuel A. Alito, Jr.</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Sonia Sotomayor</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Elena Kagan</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Neil M. Gorsuch</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Brett M. Kavanaugh</a:t>
            </a:r>
            <a:endParaRPr/>
          </a:p>
          <a:p>
            <a:pPr marL="342900" marR="0" lvl="0" indent="-342900" algn="l" rtl="0">
              <a:spcBef>
                <a:spcPts val="0"/>
              </a:spcBef>
              <a:spcAft>
                <a:spcPts val="0"/>
              </a:spcAft>
              <a:buClr>
                <a:schemeClr val="lt1"/>
              </a:buClr>
              <a:buSzPts val="1800"/>
              <a:buFont typeface="Calibri"/>
              <a:buAutoNum type="arabicPeriod"/>
            </a:pPr>
            <a:r>
              <a:rPr lang="en-US" sz="1800" b="0" i="0" u="none" strike="noStrike" cap="none">
                <a:solidFill>
                  <a:schemeClr val="lt1"/>
                </a:solidFill>
                <a:latin typeface="Calibri"/>
                <a:ea typeface="Calibri"/>
                <a:cs typeface="Calibri"/>
                <a:sym typeface="Calibri"/>
              </a:rPr>
              <a:t>Amy Coney Barrett</a:t>
            </a:r>
            <a:endParaRPr sz="1800" b="0" i="0" u="none" strike="noStrike" cap="none">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1800"/>
              <a:buFont typeface="Calibri"/>
              <a:buAutoNum type="arabicPeriod"/>
            </a:pPr>
            <a:r>
              <a:rPr lang="en-US" sz="1800">
                <a:solidFill>
                  <a:schemeClr val="lt1"/>
                </a:solidFill>
                <a:latin typeface="Calibri"/>
                <a:ea typeface="Calibri"/>
                <a:cs typeface="Calibri"/>
                <a:sym typeface="Calibri"/>
              </a:rPr>
              <a:t>Ketanji Brown Jackson</a:t>
            </a:r>
            <a:endParaRPr sz="1800">
              <a:solidFill>
                <a:schemeClr val="lt1"/>
              </a:solidFill>
              <a:latin typeface="Calibri"/>
              <a:ea typeface="Calibri"/>
              <a:cs typeface="Calibri"/>
              <a:sym typeface="Calibri"/>
            </a:endParaRPr>
          </a:p>
        </p:txBody>
      </p:sp>
      <p:sp>
        <p:nvSpPr>
          <p:cNvPr id="115" name="Google Shape;115;p16"/>
          <p:cNvSpPr/>
          <p:nvPr/>
        </p:nvSpPr>
        <p:spPr>
          <a:xfrm>
            <a:off x="3359616" y="3962400"/>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1</a:t>
            </a:r>
            <a:endParaRPr/>
          </a:p>
        </p:txBody>
      </p:sp>
      <p:sp>
        <p:nvSpPr>
          <p:cNvPr id="116" name="Google Shape;116;p16"/>
          <p:cNvSpPr/>
          <p:nvPr/>
        </p:nvSpPr>
        <p:spPr>
          <a:xfrm>
            <a:off x="4643838" y="3962400"/>
            <a:ext cx="476207" cy="482262"/>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3</a:t>
            </a:r>
            <a:endParaRPr/>
          </a:p>
        </p:txBody>
      </p:sp>
      <p:sp>
        <p:nvSpPr>
          <p:cNvPr id="117" name="Google Shape;117;p16"/>
          <p:cNvSpPr/>
          <p:nvPr/>
        </p:nvSpPr>
        <p:spPr>
          <a:xfrm>
            <a:off x="4006741" y="1569038"/>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7</a:t>
            </a:r>
            <a:endParaRPr/>
          </a:p>
        </p:txBody>
      </p:sp>
      <p:sp>
        <p:nvSpPr>
          <p:cNvPr id="118" name="Google Shape;118;p16"/>
          <p:cNvSpPr/>
          <p:nvPr/>
        </p:nvSpPr>
        <p:spPr>
          <a:xfrm>
            <a:off x="5299828" y="1569046"/>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9</a:t>
            </a:r>
            <a:endParaRPr/>
          </a:p>
        </p:txBody>
      </p:sp>
      <p:sp>
        <p:nvSpPr>
          <p:cNvPr id="119" name="Google Shape;119;p16"/>
          <p:cNvSpPr/>
          <p:nvPr/>
        </p:nvSpPr>
        <p:spPr>
          <a:xfrm>
            <a:off x="2783972" y="1568982"/>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6</a:t>
            </a:r>
            <a:endParaRPr/>
          </a:p>
        </p:txBody>
      </p:sp>
      <p:sp>
        <p:nvSpPr>
          <p:cNvPr id="120" name="Google Shape;120;p16"/>
          <p:cNvSpPr/>
          <p:nvPr/>
        </p:nvSpPr>
        <p:spPr>
          <a:xfrm>
            <a:off x="1675240" y="1569120"/>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8</a:t>
            </a:r>
            <a:endParaRPr/>
          </a:p>
        </p:txBody>
      </p:sp>
      <p:sp>
        <p:nvSpPr>
          <p:cNvPr id="121" name="Google Shape;121;p16"/>
          <p:cNvSpPr/>
          <p:nvPr/>
        </p:nvSpPr>
        <p:spPr>
          <a:xfrm>
            <a:off x="1976618" y="3962400"/>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2</a:t>
            </a:r>
            <a:endParaRPr/>
          </a:p>
        </p:txBody>
      </p:sp>
      <p:sp>
        <p:nvSpPr>
          <p:cNvPr id="122" name="Google Shape;122;p16"/>
          <p:cNvSpPr/>
          <p:nvPr/>
        </p:nvSpPr>
        <p:spPr>
          <a:xfrm>
            <a:off x="5857954" y="3962325"/>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5</a:t>
            </a:r>
            <a:endParaRPr/>
          </a:p>
        </p:txBody>
      </p:sp>
      <p:sp>
        <p:nvSpPr>
          <p:cNvPr id="123" name="Google Shape;123;p16"/>
          <p:cNvSpPr/>
          <p:nvPr/>
        </p:nvSpPr>
        <p:spPr>
          <a:xfrm>
            <a:off x="765928" y="3962400"/>
            <a:ext cx="476100" cy="482400"/>
          </a:xfrm>
          <a:prstGeom prst="ellipse">
            <a:avLst/>
          </a:prstGeom>
          <a:solidFill>
            <a:schemeClr val="lt1"/>
          </a:solidFill>
          <a:ln w="12700" cap="flat" cmpd="sng">
            <a:solidFill>
              <a:srgbClr val="252F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rgbClr val="252F66"/>
                </a:solidFill>
                <a:latin typeface="Calibri"/>
                <a:ea typeface="Calibri"/>
                <a:cs typeface="Calibri"/>
                <a:sym typeface="Calibri"/>
              </a:rPr>
              <a:t>4</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381"/>
        <p:cNvGrpSpPr/>
        <p:nvPr/>
      </p:nvGrpSpPr>
      <p:grpSpPr>
        <a:xfrm>
          <a:off x="0" y="0"/>
          <a:ext cx="0" cy="0"/>
          <a:chOff x="0" y="0"/>
          <a:chExt cx="0" cy="0"/>
        </a:xfrm>
      </p:grpSpPr>
      <p:pic>
        <p:nvPicPr>
          <p:cNvPr id="382" name="Google Shape;382;p52" descr="Constitutional Convention | History &amp; Compromises | Britannic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691" y="388790"/>
            <a:ext cx="8557090" cy="5653254"/>
          </a:xfrm>
          <a:prstGeom prst="rect">
            <a:avLst/>
          </a:prstGeom>
          <a:noFill/>
          <a:ln>
            <a:noFill/>
          </a:ln>
          <a:effectLst>
            <a:outerShdw blurRad="292100" dist="139700" dir="2700000" algn="tl" rotWithShape="0">
              <a:srgbClr val="333333">
                <a:alpha val="64705"/>
              </a:srgbClr>
            </a:outerShdw>
          </a:effectLst>
        </p:spPr>
      </p:pic>
      <p:sp>
        <p:nvSpPr>
          <p:cNvPr id="383" name="Google Shape;383;p52"/>
          <p:cNvSpPr txBox="1"/>
          <p:nvPr/>
        </p:nvSpPr>
        <p:spPr>
          <a:xfrm>
            <a:off x="215269" y="5334158"/>
            <a:ext cx="7929925" cy="1015663"/>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CONSTITUTIONAL CONVENTION</a:t>
            </a:r>
            <a:br>
              <a:rPr lang="en-US" sz="40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May to September 1787, Philadelphia, PA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3"/>
          <p:cNvSpPr/>
          <p:nvPr/>
        </p:nvSpPr>
        <p:spPr>
          <a:xfrm>
            <a:off x="4850781" y="1474853"/>
            <a:ext cx="4270916" cy="48320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Many early state constitutions were radical in their embrace of legislative supremacy.</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And under the Articles of Confederation—our nation’s first framework of government—there was no separate national court system.</a:t>
            </a:r>
            <a:endParaRPr/>
          </a:p>
        </p:txBody>
      </p:sp>
      <p:sp>
        <p:nvSpPr>
          <p:cNvPr id="389" name="Google Shape;389;p53"/>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JUDICIARIES IN EARLY AMERICA </a:t>
            </a:r>
            <a:endParaRPr/>
          </a:p>
        </p:txBody>
      </p:sp>
      <p:pic>
        <p:nvPicPr>
          <p:cNvPr id="390" name="Google Shape;390;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3348" y="1474853"/>
            <a:ext cx="3865418" cy="4832092"/>
          </a:xfrm>
          <a:prstGeom prst="rect">
            <a:avLst/>
          </a:prstGeom>
          <a:noFill/>
          <a:ln>
            <a:noFill/>
          </a:ln>
          <a:effectLst>
            <a:outerShdw blurRad="292100" dist="139700" dir="2700000" algn="tl" rotWithShape="0">
              <a:srgbClr val="333333">
                <a:alpha val="64705"/>
              </a:srgbClr>
            </a:outerShdw>
          </a:effectLst>
        </p:spPr>
      </p:pic>
      <p:sp>
        <p:nvSpPr>
          <p:cNvPr id="391" name="Google Shape;391;p53"/>
          <p:cNvSpPr txBox="1"/>
          <p:nvPr/>
        </p:nvSpPr>
        <p:spPr>
          <a:xfrm>
            <a:off x="164213" y="5616212"/>
            <a:ext cx="2980769"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cap="none">
                <a:solidFill>
                  <a:srgbClr val="FFFFFF"/>
                </a:solidFill>
                <a:latin typeface="Quattrocento Sans"/>
                <a:ea typeface="Quattrocento Sans"/>
                <a:cs typeface="Quattrocento Sans"/>
                <a:sym typeface="Quattrocento Sans"/>
              </a:rPr>
              <a:t> ARTICLES OF CONFEDERATION</a:t>
            </a:r>
            <a:endParaRPr sz="2400" b="1"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p:nvPr/>
        </p:nvSpPr>
        <p:spPr>
          <a:xfrm>
            <a:off x="4438185" y="1198976"/>
            <a:ext cx="4962292"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Critics—including Thomas Jefferson, John Adams, and James Madison—began calling for new checks on legislative power.</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By the 1780s, several state judiciaries—for instance, those in New Jersey, Virginia, New York, Rhode Island, and North Carolina—began experimenting with judicial review.</a:t>
            </a:r>
            <a:endParaRPr/>
          </a:p>
        </p:txBody>
      </p:sp>
      <p:sp>
        <p:nvSpPr>
          <p:cNvPr id="397" name="Google Shape;397;p54"/>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JUDICIARIES IN EARLY AMERICA </a:t>
            </a:r>
            <a:endParaRPr/>
          </a:p>
        </p:txBody>
      </p:sp>
      <p:pic>
        <p:nvPicPr>
          <p:cNvPr id="398" name="Google Shape;398;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477" y="1382751"/>
            <a:ext cx="1664282" cy="2046249"/>
          </a:xfrm>
          <a:prstGeom prst="rect">
            <a:avLst/>
          </a:prstGeom>
          <a:noFill/>
          <a:ln>
            <a:noFill/>
          </a:ln>
          <a:effectLst>
            <a:outerShdw blurRad="292100" dist="139700" dir="2700000" algn="tl" rotWithShape="0">
              <a:srgbClr val="333333">
                <a:alpha val="64705"/>
              </a:srgbClr>
            </a:outerShdw>
          </a:effectLst>
        </p:spPr>
      </p:pic>
      <p:pic>
        <p:nvPicPr>
          <p:cNvPr id="399" name="Google Shape;399;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66209" y="2807340"/>
            <a:ext cx="1635364" cy="2046249"/>
          </a:xfrm>
          <a:prstGeom prst="rect">
            <a:avLst/>
          </a:prstGeom>
          <a:noFill/>
          <a:ln>
            <a:noFill/>
          </a:ln>
          <a:effectLst>
            <a:outerShdw blurRad="292100" dist="139700" dir="2700000" algn="tl" rotWithShape="0">
              <a:srgbClr val="333333">
                <a:alpha val="64705"/>
              </a:srgbClr>
            </a:outerShdw>
          </a:effectLst>
        </p:spPr>
      </p:pic>
      <p:pic>
        <p:nvPicPr>
          <p:cNvPr id="400" name="Google Shape;400;p5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10443" y="4383420"/>
            <a:ext cx="1674637" cy="2046249"/>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p:nvPr/>
        </p:nvSpPr>
        <p:spPr>
          <a:xfrm>
            <a:off x="4683513" y="1488909"/>
            <a:ext cx="4616604" cy="44012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252F66"/>
                </a:solidFill>
                <a:latin typeface="Calibri"/>
                <a:ea typeface="Calibri"/>
                <a:cs typeface="Calibri"/>
                <a:sym typeface="Calibri"/>
              </a:rPr>
              <a:t>Still, for many early Americans, vesting judges with the authority to declare laws unconstitutional was unwise. </a:t>
            </a:r>
            <a:endParaRPr/>
          </a:p>
          <a:p>
            <a:pPr marL="0" marR="0" lvl="0" indent="0" algn="l" rtl="0">
              <a:spcBef>
                <a:spcPts val="0"/>
              </a:spcBef>
              <a:spcAft>
                <a:spcPts val="0"/>
              </a:spcAft>
              <a:buNone/>
            </a:pPr>
            <a:endParaRPr sz="2800">
              <a:solidFill>
                <a:srgbClr val="252F66"/>
              </a:solidFill>
              <a:latin typeface="Calibri"/>
              <a:ea typeface="Calibri"/>
              <a:cs typeface="Calibri"/>
              <a:sym typeface="Calibri"/>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As late as 1787, John Dickinson still could say of judicial review that </a:t>
            </a:r>
            <a:r>
              <a:rPr lang="en-US" sz="2800" b="1">
                <a:solidFill>
                  <a:srgbClr val="252F66"/>
                </a:solidFill>
                <a:latin typeface="Calibri"/>
                <a:ea typeface="Calibri"/>
                <a:cs typeface="Calibri"/>
                <a:sym typeface="Calibri"/>
              </a:rPr>
              <a:t>“no such power ought to exist.” </a:t>
            </a:r>
            <a:endParaRPr/>
          </a:p>
        </p:txBody>
      </p:sp>
      <p:sp>
        <p:nvSpPr>
          <p:cNvPr id="406" name="Google Shape;406;p55"/>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JUDICIARIES IN EARLY AMERICA </a:t>
            </a:r>
            <a:endParaRPr/>
          </a:p>
        </p:txBody>
      </p:sp>
      <p:pic>
        <p:nvPicPr>
          <p:cNvPr id="407" name="Google Shape;407;p55" descr="https://upload.wikimedia.org/wikipedia/commons/0/09/JohnDickinson4.gif"/>
          <p:cNvPicPr preferRelativeResize="0"/>
          <p:nvPr/>
        </p:nvPicPr>
        <p:blipFill rotWithShape="1">
          <a:blip r:embed="rId3">
            <a:alphaModFix/>
          </a:blip>
          <a:srcRect/>
          <a:stretch/>
        </p:blipFill>
        <p:spPr>
          <a:xfrm>
            <a:off x="725991" y="1645025"/>
            <a:ext cx="3389249" cy="4401205"/>
          </a:xfrm>
          <a:prstGeom prst="rect">
            <a:avLst/>
          </a:prstGeom>
          <a:noFill/>
          <a:ln>
            <a:noFill/>
          </a:ln>
          <a:effectLst>
            <a:outerShdw blurRad="292100" dist="139700" dir="2700000" algn="tl" rotWithShape="0">
              <a:srgbClr val="333333">
                <a:alpha val="64705"/>
              </a:srgbClr>
            </a:outerShdw>
          </a:effectLst>
        </p:spPr>
      </p:pic>
      <p:sp>
        <p:nvSpPr>
          <p:cNvPr id="408" name="Google Shape;408;p55"/>
          <p:cNvSpPr txBox="1"/>
          <p:nvPr/>
        </p:nvSpPr>
        <p:spPr>
          <a:xfrm>
            <a:off x="164214" y="5525669"/>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cap="none">
                <a:solidFill>
                  <a:srgbClr val="FFFFFF"/>
                </a:solidFill>
                <a:latin typeface="Quattrocento Sans"/>
                <a:ea typeface="Quattrocento Sans"/>
                <a:cs typeface="Quattrocento Sans"/>
                <a:sym typeface="Quattrocento Sans"/>
              </a:rPr>
              <a:t>JOHN DICKINSON </a:t>
            </a:r>
            <a:endParaRPr sz="2400" b="1"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6"/>
          <p:cNvSpPr/>
          <p:nvPr/>
        </p:nvSpPr>
        <p:spPr>
          <a:xfrm>
            <a:off x="5118409" y="1578118"/>
            <a:ext cx="4103649"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delegates spent little time discussing the federal judiciary or the issue of judicial review.</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But many delegates assumed that the federal judiciary would exercise judicial review in some form.</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James Madison (among others) looked for a variety of ways to curb legislative power</a:t>
            </a:r>
            <a:endParaRPr sz="1800">
              <a:solidFill>
                <a:schemeClr val="dk1"/>
              </a:solidFill>
              <a:latin typeface="Calibri"/>
              <a:ea typeface="Calibri"/>
              <a:cs typeface="Calibri"/>
              <a:sym typeface="Calibri"/>
            </a:endParaRPr>
          </a:p>
        </p:txBody>
      </p:sp>
      <p:sp>
        <p:nvSpPr>
          <p:cNvPr id="414" name="Google Shape;414;p56"/>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DEBATES AT THE CONVENTION </a:t>
            </a:r>
            <a:endParaRPr/>
          </a:p>
        </p:txBody>
      </p:sp>
      <p:pic>
        <p:nvPicPr>
          <p:cNvPr id="415" name="Google Shape;41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2528" y="1655438"/>
            <a:ext cx="3639392" cy="4446995"/>
          </a:xfrm>
          <a:prstGeom prst="rect">
            <a:avLst/>
          </a:prstGeom>
          <a:noFill/>
          <a:ln>
            <a:noFill/>
          </a:ln>
          <a:effectLst>
            <a:outerShdw blurRad="292100" dist="139700" dir="2700000" algn="tl" rotWithShape="0">
              <a:srgbClr val="333333">
                <a:alpha val="64705"/>
              </a:srgbClr>
            </a:outerShdw>
          </a:effectLst>
        </p:spPr>
      </p:pic>
      <p:sp>
        <p:nvSpPr>
          <p:cNvPr id="416" name="Google Shape;416;p56"/>
          <p:cNvSpPr txBox="1"/>
          <p:nvPr/>
        </p:nvSpPr>
        <p:spPr>
          <a:xfrm>
            <a:off x="164214" y="5525669"/>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cap="none">
                <a:solidFill>
                  <a:srgbClr val="FFFFFF"/>
                </a:solidFill>
                <a:latin typeface="Quattrocento Sans"/>
                <a:ea typeface="Quattrocento Sans"/>
                <a:cs typeface="Quattrocento Sans"/>
                <a:sym typeface="Quattrocento Sans"/>
              </a:rPr>
              <a:t>JAMES MADISON </a:t>
            </a:r>
            <a:endParaRPr sz="2400" b="1"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7"/>
          <p:cNvSpPr/>
          <p:nvPr/>
        </p:nvSpPr>
        <p:spPr>
          <a:xfrm>
            <a:off x="446049" y="1251367"/>
            <a:ext cx="8586439"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On the one hand, many had grown worried about legislative supremacy and thought that an independent judiciary could help check the excesses of Congress.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Furthermore, proponents of a fairly strong judiciary valued a federal judiciary’s ability to:</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Settle certain constitutional issues.</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Promote the uniform application of national law.</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Check an abusive Congress (and President).</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And promote the idea of the Constitution as the supreme law of the land—created by the people (not Congress) and enforcing the fundamental law over ordinary laws passed by Congress.</a:t>
            </a:r>
            <a:endParaRPr/>
          </a:p>
        </p:txBody>
      </p:sp>
      <p:sp>
        <p:nvSpPr>
          <p:cNvPr id="422" name="Google Shape;422;p57"/>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DEBATES AT THE CONVENTION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p:nvPr/>
        </p:nvSpPr>
        <p:spPr>
          <a:xfrm>
            <a:off x="434898" y="1351508"/>
            <a:ext cx="8709102" cy="41549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On the other hand, many in the Founding generation also thought that judicial review—even if permitted—should rarely be exercised and that the judiciary should normally differ to the popularly elected branches.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And critics of a stronger federal judiciary argued that judicial review was in tension with democracy. They feared that the federal judiciary—and judicial review itself—might help usher in an aristocratic national government. One that would grow stronger by taking powers away from the states and the people. And consolidating all political power at the national level.</a:t>
            </a:r>
            <a:endParaRPr/>
          </a:p>
        </p:txBody>
      </p:sp>
      <p:sp>
        <p:nvSpPr>
          <p:cNvPr id="428" name="Google Shape;428;p58"/>
          <p:cNvSpPr/>
          <p:nvPr/>
        </p:nvSpPr>
        <p:spPr>
          <a:xfrm>
            <a:off x="892097" y="428331"/>
            <a:ext cx="695937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DEBATES AT THE CONVENTION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33"/>
        <p:cNvGrpSpPr/>
        <p:nvPr/>
      </p:nvGrpSpPr>
      <p:grpSpPr>
        <a:xfrm>
          <a:off x="0" y="0"/>
          <a:ext cx="0" cy="0"/>
          <a:chOff x="0" y="0"/>
          <a:chExt cx="0" cy="0"/>
        </a:xfrm>
      </p:grpSpPr>
      <p:pic>
        <p:nvPicPr>
          <p:cNvPr id="434" name="Google Shape;434;p59"/>
          <p:cNvPicPr preferRelativeResize="0"/>
          <p:nvPr/>
        </p:nvPicPr>
        <p:blipFill rotWithShape="1">
          <a:blip r:embed="rId3" cstate="email">
            <a:alphaModFix/>
            <a:extLst>
              <a:ext uri="{28A0092B-C50C-407E-A947-70E740481C1C}">
                <a14:useLocalDpi xmlns:a14="http://schemas.microsoft.com/office/drawing/2010/main"/>
              </a:ext>
            </a:extLst>
          </a:blip>
          <a:srcRect t="-126"/>
          <a:stretch/>
        </p:blipFill>
        <p:spPr>
          <a:xfrm>
            <a:off x="927248" y="1409240"/>
            <a:ext cx="3222174" cy="5260889"/>
          </a:xfrm>
          <a:prstGeom prst="rect">
            <a:avLst/>
          </a:prstGeom>
          <a:noFill/>
          <a:ln>
            <a:noFill/>
          </a:ln>
          <a:effectLst>
            <a:outerShdw blurRad="292100" dist="139700" dir="2700000" algn="tl" rotWithShape="0">
              <a:srgbClr val="333333">
                <a:alpha val="64705"/>
              </a:srgbClr>
            </a:outerShdw>
          </a:effectLst>
        </p:spPr>
      </p:pic>
      <p:sp>
        <p:nvSpPr>
          <p:cNvPr id="435" name="Google Shape;435;p59"/>
          <p:cNvSpPr/>
          <p:nvPr/>
        </p:nvSpPr>
        <p:spPr>
          <a:xfrm>
            <a:off x="4557543" y="2197893"/>
            <a:ext cx="4317224"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rgbClr val="252F66"/>
                </a:solidFill>
                <a:latin typeface="Calibri"/>
                <a:ea typeface="Calibri"/>
                <a:cs typeface="Calibri"/>
                <a:sym typeface="Calibri"/>
              </a:rPr>
              <a:t>Federalist</a:t>
            </a:r>
            <a:r>
              <a:rPr lang="en-US" sz="2800">
                <a:solidFill>
                  <a:srgbClr val="252F66"/>
                </a:solidFill>
                <a:latin typeface="Calibri"/>
                <a:ea typeface="Calibri"/>
                <a:cs typeface="Calibri"/>
                <a:sym typeface="Calibri"/>
              </a:rPr>
              <a:t> No. 78</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“The Judicial Department” </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Published May 28, 1788</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Written by Alexander Hamilton </a:t>
            </a:r>
            <a:endParaRPr/>
          </a:p>
        </p:txBody>
      </p:sp>
      <p:sp>
        <p:nvSpPr>
          <p:cNvPr id="436" name="Google Shape;436;p59"/>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41"/>
        <p:cNvGrpSpPr/>
        <p:nvPr/>
      </p:nvGrpSpPr>
      <p:grpSpPr>
        <a:xfrm>
          <a:off x="0" y="0"/>
          <a:ext cx="0" cy="0"/>
          <a:chOff x="0" y="0"/>
          <a:chExt cx="0" cy="0"/>
        </a:xfrm>
      </p:grpSpPr>
      <p:pic>
        <p:nvPicPr>
          <p:cNvPr id="442" name="Google Shape;442;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43" name="Google Shape;443;p60"/>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44" name="Google Shape;444;p60"/>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45" name="Google Shape;445;p60"/>
          <p:cNvSpPr/>
          <p:nvPr/>
        </p:nvSpPr>
        <p:spPr>
          <a:xfrm>
            <a:off x="4363364" y="1905506"/>
            <a:ext cx="4317224"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Hamilton famously defined the judiciary as the “weakest” of the three branches.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But he also emphasized the importance of judicial review and an independent judiciary to our constitutional system as a whole.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50"/>
        <p:cNvGrpSpPr/>
        <p:nvPr/>
      </p:nvGrpSpPr>
      <p:grpSpPr>
        <a:xfrm>
          <a:off x="0" y="0"/>
          <a:ext cx="0" cy="0"/>
          <a:chOff x="0" y="0"/>
          <a:chExt cx="0" cy="0"/>
        </a:xfrm>
      </p:grpSpPr>
      <p:pic>
        <p:nvPicPr>
          <p:cNvPr id="451" name="Google Shape;451;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52" name="Google Shape;452;p61"/>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53" name="Google Shape;453;p61"/>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54" name="Google Shape;454;p61"/>
          <p:cNvSpPr/>
          <p:nvPr/>
        </p:nvSpPr>
        <p:spPr>
          <a:xfrm>
            <a:off x="4363363" y="1905506"/>
            <a:ext cx="4586083"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Hamilton emphasized the duty of the courts to declare </a:t>
            </a:r>
            <a:r>
              <a:rPr lang="en-US" sz="2400" b="1">
                <a:solidFill>
                  <a:srgbClr val="252F66"/>
                </a:solidFill>
                <a:latin typeface="Calibri"/>
                <a:ea typeface="Calibri"/>
                <a:cs typeface="Calibri"/>
                <a:sym typeface="Calibri"/>
              </a:rPr>
              <a:t>“all acts contrary to the manifest tenor of the Constitution void.”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27"/>
        <p:cNvGrpSpPr/>
        <p:nvPr/>
      </p:nvGrpSpPr>
      <p:grpSpPr>
        <a:xfrm>
          <a:off x="0" y="0"/>
          <a:ext cx="0" cy="0"/>
          <a:chOff x="0" y="0"/>
          <a:chExt cx="0" cy="0"/>
        </a:xfrm>
      </p:grpSpPr>
      <p:sp>
        <p:nvSpPr>
          <p:cNvPr id="128" name="Google Shape;128;p17"/>
          <p:cNvSpPr/>
          <p:nvPr/>
        </p:nvSpPr>
        <p:spPr>
          <a:xfrm>
            <a:off x="3831771" y="4683972"/>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District Courts </a:t>
            </a:r>
            <a:endParaRPr/>
          </a:p>
        </p:txBody>
      </p:sp>
      <p:sp>
        <p:nvSpPr>
          <p:cNvPr id="129" name="Google Shape;129;p17"/>
          <p:cNvSpPr/>
          <p:nvPr/>
        </p:nvSpPr>
        <p:spPr>
          <a:xfrm>
            <a:off x="3831772" y="2474272"/>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Court of Appeals</a:t>
            </a:r>
            <a:endParaRPr/>
          </a:p>
        </p:txBody>
      </p:sp>
      <p:sp>
        <p:nvSpPr>
          <p:cNvPr id="130" name="Google Shape;130;p17"/>
          <p:cNvSpPr/>
          <p:nvPr/>
        </p:nvSpPr>
        <p:spPr>
          <a:xfrm>
            <a:off x="3831771" y="227835"/>
            <a:ext cx="2696308" cy="500505"/>
          </a:xfrm>
          <a:prstGeom prst="rect">
            <a:avLst/>
          </a:prstGeom>
          <a:solidFill>
            <a:srgbClr val="CB043B"/>
          </a:solidFill>
          <a:ln w="12700" cap="flat" cmpd="sng">
            <a:solidFill>
              <a:srgbClr val="252F66"/>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Supreme Court</a:t>
            </a:r>
            <a:endParaRPr/>
          </a:p>
        </p:txBody>
      </p:sp>
      <p:pic>
        <p:nvPicPr>
          <p:cNvPr id="131" name="Google Shape;131;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15" y="2449624"/>
            <a:ext cx="3423656" cy="2060906"/>
          </a:xfrm>
          <a:prstGeom prst="rect">
            <a:avLst/>
          </a:prstGeom>
          <a:noFill/>
          <a:ln w="9525" cap="flat" cmpd="sng">
            <a:solidFill>
              <a:srgbClr val="252F66"/>
            </a:solidFill>
            <a:prstDash val="solid"/>
            <a:round/>
            <a:headEnd type="none" w="sm" len="sm"/>
            <a:tailEnd type="none" w="sm" len="sm"/>
          </a:ln>
        </p:spPr>
      </p:pic>
      <p:pic>
        <p:nvPicPr>
          <p:cNvPr id="132" name="Google Shape;132;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8117" y="4683972"/>
            <a:ext cx="3423655" cy="2060906"/>
          </a:xfrm>
          <a:prstGeom prst="rect">
            <a:avLst/>
          </a:prstGeom>
          <a:noFill/>
          <a:ln w="9525" cap="flat" cmpd="sng">
            <a:solidFill>
              <a:srgbClr val="252F66"/>
            </a:solidFill>
            <a:prstDash val="solid"/>
            <a:round/>
            <a:headEnd type="none" w="sm" len="sm"/>
            <a:tailEnd type="none" w="sm" len="sm"/>
          </a:ln>
        </p:spPr>
      </p:pic>
      <p:pic>
        <p:nvPicPr>
          <p:cNvPr id="133" name="Google Shape;133;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8115" y="215276"/>
            <a:ext cx="3423656" cy="2060906"/>
          </a:xfrm>
          <a:prstGeom prst="rect">
            <a:avLst/>
          </a:prstGeom>
          <a:noFill/>
          <a:ln w="9525" cap="flat" cmpd="sng">
            <a:solidFill>
              <a:srgbClr val="252F66"/>
            </a:solidFill>
            <a:prstDash val="solid"/>
            <a:round/>
            <a:headEnd type="none" w="sm" len="sm"/>
            <a:tailEnd type="none" w="sm" len="sm"/>
          </a:ln>
        </p:spPr>
      </p:pic>
      <p:sp>
        <p:nvSpPr>
          <p:cNvPr id="134" name="Google Shape;134;p17"/>
          <p:cNvSpPr/>
          <p:nvPr/>
        </p:nvSpPr>
        <p:spPr>
          <a:xfrm>
            <a:off x="3987062" y="5269698"/>
            <a:ext cx="5353337"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This is the lowest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There are 94 district courts</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They have original jurisdiction in most cases </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A single judge presides over a case</a:t>
            </a:r>
            <a:endParaRPr/>
          </a:p>
        </p:txBody>
      </p:sp>
      <p:sp>
        <p:nvSpPr>
          <p:cNvPr id="135" name="Google Shape;135;p17"/>
          <p:cNvSpPr/>
          <p:nvPr/>
        </p:nvSpPr>
        <p:spPr>
          <a:xfrm>
            <a:off x="3912771" y="3055437"/>
            <a:ext cx="5582920" cy="14773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This is the intermediate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There are 12 circuit courts</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They have no original jurisdiction, only appellate </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Cases are heard by a three-judge panel </a:t>
            </a:r>
            <a:endParaRPr/>
          </a:p>
        </p:txBody>
      </p:sp>
      <p:sp>
        <p:nvSpPr>
          <p:cNvPr id="136" name="Google Shape;136;p17"/>
          <p:cNvSpPr/>
          <p:nvPr/>
        </p:nvSpPr>
        <p:spPr>
          <a:xfrm>
            <a:off x="3940680" y="809000"/>
            <a:ext cx="5510148"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This is the highest level in the national courts system  </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They have original jurisdiction in limited cases, but most cases are appeals through certiorari process</a:t>
            </a:r>
            <a:endParaRPr/>
          </a:p>
          <a:p>
            <a:pPr marL="285750" marR="0" lvl="0" indent="-285750" algn="l" rtl="0">
              <a:spcBef>
                <a:spcPts val="0"/>
              </a:spcBef>
              <a:spcAft>
                <a:spcPts val="0"/>
              </a:spcAft>
              <a:buClr>
                <a:srgbClr val="252F66"/>
              </a:buClr>
              <a:buSzPts val="1800"/>
              <a:buFont typeface="Arial"/>
              <a:buChar char="•"/>
            </a:pPr>
            <a:r>
              <a:rPr lang="en-US" sz="1800" b="0" i="0" u="none" strike="noStrike" cap="none">
                <a:solidFill>
                  <a:srgbClr val="252F66"/>
                </a:solidFill>
                <a:latin typeface="Calibri"/>
                <a:ea typeface="Calibri"/>
                <a:cs typeface="Calibri"/>
                <a:sym typeface="Calibri"/>
              </a:rPr>
              <a:t>The SCOTUS is made up of nine justices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59"/>
        <p:cNvGrpSpPr/>
        <p:nvPr/>
      </p:nvGrpSpPr>
      <p:grpSpPr>
        <a:xfrm>
          <a:off x="0" y="0"/>
          <a:ext cx="0" cy="0"/>
          <a:chOff x="0" y="0"/>
          <a:chExt cx="0" cy="0"/>
        </a:xfrm>
      </p:grpSpPr>
      <p:pic>
        <p:nvPicPr>
          <p:cNvPr id="460" name="Google Shape;460;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61" name="Google Shape;461;p62"/>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62" name="Google Shape;462;p62"/>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63" name="Google Shape;463;p62"/>
          <p:cNvSpPr/>
          <p:nvPr/>
        </p:nvSpPr>
        <p:spPr>
          <a:xfrm>
            <a:off x="4363363" y="1905506"/>
            <a:ext cx="4586083"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“The interpretation of the laws is the proper and peculiar province of the courts.  A constitution is, in fact, and must be regarded by the judges, as a fundamental law.  It therefore belongs to them to ascertain its meaning, as well as the meaning of any particular act proceeding from the legislative body.”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68"/>
        <p:cNvGrpSpPr/>
        <p:nvPr/>
      </p:nvGrpSpPr>
      <p:grpSpPr>
        <a:xfrm>
          <a:off x="0" y="0"/>
          <a:ext cx="0" cy="0"/>
          <a:chOff x="0" y="0"/>
          <a:chExt cx="0" cy="0"/>
        </a:xfrm>
      </p:grpSpPr>
      <p:pic>
        <p:nvPicPr>
          <p:cNvPr id="469" name="Google Shape;469;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70" name="Google Shape;470;p63"/>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71" name="Google Shape;471;p63"/>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72" name="Google Shape;472;p63"/>
          <p:cNvSpPr/>
          <p:nvPr/>
        </p:nvSpPr>
        <p:spPr>
          <a:xfrm>
            <a:off x="4363363" y="1905506"/>
            <a:ext cx="4586083"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52F66"/>
                </a:solidFill>
                <a:latin typeface="Calibri"/>
                <a:ea typeface="Calibri"/>
                <a:cs typeface="Calibri"/>
                <a:sym typeface="Calibri"/>
              </a:rPr>
              <a:t>“There is no position which depends on clearer principles, than that every act of a delegated authority, contrary to the tenor of the commission under which it is exercised, is void. No legislative act, therefore, contrary to the Constitution, can be valid.”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77"/>
        <p:cNvGrpSpPr/>
        <p:nvPr/>
      </p:nvGrpSpPr>
      <p:grpSpPr>
        <a:xfrm>
          <a:off x="0" y="0"/>
          <a:ext cx="0" cy="0"/>
          <a:chOff x="0" y="0"/>
          <a:chExt cx="0" cy="0"/>
        </a:xfrm>
      </p:grpSpPr>
      <p:pic>
        <p:nvPicPr>
          <p:cNvPr id="478" name="Google Shape;478;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79" name="Google Shape;479;p64"/>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80" name="Google Shape;480;p64"/>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81" name="Google Shape;481;p64"/>
          <p:cNvSpPr/>
          <p:nvPr/>
        </p:nvSpPr>
        <p:spPr>
          <a:xfrm>
            <a:off x="4308150" y="1464190"/>
            <a:ext cx="4879499"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In Hamilton’s view, the elected branches may claim to speak for “We the People.” But no branch of government speaks as the perfect voice of the American people.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Only the Constitution itself is an authentic expression of the American people’s voice. The Constitution itself—its very legitimacy—is rooted in popular sovereignty. And Article VI’s Supremacy Clause makes it the supreme law of the land.</a:t>
            </a:r>
            <a:endParaRPr/>
          </a:p>
          <a:p>
            <a:pPr marL="0" marR="0" lvl="0" indent="0" algn="l" rtl="0">
              <a:spcBef>
                <a:spcPts val="0"/>
              </a:spcBef>
              <a:spcAft>
                <a:spcPts val="0"/>
              </a:spcAft>
              <a:buNone/>
            </a:pPr>
            <a:r>
              <a:rPr lang="en-US" sz="2400" b="1">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86"/>
        <p:cNvGrpSpPr/>
        <p:nvPr/>
      </p:nvGrpSpPr>
      <p:grpSpPr>
        <a:xfrm>
          <a:off x="0" y="0"/>
          <a:ext cx="0" cy="0"/>
          <a:chOff x="0" y="0"/>
          <a:chExt cx="0" cy="0"/>
        </a:xfrm>
      </p:grpSpPr>
      <p:pic>
        <p:nvPicPr>
          <p:cNvPr id="487" name="Google Shape;487;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0527" y="1464190"/>
            <a:ext cx="3669580" cy="5025131"/>
          </a:xfrm>
          <a:prstGeom prst="rect">
            <a:avLst/>
          </a:prstGeom>
          <a:noFill/>
          <a:ln>
            <a:noFill/>
          </a:ln>
          <a:effectLst>
            <a:outerShdw blurRad="292100" dist="139700" dir="2700000" algn="tl" rotWithShape="0">
              <a:srgbClr val="333333">
                <a:alpha val="64705"/>
              </a:srgbClr>
            </a:outerShdw>
          </a:effectLst>
        </p:spPr>
      </p:pic>
      <p:sp>
        <p:nvSpPr>
          <p:cNvPr id="488" name="Google Shape;488;p65"/>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89" name="Google Shape;489;p65"/>
          <p:cNvSpPr txBox="1"/>
          <p:nvPr/>
        </p:nvSpPr>
        <p:spPr>
          <a:xfrm>
            <a:off x="164214" y="5637334"/>
            <a:ext cx="2501166" cy="10552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90" name="Google Shape;490;p65"/>
          <p:cNvSpPr/>
          <p:nvPr/>
        </p:nvSpPr>
        <p:spPr>
          <a:xfrm>
            <a:off x="4308150" y="1829133"/>
            <a:ext cx="4879499" cy="3785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So, the federal judiciary has a special duty to heed the people’s commands and protect their rights—sometimes using judicial review to check the actions of the elected branches.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At the same time, Hamilton argued that the federal judiciary would be the weakest branch of government.</a:t>
            </a:r>
            <a:endParaRPr/>
          </a:p>
          <a:p>
            <a:pPr marL="0" marR="0" lvl="0" indent="0" algn="l" rtl="0">
              <a:spcBef>
                <a:spcPts val="0"/>
              </a:spcBef>
              <a:spcAft>
                <a:spcPts val="0"/>
              </a:spcAft>
              <a:buNone/>
            </a:pPr>
            <a:r>
              <a:rPr lang="en-US" sz="2400" b="1">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495"/>
        <p:cNvGrpSpPr/>
        <p:nvPr/>
      </p:nvGrpSpPr>
      <p:grpSpPr>
        <a:xfrm>
          <a:off x="0" y="0"/>
          <a:ext cx="0" cy="0"/>
          <a:chOff x="0" y="0"/>
          <a:chExt cx="0" cy="0"/>
        </a:xfrm>
      </p:grpSpPr>
      <p:sp>
        <p:nvSpPr>
          <p:cNvPr id="496" name="Google Shape;496;p66"/>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1" cap="none">
                <a:solidFill>
                  <a:schemeClr val="lt1"/>
                </a:solidFill>
                <a:latin typeface="Quattrocento Sans"/>
                <a:ea typeface="Quattrocento Sans"/>
                <a:cs typeface="Quattrocento Sans"/>
                <a:sym typeface="Quattrocento Sans"/>
              </a:rPr>
              <a:t>FEDERALIST</a:t>
            </a:r>
            <a:r>
              <a:rPr lang="en-US" sz="3200" b="1" cap="none">
                <a:solidFill>
                  <a:schemeClr val="lt1"/>
                </a:solidFill>
                <a:latin typeface="Quattrocento Sans"/>
                <a:ea typeface="Quattrocento Sans"/>
                <a:cs typeface="Quattrocento Sans"/>
                <a:sym typeface="Quattrocento Sans"/>
              </a:rPr>
              <a:t> NO. 78</a:t>
            </a:r>
            <a:endParaRPr/>
          </a:p>
        </p:txBody>
      </p:sp>
      <p:sp>
        <p:nvSpPr>
          <p:cNvPr id="497" name="Google Shape;497;p66"/>
          <p:cNvSpPr txBox="1"/>
          <p:nvPr/>
        </p:nvSpPr>
        <p:spPr>
          <a:xfrm>
            <a:off x="4826775" y="5885784"/>
            <a:ext cx="4213233" cy="60353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i="0" u="none" strike="noStrike" cap="none">
                <a:solidFill>
                  <a:srgbClr val="FFFFFF"/>
                </a:solidFill>
                <a:latin typeface="Quattrocento Sans"/>
                <a:ea typeface="Quattrocento Sans"/>
                <a:cs typeface="Quattrocento Sans"/>
                <a:sym typeface="Quattrocento Sans"/>
              </a:rPr>
              <a:t>ALEXANDER HAMILTON</a:t>
            </a:r>
            <a:endParaRPr/>
          </a:p>
        </p:txBody>
      </p:sp>
      <p:sp>
        <p:nvSpPr>
          <p:cNvPr id="498" name="Google Shape;498;p66"/>
          <p:cNvSpPr/>
          <p:nvPr/>
        </p:nvSpPr>
        <p:spPr>
          <a:xfrm>
            <a:off x="155292" y="1234355"/>
            <a:ext cx="9032357"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“In a government in which they are separated from each other, the judiciary, from the nature of its functions, will always be the least dangerous to the political rights of the Constitution; because it will be least in a capacity to annoy or injure them.  The Executive not only dispenses the honors, but holds the sword of the community.  The legislature not only commands the purse, but prescribes the rules by which the duties and rights of every citizen are to be regulated.  The judiciary, on the contrary, has no influence over either the sword or the purse; no direction either of the strength or the wealth of the society; and can take no active resolution whatever.  It may truly be said to have neither FORCE nor WILL, but merely judgment; and must ultimately depend upon the aid of the executive arm even for the efficacy of its judgments.”</a:t>
            </a:r>
            <a:r>
              <a:rPr lang="en-US" sz="2400" b="1">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03"/>
        <p:cNvGrpSpPr/>
        <p:nvPr/>
      </p:nvGrpSpPr>
      <p:grpSpPr>
        <a:xfrm>
          <a:off x="0" y="0"/>
          <a:ext cx="0" cy="0"/>
          <a:chOff x="0" y="0"/>
          <a:chExt cx="0" cy="0"/>
        </a:xfrm>
      </p:grpSpPr>
      <p:pic>
        <p:nvPicPr>
          <p:cNvPr id="504" name="Google Shape;504;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494338"/>
            <a:ext cx="3821474" cy="4843718"/>
          </a:xfrm>
          <a:prstGeom prst="rect">
            <a:avLst/>
          </a:prstGeom>
          <a:noFill/>
          <a:ln>
            <a:noFill/>
          </a:ln>
          <a:effectLst>
            <a:outerShdw blurRad="292100" dist="139700" dir="2700000" algn="tl" rotWithShape="0">
              <a:srgbClr val="333333">
                <a:alpha val="64705"/>
              </a:srgbClr>
            </a:outerShdw>
          </a:effectLst>
        </p:spPr>
      </p:pic>
      <p:sp>
        <p:nvSpPr>
          <p:cNvPr id="505" name="Google Shape;505;p67"/>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EARLY SUPREME COURT </a:t>
            </a:r>
            <a:endParaRPr/>
          </a:p>
        </p:txBody>
      </p:sp>
      <p:sp>
        <p:nvSpPr>
          <p:cNvPr id="506" name="Google Shape;506;p67"/>
          <p:cNvSpPr/>
          <p:nvPr/>
        </p:nvSpPr>
        <p:spPr>
          <a:xfrm>
            <a:off x="4630365" y="1284708"/>
            <a:ext cx="4629095"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Supreme Court was in the basement of Congress.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The Justices lived together in cramped spaces for the brief periods in which the Court met and otherwise, the Justices rode circuit—meaning that each Justice was assigned to oversee a federal circuit and literally had to ride out to it to attend court sessions.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John Jay preferred being Governor of New York to Chief Justice!</a:t>
            </a:r>
            <a:endParaRPr/>
          </a:p>
        </p:txBody>
      </p:sp>
      <p:sp>
        <p:nvSpPr>
          <p:cNvPr id="507" name="Google Shape;507;p67"/>
          <p:cNvSpPr txBox="1"/>
          <p:nvPr/>
        </p:nvSpPr>
        <p:spPr>
          <a:xfrm>
            <a:off x="164214" y="5747710"/>
            <a:ext cx="2501166"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400"/>
              <a:buFont typeface="Quattrocento Sans"/>
              <a:buNone/>
            </a:pPr>
            <a:r>
              <a:rPr lang="en-US" sz="2400" b="1" cap="none">
                <a:solidFill>
                  <a:srgbClr val="FFFFFF"/>
                </a:solidFill>
                <a:latin typeface="Quattrocento Sans"/>
                <a:ea typeface="Quattrocento Sans"/>
                <a:cs typeface="Quattrocento Sans"/>
                <a:sym typeface="Quattrocento Sans"/>
              </a:rPr>
              <a:t>JOHN JAY</a:t>
            </a:r>
            <a:endParaRPr sz="2400" b="1" i="0" u="none" strike="noStrike"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12"/>
        <p:cNvGrpSpPr/>
        <p:nvPr/>
      </p:nvGrpSpPr>
      <p:grpSpPr>
        <a:xfrm>
          <a:off x="0" y="0"/>
          <a:ext cx="0" cy="0"/>
          <a:chOff x="0" y="0"/>
          <a:chExt cx="0" cy="0"/>
        </a:xfrm>
      </p:grpSpPr>
      <p:sp>
        <p:nvSpPr>
          <p:cNvPr id="513" name="Google Shape;513;p68"/>
          <p:cNvSpPr/>
          <p:nvPr/>
        </p:nvSpPr>
        <p:spPr>
          <a:xfrm>
            <a:off x="2025103" y="428331"/>
            <a:ext cx="5603345" cy="68195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cap="none">
                <a:solidFill>
                  <a:schemeClr val="lt1"/>
                </a:solidFill>
                <a:latin typeface="Quattrocento Sans"/>
                <a:ea typeface="Quattrocento Sans"/>
                <a:cs typeface="Quattrocento Sans"/>
                <a:sym typeface="Quattrocento Sans"/>
              </a:rPr>
              <a:t>JUDICIARY ACT OF 1789</a:t>
            </a:r>
            <a:endParaRPr/>
          </a:p>
        </p:txBody>
      </p:sp>
      <p:sp>
        <p:nvSpPr>
          <p:cNvPr id="514" name="Google Shape;514;p68"/>
          <p:cNvSpPr/>
          <p:nvPr/>
        </p:nvSpPr>
        <p:spPr>
          <a:xfrm>
            <a:off x="4338537" y="1284708"/>
            <a:ext cx="4920924"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The Judiciary Act created: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federal courts system itself.  </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system of circuit riding.</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various judicial districts.</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Office of the Attorney General.</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offices of the U.S. attorneys and U.S. marshals in each judicial district.</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And finally, the Supreme Court itself—with its six Justices: one Chief Justice and five Associate Justices. </a:t>
            </a:r>
            <a:endParaRPr/>
          </a:p>
        </p:txBody>
      </p:sp>
      <p:pic>
        <p:nvPicPr>
          <p:cNvPr id="515" name="Google Shape;515;p6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1760" y="1661363"/>
            <a:ext cx="3709634" cy="4214143"/>
          </a:xfrm>
          <a:prstGeom prst="rect">
            <a:avLst/>
          </a:prstGeom>
          <a:noFill/>
          <a:ln>
            <a:noFill/>
          </a:ln>
          <a:effectLst>
            <a:outerShdw blurRad="292100" dist="139700" dir="2700000" algn="tl" rotWithShape="0">
              <a:srgbClr val="333333">
                <a:alpha val="64705"/>
              </a:srgbClr>
            </a:outerShdw>
          </a:effectLst>
        </p:spPr>
      </p:pic>
      <p:sp>
        <p:nvSpPr>
          <p:cNvPr id="516" name="Google Shape;516;p68"/>
          <p:cNvSpPr txBox="1"/>
          <p:nvPr/>
        </p:nvSpPr>
        <p:spPr>
          <a:xfrm>
            <a:off x="155292" y="5500347"/>
            <a:ext cx="2909019" cy="75031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First Page of the </a:t>
            </a:r>
            <a:r>
              <a:rPr lang="en-US" sz="2400" b="1">
                <a:solidFill>
                  <a:schemeClr val="lt1"/>
                </a:solidFill>
                <a:latin typeface="Calibri"/>
                <a:ea typeface="Calibri"/>
                <a:cs typeface="Calibri"/>
                <a:sym typeface="Calibri"/>
              </a:rPr>
              <a:t>Judiciary Act of 1789</a:t>
            </a:r>
            <a:endParaRPr sz="24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20"/>
        <p:cNvGrpSpPr/>
        <p:nvPr/>
      </p:nvGrpSpPr>
      <p:grpSpPr>
        <a:xfrm>
          <a:off x="0" y="0"/>
          <a:ext cx="0" cy="0"/>
          <a:chOff x="0" y="0"/>
          <a:chExt cx="0" cy="0"/>
        </a:xfrm>
      </p:grpSpPr>
      <p:pic>
        <p:nvPicPr>
          <p:cNvPr id="521" name="Google Shape;521;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0" y="1094730"/>
            <a:ext cx="4278827" cy="5306070"/>
          </a:xfrm>
          <a:prstGeom prst="rect">
            <a:avLst/>
          </a:prstGeom>
          <a:noFill/>
          <a:ln>
            <a:noFill/>
          </a:ln>
          <a:effectLst>
            <a:outerShdw blurRad="292100" dist="139700" dir="2700000" algn="tl" rotWithShape="0">
              <a:srgbClr val="333333">
                <a:alpha val="64705"/>
              </a:srgbClr>
            </a:outerShdw>
          </a:effectLst>
        </p:spPr>
      </p:pic>
      <p:sp>
        <p:nvSpPr>
          <p:cNvPr id="522" name="Google Shape;522;p69"/>
          <p:cNvSpPr txBox="1"/>
          <p:nvPr/>
        </p:nvSpPr>
        <p:spPr>
          <a:xfrm>
            <a:off x="1476958" y="5396639"/>
            <a:ext cx="4387924" cy="711227"/>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Quattrocento Sans"/>
              <a:buNone/>
            </a:pPr>
            <a:r>
              <a:rPr lang="en-US" sz="1800" b="1" cap="none">
                <a:solidFill>
                  <a:schemeClr val="lt1"/>
                </a:solidFill>
                <a:latin typeface="Quattrocento Sans"/>
                <a:ea typeface="Quattrocento Sans"/>
                <a:cs typeface="Quattrocento Sans"/>
                <a:sym typeface="Quattrocento Sans"/>
              </a:rPr>
              <a:t>CHIEF JUSTICE JOHN MARSHALL</a:t>
            </a:r>
            <a:endParaRPr/>
          </a:p>
        </p:txBody>
      </p:sp>
      <p:sp>
        <p:nvSpPr>
          <p:cNvPr id="523" name="Google Shape;523;p69"/>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24" name="Google Shape;524;p69"/>
          <p:cNvSpPr/>
          <p:nvPr/>
        </p:nvSpPr>
        <p:spPr>
          <a:xfrm>
            <a:off x="5050203" y="1461361"/>
            <a:ext cx="4037367"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52F66"/>
                </a:solidFill>
                <a:latin typeface="Calibri"/>
                <a:ea typeface="Calibri"/>
                <a:cs typeface="Calibri"/>
                <a:sym typeface="Calibri"/>
              </a:rPr>
              <a:t>Big Idea:</a:t>
            </a:r>
            <a:endParaRPr/>
          </a:p>
          <a:p>
            <a:pPr marL="0" marR="0" lvl="0" indent="0" algn="l" rtl="0">
              <a:spcBef>
                <a:spcPts val="0"/>
              </a:spcBef>
              <a:spcAft>
                <a:spcPts val="0"/>
              </a:spcAft>
              <a:buNone/>
            </a:pPr>
            <a:r>
              <a:rPr lang="en-US" sz="2800">
                <a:solidFill>
                  <a:srgbClr val="252F66"/>
                </a:solidFill>
                <a:latin typeface="Calibri"/>
                <a:ea typeface="Calibri"/>
                <a:cs typeface="Calibri"/>
                <a:sym typeface="Calibri"/>
              </a:rPr>
              <a:t>Chief Justice John Marshall establishes the power of </a:t>
            </a:r>
            <a:r>
              <a:rPr lang="en-US" sz="2800" b="1">
                <a:solidFill>
                  <a:srgbClr val="252F66"/>
                </a:solidFill>
                <a:latin typeface="Calibri"/>
                <a:ea typeface="Calibri"/>
                <a:cs typeface="Calibri"/>
                <a:sym typeface="Calibri"/>
              </a:rPr>
              <a:t>“judicial review” </a:t>
            </a:r>
            <a:r>
              <a:rPr lang="en-US" sz="2800">
                <a:solidFill>
                  <a:srgbClr val="252F66"/>
                </a:solidFill>
                <a:latin typeface="Calibri"/>
                <a:ea typeface="Calibri"/>
                <a:cs typeface="Calibri"/>
                <a:sym typeface="Calibri"/>
              </a:rPr>
              <a:t>by giving the reasons the Court can strike down acts of Congress.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28"/>
        <p:cNvGrpSpPr/>
        <p:nvPr/>
      </p:nvGrpSpPr>
      <p:grpSpPr>
        <a:xfrm>
          <a:off x="0" y="0"/>
          <a:ext cx="0" cy="0"/>
          <a:chOff x="0" y="0"/>
          <a:chExt cx="0" cy="0"/>
        </a:xfrm>
      </p:grpSpPr>
      <p:pic>
        <p:nvPicPr>
          <p:cNvPr id="529" name="Google Shape;529;p70" descr="Stout elderly man in his 60s with long white hair, facing partway leftward"/>
          <p:cNvPicPr preferRelativeResize="0"/>
          <p:nvPr/>
        </p:nvPicPr>
        <p:blipFill rotWithShape="1">
          <a:blip r:embed="rId3">
            <a:alphaModFix/>
          </a:blip>
          <a:srcRect/>
          <a:stretch/>
        </p:blipFill>
        <p:spPr>
          <a:xfrm>
            <a:off x="2221145" y="1795441"/>
            <a:ext cx="2379889" cy="2888320"/>
          </a:xfrm>
          <a:prstGeom prst="rect">
            <a:avLst/>
          </a:prstGeom>
          <a:noFill/>
          <a:ln>
            <a:noFill/>
          </a:ln>
          <a:effectLst>
            <a:outerShdw blurRad="292100" dist="139700" dir="2700000" algn="tl" rotWithShape="0">
              <a:srgbClr val="333333">
                <a:alpha val="64705"/>
              </a:srgbClr>
            </a:outerShdw>
          </a:effectLst>
        </p:spPr>
      </p:pic>
      <p:pic>
        <p:nvPicPr>
          <p:cNvPr id="530" name="Google Shape;530;p70" descr="Thomas Jefferson - Wikipedia"/>
          <p:cNvPicPr preferRelativeResize="0"/>
          <p:nvPr/>
        </p:nvPicPr>
        <p:blipFill rotWithShape="1">
          <a:blip r:embed="rId4">
            <a:alphaModFix/>
          </a:blip>
          <a:srcRect/>
          <a:stretch/>
        </p:blipFill>
        <p:spPr>
          <a:xfrm>
            <a:off x="6525810" y="1820712"/>
            <a:ext cx="2373403" cy="2925629"/>
          </a:xfrm>
          <a:prstGeom prst="rect">
            <a:avLst/>
          </a:prstGeom>
          <a:noFill/>
          <a:ln>
            <a:noFill/>
          </a:ln>
          <a:effectLst>
            <a:outerShdw blurRad="292100" dist="139700" dir="2700000" algn="tl" rotWithShape="0">
              <a:srgbClr val="333333">
                <a:alpha val="64705"/>
              </a:srgbClr>
            </a:outerShdw>
          </a:effectLst>
        </p:spPr>
      </p:pic>
      <p:pic>
        <p:nvPicPr>
          <p:cNvPr id="531" name="Google Shape;531;p70" descr="Marbury v. Madiso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3677" y="2967306"/>
            <a:ext cx="2415070" cy="3509398"/>
          </a:xfrm>
          <a:prstGeom prst="rect">
            <a:avLst/>
          </a:prstGeom>
          <a:noFill/>
          <a:ln>
            <a:noFill/>
          </a:ln>
          <a:effectLst>
            <a:outerShdw blurRad="292100" dist="139700" dir="2700000" algn="tl" rotWithShape="0">
              <a:srgbClr val="333333">
                <a:alpha val="64705"/>
              </a:srgbClr>
            </a:outerShdw>
          </a:effectLst>
        </p:spPr>
      </p:pic>
      <p:pic>
        <p:nvPicPr>
          <p:cNvPr id="532" name="Google Shape;532;p70" descr="James Madison | Presidents of the United States (POTU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46364" y="3283527"/>
            <a:ext cx="2128784" cy="3193177"/>
          </a:xfrm>
          <a:prstGeom prst="rect">
            <a:avLst/>
          </a:prstGeom>
          <a:noFill/>
          <a:ln>
            <a:noFill/>
          </a:ln>
          <a:effectLst>
            <a:outerShdw blurRad="292100" dist="139700" dir="2700000" algn="tl" rotWithShape="0">
              <a:srgbClr val="333333">
                <a:alpha val="64705"/>
              </a:srgbClr>
            </a:outerShdw>
          </a:effectLst>
        </p:spPr>
      </p:pic>
      <p:sp>
        <p:nvSpPr>
          <p:cNvPr id="533" name="Google Shape;533;p70"/>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34" name="Google Shape;534;p70"/>
          <p:cNvSpPr txBox="1"/>
          <p:nvPr/>
        </p:nvSpPr>
        <p:spPr>
          <a:xfrm>
            <a:off x="950274" y="2322357"/>
            <a:ext cx="1934792" cy="36797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John Adams</a:t>
            </a:r>
            <a:endParaRPr/>
          </a:p>
        </p:txBody>
      </p:sp>
      <p:sp>
        <p:nvSpPr>
          <p:cNvPr id="535" name="Google Shape;535;p70"/>
          <p:cNvSpPr txBox="1"/>
          <p:nvPr/>
        </p:nvSpPr>
        <p:spPr>
          <a:xfrm>
            <a:off x="7563405" y="4141516"/>
            <a:ext cx="1794538" cy="755769"/>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Thomas </a:t>
            </a:r>
            <a:br>
              <a:rPr lang="en-US" sz="2000" b="1">
                <a:solidFill>
                  <a:schemeClr val="lt1"/>
                </a:solidFill>
                <a:latin typeface="Calibri"/>
                <a:ea typeface="Calibri"/>
                <a:cs typeface="Calibri"/>
                <a:sym typeface="Calibri"/>
              </a:rPr>
            </a:br>
            <a:r>
              <a:rPr lang="en-US" sz="2000" b="1">
                <a:solidFill>
                  <a:schemeClr val="lt1"/>
                </a:solidFill>
                <a:latin typeface="Calibri"/>
                <a:ea typeface="Calibri"/>
                <a:cs typeface="Calibri"/>
                <a:sym typeface="Calibri"/>
              </a:rPr>
              <a:t>Jefferson</a:t>
            </a:r>
            <a:endParaRPr/>
          </a:p>
        </p:txBody>
      </p:sp>
      <p:sp>
        <p:nvSpPr>
          <p:cNvPr id="536" name="Google Shape;536;p70"/>
          <p:cNvSpPr txBox="1"/>
          <p:nvPr/>
        </p:nvSpPr>
        <p:spPr>
          <a:xfrm>
            <a:off x="1057190" y="5673250"/>
            <a:ext cx="2097345" cy="384115"/>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John Marbury</a:t>
            </a:r>
            <a:endParaRPr/>
          </a:p>
        </p:txBody>
      </p:sp>
      <p:sp>
        <p:nvSpPr>
          <p:cNvPr id="537" name="Google Shape;537;p70"/>
          <p:cNvSpPr txBox="1"/>
          <p:nvPr/>
        </p:nvSpPr>
        <p:spPr>
          <a:xfrm>
            <a:off x="4221881" y="5673250"/>
            <a:ext cx="2031802" cy="354096"/>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lnSpcReduction="10000"/>
          </a:bodyPr>
          <a:lstStyle/>
          <a:p>
            <a:pPr marL="0" marR="0" lvl="0" indent="0" algn="ctr" rtl="0">
              <a:lnSpc>
                <a:spcPct val="90000"/>
              </a:lnSpc>
              <a:spcBef>
                <a:spcPts val="0"/>
              </a:spcBef>
              <a:spcAft>
                <a:spcPts val="0"/>
              </a:spcAft>
              <a:buClr>
                <a:schemeClr val="lt1"/>
              </a:buClr>
              <a:buSzPts val="2000"/>
              <a:buFont typeface="Calibri"/>
              <a:buNone/>
            </a:pPr>
            <a:r>
              <a:rPr lang="en-US" sz="2000" b="1">
                <a:solidFill>
                  <a:schemeClr val="lt1"/>
                </a:solidFill>
                <a:latin typeface="Calibri"/>
                <a:ea typeface="Calibri"/>
                <a:cs typeface="Calibri"/>
                <a:sym typeface="Calibri"/>
              </a:rPr>
              <a:t>James Madison</a:t>
            </a:r>
            <a:endParaRPr/>
          </a:p>
        </p:txBody>
      </p:sp>
      <p:sp>
        <p:nvSpPr>
          <p:cNvPr id="538" name="Google Shape;538;p70"/>
          <p:cNvSpPr txBox="1"/>
          <p:nvPr/>
        </p:nvSpPr>
        <p:spPr>
          <a:xfrm>
            <a:off x="773957" y="995260"/>
            <a:ext cx="387356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The Players: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42"/>
        <p:cNvGrpSpPr/>
        <p:nvPr/>
      </p:nvGrpSpPr>
      <p:grpSpPr>
        <a:xfrm>
          <a:off x="0" y="0"/>
          <a:ext cx="0" cy="0"/>
          <a:chOff x="0" y="0"/>
          <a:chExt cx="0" cy="0"/>
        </a:xfrm>
      </p:grpSpPr>
      <p:sp>
        <p:nvSpPr>
          <p:cNvPr id="543" name="Google Shape;543;p71"/>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44" name="Google Shape;544;p71"/>
          <p:cNvSpPr/>
          <p:nvPr/>
        </p:nvSpPr>
        <p:spPr>
          <a:xfrm>
            <a:off x="116291" y="1152260"/>
            <a:ext cx="9224109" cy="553997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Before leaving office—after losing an election to Thomas Jefferson, President John Adams appointed a man named William Marbury to serve as a Justice of the Peace. Marbury’s commission was signed and sealed by President Adams, but it was never delivered to Marbury.</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When Jefferson became President, he ordered his Secretary of State James Madison to not deliver the commissions.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Marbury brought a lawsuit to compel Madison to deliver his commission.  He asked the Supreme Court to issue a writ of “mandamus.”</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This was an order directing Madison (but really Jefferson) to carry out his lawful and non-discretionary duty to deliver Marbury’s commission. The Supreme Court got this power from the Judiciary Act of 1789.</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40"/>
        <p:cNvGrpSpPr/>
        <p:nvPr/>
      </p:nvGrpSpPr>
      <p:grpSpPr>
        <a:xfrm>
          <a:off x="0" y="0"/>
          <a:ext cx="0" cy="0"/>
          <a:chOff x="0" y="0"/>
          <a:chExt cx="0" cy="0"/>
        </a:xfrm>
      </p:grpSpPr>
      <p:sp>
        <p:nvSpPr>
          <p:cNvPr id="141" name="Google Shape;141;p18"/>
          <p:cNvSpPr/>
          <p:nvPr/>
        </p:nvSpPr>
        <p:spPr>
          <a:xfrm>
            <a:off x="590504" y="447527"/>
            <a:ext cx="5661440"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Quattrocento Sans"/>
                <a:ea typeface="Quattrocento Sans"/>
                <a:cs typeface="Quattrocento Sans"/>
                <a:sym typeface="Quattrocento Sans"/>
              </a:rPr>
              <a:t>FRAMING QUESTIONS </a:t>
            </a:r>
            <a:endParaRPr/>
          </a:p>
        </p:txBody>
      </p:sp>
      <p:sp>
        <p:nvSpPr>
          <p:cNvPr id="142" name="Google Shape;142;p18"/>
          <p:cNvSpPr/>
          <p:nvPr/>
        </p:nvSpPr>
        <p:spPr>
          <a:xfrm>
            <a:off x="590504" y="1632945"/>
            <a:ext cx="8497067" cy="4401205"/>
          </a:xfrm>
          <a:prstGeom prst="rect">
            <a:avLst/>
          </a:prstGeom>
          <a:noFill/>
          <a:ln>
            <a:noFill/>
          </a:ln>
        </p:spPr>
        <p:txBody>
          <a:bodyPr spcFirstLastPara="1" wrap="square" lIns="91425" tIns="45700" rIns="91425" bIns="45700" anchor="t" anchorCtr="0">
            <a:noAutofit/>
          </a:bodyPr>
          <a:lstStyle/>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What is judicial review, and where did it come from?</a:t>
            </a:r>
            <a:endParaRPr/>
          </a:p>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What is judicial independence, and why do we have it?</a:t>
            </a:r>
            <a:endParaRPr/>
          </a:p>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How does a case get to the Supreme Court?</a:t>
            </a:r>
            <a:endParaRPr/>
          </a:p>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How does the judicial nomination process work, and how does a Justice end up on the Supreme Court?</a:t>
            </a:r>
            <a:endParaRPr/>
          </a:p>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What’s the difference between judicial review and judicial supremacy?</a:t>
            </a:r>
            <a:endParaRPr/>
          </a:p>
          <a:p>
            <a:pPr marL="742950" marR="0" lvl="0" indent="-742950" algn="l" rtl="0">
              <a:spcBef>
                <a:spcPts val="0"/>
              </a:spcBef>
              <a:spcAft>
                <a:spcPts val="0"/>
              </a:spcAft>
              <a:buClr>
                <a:srgbClr val="002060"/>
              </a:buClr>
              <a:buSzPts val="2800"/>
              <a:buFont typeface="Arial"/>
              <a:buChar char="•"/>
            </a:pPr>
            <a:r>
              <a:rPr lang="en-US" sz="2800" b="0" i="0" u="none" strike="noStrike" cap="none">
                <a:solidFill>
                  <a:srgbClr val="002060"/>
                </a:solidFill>
                <a:latin typeface="Calibri"/>
                <a:ea typeface="Calibri"/>
                <a:cs typeface="Calibri"/>
                <a:sym typeface="Calibri"/>
              </a:rPr>
              <a:t>What are some of the important debates about judicial power throughout American history?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48"/>
        <p:cNvGrpSpPr/>
        <p:nvPr/>
      </p:nvGrpSpPr>
      <p:grpSpPr>
        <a:xfrm>
          <a:off x="0" y="0"/>
          <a:ext cx="0" cy="0"/>
          <a:chOff x="0" y="0"/>
          <a:chExt cx="0" cy="0"/>
        </a:xfrm>
      </p:grpSpPr>
      <p:sp>
        <p:nvSpPr>
          <p:cNvPr id="549" name="Google Shape;549;p72"/>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50" name="Google Shape;550;p72"/>
          <p:cNvSpPr/>
          <p:nvPr/>
        </p:nvSpPr>
        <p:spPr>
          <a:xfrm>
            <a:off x="4716833" y="1367621"/>
            <a:ext cx="4416394" cy="48936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John Marshall wrote the Supreme Court’s opinion in </a:t>
            </a:r>
            <a:r>
              <a:rPr lang="en-US" sz="2400" i="1">
                <a:solidFill>
                  <a:srgbClr val="252F66"/>
                </a:solidFill>
                <a:latin typeface="Calibri"/>
                <a:ea typeface="Calibri"/>
                <a:cs typeface="Calibri"/>
                <a:sym typeface="Calibri"/>
              </a:rPr>
              <a:t>Marbury</a:t>
            </a:r>
            <a:r>
              <a:rPr lang="en-US" sz="2400">
                <a:solidFill>
                  <a:srgbClr val="252F66"/>
                </a:solidFill>
                <a:latin typeface="Calibri"/>
                <a:ea typeface="Calibri"/>
                <a:cs typeface="Calibri"/>
                <a:sym typeface="Calibri"/>
              </a:rPr>
              <a:t> for a unanimous Court.</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As to this specific case, the Court exercised the power of judicial review and declared the relevant part of the Judiciary Act unconstitutional. Marshall concluded that the Supreme Court did not have the power to force Madison to deliver Marbury his commission.</a:t>
            </a:r>
            <a:endParaRPr/>
          </a:p>
        </p:txBody>
      </p:sp>
      <p:pic>
        <p:nvPicPr>
          <p:cNvPr id="551" name="Google Shape;551;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325836"/>
            <a:ext cx="3946248" cy="4893647"/>
          </a:xfrm>
          <a:prstGeom prst="rect">
            <a:avLst/>
          </a:prstGeom>
          <a:noFill/>
          <a:ln>
            <a:noFill/>
          </a:ln>
          <a:effectLst>
            <a:outerShdw blurRad="292100" dist="139700" dir="2700000" algn="tl" rotWithShape="0">
              <a:srgbClr val="333333">
                <a:alpha val="64705"/>
              </a:srgbClr>
            </a:outerShdw>
          </a:effectLst>
        </p:spPr>
      </p:pic>
      <p:sp>
        <p:nvSpPr>
          <p:cNvPr id="552" name="Google Shape;552;p72"/>
          <p:cNvSpPr txBox="1"/>
          <p:nvPr/>
        </p:nvSpPr>
        <p:spPr>
          <a:xfrm>
            <a:off x="202017" y="5657751"/>
            <a:ext cx="2307719" cy="83157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Quattrocento Sans"/>
              <a:buNone/>
            </a:pPr>
            <a:r>
              <a:rPr lang="en-US" sz="1800" b="1" cap="none">
                <a:solidFill>
                  <a:schemeClr val="lt1"/>
                </a:solidFill>
                <a:latin typeface="Quattrocento Sans"/>
                <a:ea typeface="Quattrocento Sans"/>
                <a:cs typeface="Quattrocento Sans"/>
                <a:sym typeface="Quattrocento Sans"/>
              </a:rPr>
              <a:t>CHIEF JUSTICE JOHN MARSHALL</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56"/>
        <p:cNvGrpSpPr/>
        <p:nvPr/>
      </p:nvGrpSpPr>
      <p:grpSpPr>
        <a:xfrm>
          <a:off x="0" y="0"/>
          <a:ext cx="0" cy="0"/>
          <a:chOff x="0" y="0"/>
          <a:chExt cx="0" cy="0"/>
        </a:xfrm>
      </p:grpSpPr>
      <p:sp>
        <p:nvSpPr>
          <p:cNvPr id="557" name="Google Shape;557;p73"/>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58" name="Google Shape;558;p73"/>
          <p:cNvSpPr/>
          <p:nvPr/>
        </p:nvSpPr>
        <p:spPr>
          <a:xfrm>
            <a:off x="408121" y="1200861"/>
            <a:ext cx="8725106"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First, that by signing the commission of the Mr. Marbury, President Adams appointed him a justice of peace for D.C.  This gave Marbury a legal right to the office for five years.</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Second, that having the legal title to this office, Marbury also had a right to the commission and the refusal to deliver it was a plain violation of that right.</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Third, that Marbury was entitled to the remedy for which he applies.  He should get the job!</a:t>
            </a:r>
            <a:endParaRPr/>
          </a:p>
          <a:p>
            <a:pPr marL="342900" marR="0" lvl="0" indent="-342900" algn="l" rtl="0">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However, fourth, and finally, the Supreme Court itself didn’t have the power to provide that remedy.  The Court itself didn’t have the power to give him the job!</a:t>
            </a:r>
            <a:endParaRPr/>
          </a:p>
        </p:txBody>
      </p:sp>
      <p:sp>
        <p:nvSpPr>
          <p:cNvPr id="559" name="Google Shape;559;p73"/>
          <p:cNvSpPr txBox="1"/>
          <p:nvPr/>
        </p:nvSpPr>
        <p:spPr>
          <a:xfrm>
            <a:off x="773957" y="5657139"/>
            <a:ext cx="4778545" cy="63327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Quattrocento Sans"/>
              <a:buNone/>
            </a:pPr>
            <a:r>
              <a:rPr lang="en-US" sz="1800" b="1" cap="none">
                <a:solidFill>
                  <a:schemeClr val="lt1"/>
                </a:solidFill>
                <a:latin typeface="Quattrocento Sans"/>
                <a:ea typeface="Quattrocento Sans"/>
                <a:cs typeface="Quattrocento Sans"/>
                <a:sym typeface="Quattrocento Sans"/>
              </a:rPr>
              <a:t>CHIEF JUSTICE JOHN MARSHALL</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63"/>
        <p:cNvGrpSpPr/>
        <p:nvPr/>
      </p:nvGrpSpPr>
      <p:grpSpPr>
        <a:xfrm>
          <a:off x="0" y="0"/>
          <a:ext cx="0" cy="0"/>
          <a:chOff x="0" y="0"/>
          <a:chExt cx="0" cy="0"/>
        </a:xfrm>
      </p:grpSpPr>
      <p:sp>
        <p:nvSpPr>
          <p:cNvPr id="564" name="Google Shape;564;p74"/>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65" name="Google Shape;565;p74"/>
          <p:cNvSpPr/>
          <p:nvPr/>
        </p:nvSpPr>
        <p:spPr>
          <a:xfrm>
            <a:off x="4662016" y="1250890"/>
            <a:ext cx="4526029" cy="52629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252F66"/>
                </a:solidFill>
                <a:latin typeface="Calibri"/>
                <a:ea typeface="Calibri"/>
                <a:cs typeface="Calibri"/>
                <a:sym typeface="Calibri"/>
              </a:rPr>
              <a:t>Marshall says that Marbury clearly has the right to his commission and to hold office.  </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But Marshall also denies that the Supreme Court itself has the power to act because the relevant part of the Judiciary Act is unconstitutional.</a:t>
            </a:r>
            <a:endParaRPr/>
          </a:p>
          <a:p>
            <a:pPr marL="0" marR="0" lvl="0" indent="0" algn="l" rtl="0">
              <a:spcBef>
                <a:spcPts val="0"/>
              </a:spcBef>
              <a:spcAft>
                <a:spcPts val="0"/>
              </a:spcAft>
              <a:buNone/>
            </a:pPr>
            <a:endParaRPr sz="2400">
              <a:solidFill>
                <a:srgbClr val="252F66"/>
              </a:solidFill>
              <a:latin typeface="Calibri"/>
              <a:ea typeface="Calibri"/>
              <a:cs typeface="Calibri"/>
              <a:sym typeface="Calibri"/>
            </a:endParaRPr>
          </a:p>
          <a:p>
            <a:pPr marL="0" marR="0" lvl="0" indent="0" algn="l" rtl="0">
              <a:spcBef>
                <a:spcPts val="0"/>
              </a:spcBef>
              <a:spcAft>
                <a:spcPts val="0"/>
              </a:spcAft>
              <a:buNone/>
            </a:pPr>
            <a:r>
              <a:rPr lang="en-US" sz="2400">
                <a:solidFill>
                  <a:srgbClr val="252F66"/>
                </a:solidFill>
                <a:latin typeface="Calibri"/>
                <a:ea typeface="Calibri"/>
                <a:cs typeface="Calibri"/>
                <a:sym typeface="Calibri"/>
              </a:rPr>
              <a:t>This permits Marshall to exercise the power of judicial review—establishing an important precedent at the Supreme Court.</a:t>
            </a:r>
            <a:endParaRPr/>
          </a:p>
        </p:txBody>
      </p:sp>
      <p:pic>
        <p:nvPicPr>
          <p:cNvPr id="566" name="Google Shape;566;p7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325836"/>
            <a:ext cx="3946248" cy="4893647"/>
          </a:xfrm>
          <a:prstGeom prst="rect">
            <a:avLst/>
          </a:prstGeom>
          <a:noFill/>
          <a:ln>
            <a:noFill/>
          </a:ln>
          <a:effectLst>
            <a:outerShdw blurRad="292100" dist="139700" dir="2700000" algn="tl" rotWithShape="0">
              <a:srgbClr val="333333">
                <a:alpha val="64705"/>
              </a:srgbClr>
            </a:outerShdw>
          </a:effectLst>
        </p:spPr>
      </p:pic>
      <p:sp>
        <p:nvSpPr>
          <p:cNvPr id="567" name="Google Shape;567;p74"/>
          <p:cNvSpPr txBox="1"/>
          <p:nvPr/>
        </p:nvSpPr>
        <p:spPr>
          <a:xfrm>
            <a:off x="202017" y="5657751"/>
            <a:ext cx="2307719" cy="83157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Quattrocento Sans"/>
              <a:buNone/>
            </a:pPr>
            <a:r>
              <a:rPr lang="en-US" sz="1800" b="1" cap="none">
                <a:solidFill>
                  <a:schemeClr val="lt1"/>
                </a:solidFill>
                <a:latin typeface="Quattrocento Sans"/>
                <a:ea typeface="Quattrocento Sans"/>
                <a:cs typeface="Quattrocento Sans"/>
                <a:sym typeface="Quattrocento Sans"/>
              </a:rPr>
              <a:t>CHIEF JUSTICE JOHN MARSHALL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571"/>
        <p:cNvGrpSpPr/>
        <p:nvPr/>
      </p:nvGrpSpPr>
      <p:grpSpPr>
        <a:xfrm>
          <a:off x="0" y="0"/>
          <a:ext cx="0" cy="0"/>
          <a:chOff x="0" y="0"/>
          <a:chExt cx="0" cy="0"/>
        </a:xfrm>
      </p:grpSpPr>
      <p:sp>
        <p:nvSpPr>
          <p:cNvPr id="572" name="Google Shape;572;p75"/>
          <p:cNvSpPr txBox="1"/>
          <p:nvPr/>
        </p:nvSpPr>
        <p:spPr>
          <a:xfrm>
            <a:off x="773957" y="183834"/>
            <a:ext cx="7543800" cy="666044"/>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3200"/>
              <a:buFont typeface="Quattrocento Sans"/>
              <a:buNone/>
            </a:pPr>
            <a:r>
              <a:rPr lang="en-US" sz="3200" b="1" i="1" cap="none">
                <a:solidFill>
                  <a:schemeClr val="lt1"/>
                </a:solidFill>
                <a:latin typeface="Quattrocento Sans"/>
                <a:ea typeface="Quattrocento Sans"/>
                <a:cs typeface="Quattrocento Sans"/>
                <a:sym typeface="Quattrocento Sans"/>
              </a:rPr>
              <a:t>MARBURY V MADISON </a:t>
            </a:r>
            <a:r>
              <a:rPr lang="en-US" sz="3200" b="1" cap="none">
                <a:solidFill>
                  <a:schemeClr val="lt1"/>
                </a:solidFill>
                <a:latin typeface="Quattrocento Sans"/>
                <a:ea typeface="Quattrocento Sans"/>
                <a:cs typeface="Quattrocento Sans"/>
                <a:sym typeface="Quattrocento Sans"/>
              </a:rPr>
              <a:t>(1803)</a:t>
            </a:r>
            <a:endParaRPr/>
          </a:p>
        </p:txBody>
      </p:sp>
      <p:sp>
        <p:nvSpPr>
          <p:cNvPr id="573" name="Google Shape;573;p75"/>
          <p:cNvSpPr/>
          <p:nvPr/>
        </p:nvSpPr>
        <p:spPr>
          <a:xfrm>
            <a:off x="4717626" y="2281941"/>
            <a:ext cx="4526029"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252F66"/>
                </a:solidFill>
                <a:latin typeface="Calibri"/>
                <a:ea typeface="Calibri"/>
                <a:cs typeface="Calibri"/>
                <a:sym typeface="Calibri"/>
              </a:rPr>
              <a:t>“It is emphatically the province and duty of the judicial department to say what the law is.” </a:t>
            </a:r>
            <a:endParaRPr/>
          </a:p>
        </p:txBody>
      </p:sp>
      <p:pic>
        <p:nvPicPr>
          <p:cNvPr id="574" name="Google Shape;574;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8121" y="1325836"/>
            <a:ext cx="3946248" cy="4893647"/>
          </a:xfrm>
          <a:prstGeom prst="rect">
            <a:avLst/>
          </a:prstGeom>
          <a:noFill/>
          <a:ln>
            <a:noFill/>
          </a:ln>
          <a:effectLst>
            <a:outerShdw blurRad="292100" dist="139700" dir="2700000" algn="tl" rotWithShape="0">
              <a:srgbClr val="333333">
                <a:alpha val="64705"/>
              </a:srgbClr>
            </a:outerShdw>
          </a:effectLst>
        </p:spPr>
      </p:pic>
      <p:sp>
        <p:nvSpPr>
          <p:cNvPr id="575" name="Google Shape;575;p75"/>
          <p:cNvSpPr txBox="1"/>
          <p:nvPr/>
        </p:nvSpPr>
        <p:spPr>
          <a:xfrm>
            <a:off x="202017" y="5657751"/>
            <a:ext cx="2307719" cy="831571"/>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Quattrocento Sans"/>
              <a:buNone/>
            </a:pPr>
            <a:r>
              <a:rPr lang="en-US" sz="1800" b="1" cap="none">
                <a:solidFill>
                  <a:schemeClr val="lt1"/>
                </a:solidFill>
                <a:latin typeface="Quattrocento Sans"/>
                <a:ea typeface="Quattrocento Sans"/>
                <a:cs typeface="Quattrocento Sans"/>
                <a:sym typeface="Quattrocento Sans"/>
              </a:rPr>
              <a:t>CHIEF JUSTICE JOHN MARSHALL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46"/>
        <p:cNvGrpSpPr/>
        <p:nvPr/>
      </p:nvGrpSpPr>
      <p:grpSpPr>
        <a:xfrm>
          <a:off x="0" y="0"/>
          <a:ext cx="0" cy="0"/>
          <a:chOff x="0" y="0"/>
          <a:chExt cx="0" cy="0"/>
        </a:xfrm>
      </p:grpSpPr>
      <p:cxnSp>
        <p:nvCxnSpPr>
          <p:cNvPr id="147" name="Google Shape;147;p19"/>
          <p:cNvCxnSpPr/>
          <p:nvPr/>
        </p:nvCxnSpPr>
        <p:spPr>
          <a:xfrm rot="10800000" flipH="1">
            <a:off x="3776870" y="4614865"/>
            <a:ext cx="1060908" cy="779944"/>
          </a:xfrm>
          <a:prstGeom prst="straightConnector1">
            <a:avLst/>
          </a:prstGeom>
          <a:noFill/>
          <a:ln w="76200" cap="flat" cmpd="sng">
            <a:solidFill>
              <a:srgbClr val="253D79"/>
            </a:solidFill>
            <a:prstDash val="solid"/>
            <a:miter lim="800000"/>
            <a:headEnd type="none" w="sm" len="sm"/>
            <a:tailEnd type="none" w="sm" len="sm"/>
          </a:ln>
        </p:spPr>
      </p:cxnSp>
      <p:cxnSp>
        <p:nvCxnSpPr>
          <p:cNvPr id="148" name="Google Shape;148;p19"/>
          <p:cNvCxnSpPr/>
          <p:nvPr/>
        </p:nvCxnSpPr>
        <p:spPr>
          <a:xfrm rot="10800000">
            <a:off x="4837778" y="3571871"/>
            <a:ext cx="0" cy="1042992"/>
          </a:xfrm>
          <a:prstGeom prst="straightConnector1">
            <a:avLst/>
          </a:prstGeom>
          <a:noFill/>
          <a:ln w="76200" cap="flat" cmpd="sng">
            <a:solidFill>
              <a:srgbClr val="253D79"/>
            </a:solidFill>
            <a:prstDash val="solid"/>
            <a:miter lim="800000"/>
            <a:headEnd type="none" w="sm" len="sm"/>
            <a:tailEnd type="none" w="sm" len="sm"/>
          </a:ln>
        </p:spPr>
      </p:cxnSp>
      <p:cxnSp>
        <p:nvCxnSpPr>
          <p:cNvPr id="149" name="Google Shape;149;p19"/>
          <p:cNvCxnSpPr/>
          <p:nvPr/>
        </p:nvCxnSpPr>
        <p:spPr>
          <a:xfrm rot="10800000">
            <a:off x="4848509" y="4614863"/>
            <a:ext cx="1247491" cy="779946"/>
          </a:xfrm>
          <a:prstGeom prst="straightConnector1">
            <a:avLst/>
          </a:prstGeom>
          <a:noFill/>
          <a:ln w="76200" cap="flat" cmpd="sng">
            <a:solidFill>
              <a:srgbClr val="253D79"/>
            </a:solidFill>
            <a:prstDash val="solid"/>
            <a:miter lim="800000"/>
            <a:headEnd type="none" w="sm" len="sm"/>
            <a:tailEnd type="none" w="sm" len="sm"/>
          </a:ln>
        </p:spPr>
      </p:cxnSp>
      <p:pic>
        <p:nvPicPr>
          <p:cNvPr id="150" name="Google Shape;150;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04460" y="920304"/>
            <a:ext cx="3333750" cy="3333750"/>
          </a:xfrm>
          <a:prstGeom prst="rect">
            <a:avLst/>
          </a:prstGeom>
          <a:noFill/>
          <a:ln>
            <a:noFill/>
          </a:ln>
        </p:spPr>
      </p:pic>
      <p:pic>
        <p:nvPicPr>
          <p:cNvPr id="151" name="Google Shape;151;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359" y="2709695"/>
            <a:ext cx="3698637" cy="3698637"/>
          </a:xfrm>
          <a:prstGeom prst="rect">
            <a:avLst/>
          </a:prstGeom>
          <a:noFill/>
          <a:ln>
            <a:noFill/>
          </a:ln>
        </p:spPr>
      </p:pic>
      <p:pic>
        <p:nvPicPr>
          <p:cNvPr id="152" name="Google Shape;152;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10300" y="3571871"/>
            <a:ext cx="3333750" cy="3333750"/>
          </a:xfrm>
          <a:prstGeom prst="rect">
            <a:avLst/>
          </a:prstGeom>
          <a:noFill/>
          <a:ln>
            <a:noFill/>
          </a:ln>
        </p:spPr>
      </p:pic>
      <p:sp>
        <p:nvSpPr>
          <p:cNvPr id="153" name="Google Shape;153;p19"/>
          <p:cNvSpPr/>
          <p:nvPr/>
        </p:nvSpPr>
        <p:spPr>
          <a:xfrm>
            <a:off x="1603513" y="1663849"/>
            <a:ext cx="2806139"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52F66"/>
              </a:buClr>
              <a:buSzPts val="1800"/>
              <a:buFont typeface="Calibri"/>
              <a:buNone/>
            </a:pPr>
            <a:r>
              <a:rPr lang="en-US" sz="1800" b="1" i="0" u="none" strike="noStrike" cap="none">
                <a:solidFill>
                  <a:srgbClr val="252F66"/>
                </a:solidFill>
                <a:latin typeface="Calibri"/>
                <a:ea typeface="Calibri"/>
                <a:cs typeface="Calibri"/>
                <a:sym typeface="Calibri"/>
              </a:rPr>
              <a:t>Article I</a:t>
            </a:r>
            <a:br>
              <a:rPr lang="en-US" sz="1800" b="1" i="0" u="none" strike="noStrike" cap="none">
                <a:solidFill>
                  <a:srgbClr val="252F66"/>
                </a:solidFill>
                <a:latin typeface="Calibri"/>
                <a:ea typeface="Calibri"/>
                <a:cs typeface="Calibri"/>
                <a:sym typeface="Calibri"/>
              </a:rPr>
            </a:br>
            <a:r>
              <a:rPr lang="en-US" sz="1800" b="1" i="0" u="none" strike="noStrike" cap="none">
                <a:solidFill>
                  <a:srgbClr val="252F66"/>
                </a:solidFill>
                <a:latin typeface="Calibri"/>
                <a:ea typeface="Calibri"/>
                <a:cs typeface="Calibri"/>
                <a:sym typeface="Calibri"/>
              </a:rPr>
              <a:t>The legislative branch—Congress—makes the laws.</a:t>
            </a:r>
            <a:endParaRPr/>
          </a:p>
        </p:txBody>
      </p:sp>
      <p:sp>
        <p:nvSpPr>
          <p:cNvPr id="154" name="Google Shape;154;p19"/>
          <p:cNvSpPr/>
          <p:nvPr/>
        </p:nvSpPr>
        <p:spPr>
          <a:xfrm>
            <a:off x="155292" y="5638089"/>
            <a:ext cx="386516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52F66"/>
                </a:solidFill>
                <a:latin typeface="Calibri"/>
                <a:ea typeface="Calibri"/>
                <a:cs typeface="Calibri"/>
                <a:sym typeface="Calibri"/>
              </a:rPr>
              <a:t>Article I I: The executive branch—</a:t>
            </a:r>
            <a:br>
              <a:rPr lang="en-US" sz="1800" b="1" i="0" u="none" strike="noStrike" cap="none">
                <a:solidFill>
                  <a:srgbClr val="252F66"/>
                </a:solidFill>
                <a:latin typeface="Calibri"/>
                <a:ea typeface="Calibri"/>
                <a:cs typeface="Calibri"/>
                <a:sym typeface="Calibri"/>
              </a:rPr>
            </a:br>
            <a:r>
              <a:rPr lang="en-US" sz="1800" b="1" i="0" u="none" strike="noStrike" cap="none">
                <a:solidFill>
                  <a:srgbClr val="252F66"/>
                </a:solidFill>
                <a:latin typeface="Calibri"/>
                <a:ea typeface="Calibri"/>
                <a:cs typeface="Calibri"/>
                <a:sym typeface="Calibri"/>
              </a:rPr>
              <a:t>led by the President—enforces the laws.</a:t>
            </a:r>
            <a:endParaRPr/>
          </a:p>
        </p:txBody>
      </p:sp>
      <p:sp>
        <p:nvSpPr>
          <p:cNvPr id="155" name="Google Shape;155;p19"/>
          <p:cNvSpPr/>
          <p:nvPr/>
        </p:nvSpPr>
        <p:spPr>
          <a:xfrm>
            <a:off x="6679270" y="2587861"/>
            <a:ext cx="2723719" cy="1938992"/>
          </a:xfrm>
          <a:prstGeom prst="rect">
            <a:avLst/>
          </a:prstGeom>
          <a:solidFill>
            <a:srgbClr val="253D7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lt1"/>
                </a:solidFill>
                <a:latin typeface="Calibri"/>
                <a:ea typeface="Calibri"/>
                <a:cs typeface="Calibri"/>
                <a:sym typeface="Calibri"/>
              </a:rPr>
              <a:t>Article III: The judicial branch—headed by the Supreme Court—interprets the laws.</a:t>
            </a:r>
            <a:endParaRPr/>
          </a:p>
        </p:txBody>
      </p:sp>
      <p:sp>
        <p:nvSpPr>
          <p:cNvPr id="156" name="Google Shape;156;p19"/>
          <p:cNvSpPr txBox="1"/>
          <p:nvPr/>
        </p:nvSpPr>
        <p:spPr>
          <a:xfrm>
            <a:off x="951622" y="341104"/>
            <a:ext cx="8191143" cy="830893"/>
          </a:xfrm>
          <a:prstGeom prst="rect">
            <a:avLst/>
          </a:prstGeom>
          <a:solidFill>
            <a:srgbClr val="253D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Quattrocento Sans"/>
              <a:buNone/>
            </a:pPr>
            <a:r>
              <a:rPr lang="en-US" sz="3200" b="1" i="0" u="none" strike="noStrike" cap="none">
                <a:solidFill>
                  <a:srgbClr val="FFFFFF"/>
                </a:solidFill>
                <a:latin typeface="Quattrocento Sans"/>
                <a:ea typeface="Quattrocento Sans"/>
                <a:cs typeface="Quattrocento Sans"/>
                <a:sym typeface="Quattrocento Sans"/>
              </a:rPr>
              <a:t>THE BRANCHES OF GOVERNMENT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60"/>
        <p:cNvGrpSpPr/>
        <p:nvPr/>
      </p:nvGrpSpPr>
      <p:grpSpPr>
        <a:xfrm>
          <a:off x="0" y="0"/>
          <a:ext cx="0" cy="0"/>
          <a:chOff x="0" y="0"/>
          <a:chExt cx="0" cy="0"/>
        </a:xfrm>
      </p:grpSpPr>
      <p:sp>
        <p:nvSpPr>
          <p:cNvPr id="161" name="Google Shape;161;p20"/>
          <p:cNvSpPr/>
          <p:nvPr/>
        </p:nvSpPr>
        <p:spPr>
          <a:xfrm>
            <a:off x="631270" y="142014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chemeClr val="lt1"/>
                </a:solidFill>
                <a:latin typeface="Quattrocento Sans"/>
                <a:ea typeface="Quattrocento Sans"/>
                <a:cs typeface="Quattrocento Sans"/>
                <a:sym typeface="Quattrocento Sans"/>
              </a:rPr>
              <a:t>JUDICIAL REVIEW</a:t>
            </a:r>
            <a:endParaRPr/>
          </a:p>
        </p:txBody>
      </p:sp>
      <p:sp>
        <p:nvSpPr>
          <p:cNvPr id="162" name="Google Shape;162;p20"/>
          <p:cNvSpPr/>
          <p:nvPr/>
        </p:nvSpPr>
        <p:spPr>
          <a:xfrm>
            <a:off x="631270" y="2644170"/>
            <a:ext cx="797601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0" i="0" u="none" strike="noStrike" cap="none">
                <a:solidFill>
                  <a:srgbClr val="002060"/>
                </a:solidFill>
                <a:latin typeface="Calibri"/>
                <a:ea typeface="Calibri"/>
                <a:cs typeface="Calibri"/>
                <a:sym typeface="Calibri"/>
              </a:rPr>
              <a:t>The Supreme Court has the power to review the constitutionality of acts of the national and state governments.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EEF6"/>
        </a:solidFill>
        <a:effectLst/>
      </p:bgPr>
    </p:bg>
    <p:spTree>
      <p:nvGrpSpPr>
        <p:cNvPr id="1" name="Shape 166"/>
        <p:cNvGrpSpPr/>
        <p:nvPr/>
      </p:nvGrpSpPr>
      <p:grpSpPr>
        <a:xfrm>
          <a:off x="0" y="0"/>
          <a:ext cx="0" cy="0"/>
          <a:chOff x="0" y="0"/>
          <a:chExt cx="0" cy="0"/>
        </a:xfrm>
      </p:grpSpPr>
      <p:sp>
        <p:nvSpPr>
          <p:cNvPr id="167" name="Google Shape;167;p21"/>
          <p:cNvSpPr/>
          <p:nvPr/>
        </p:nvSpPr>
        <p:spPr>
          <a:xfrm>
            <a:off x="631270" y="1420147"/>
            <a:ext cx="6119446" cy="928468"/>
          </a:xfrm>
          <a:prstGeom prst="rect">
            <a:avLst/>
          </a:prstGeom>
          <a:solidFill>
            <a:srgbClr val="252F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cap="none">
                <a:solidFill>
                  <a:schemeClr val="lt1"/>
                </a:solidFill>
                <a:latin typeface="Quattrocento Sans"/>
                <a:ea typeface="Quattrocento Sans"/>
                <a:cs typeface="Quattrocento Sans"/>
                <a:sym typeface="Quattrocento Sans"/>
              </a:rPr>
              <a:t>JUDICIAL SUPREMACY</a:t>
            </a:r>
            <a:endParaRPr/>
          </a:p>
        </p:txBody>
      </p:sp>
      <p:sp>
        <p:nvSpPr>
          <p:cNvPr id="168" name="Google Shape;168;p21"/>
          <p:cNvSpPr/>
          <p:nvPr/>
        </p:nvSpPr>
        <p:spPr>
          <a:xfrm>
            <a:off x="631270" y="2644170"/>
            <a:ext cx="7976017"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002060"/>
                </a:solidFill>
                <a:latin typeface="Calibri"/>
                <a:ea typeface="Calibri"/>
                <a:cs typeface="Calibri"/>
                <a:sym typeface="Calibri"/>
              </a:rPr>
              <a:t>The idea that the Supreme Court is the final voice on questions of whether actions by the national government or state governments are constitutional.</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3822</Words>
  <Application>Microsoft Office PowerPoint</Application>
  <PresentationFormat>Widescreen</PresentationFormat>
  <Paragraphs>324</Paragraphs>
  <Slides>63</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 Black</vt:lpstr>
      <vt:lpstr>Calibri</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Winterle Kehres</dc:creator>
  <cp:lastModifiedBy>Jenna Winterle Kehres</cp:lastModifiedBy>
  <cp:revision>2</cp:revision>
  <dcterms:modified xsi:type="dcterms:W3CDTF">2022-10-12T19:55:23Z</dcterms:modified>
</cp:coreProperties>
</file>