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Lst>
  <p:sldSz cy="6858000" cx="12192000"/>
  <p:notesSz cx="6858000" cy="9144000"/>
  <p:embeddedFontLst>
    <p:embeddedFont>
      <p:font typeface="Quattrocento Sans"/>
      <p:bold r:id="rId74"/>
      <p:boldItalic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font" Target="fonts/QuattrocentoSans-boldItalic.fntdata"/><Relationship Id="rId30" Type="http://schemas.openxmlformats.org/officeDocument/2006/relationships/slide" Target="slides/slide24.xml"/><Relationship Id="rId74" Type="http://schemas.openxmlformats.org/officeDocument/2006/relationships/font" Target="fonts/QuattrocentoSans-bold.fntdata"/><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0" name="Google Shape;51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4" name="Google Shape;53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5" name="Google Shape;54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7" name="Google Shape;55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0" name="Google Shape;580;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2" name="Google Shape;592;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4" name="Google Shape;604;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6" name="Google Shape;616;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6" name="Google Shape;626;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8" name="Google Shape;638;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9" name="Google Shape;649;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1" name="Google Shape;661;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1" name="Google Shape;671;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0" name="Google Shape;680;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1" name="Google Shape;691;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1" name="Google Shape;701;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1" name="Google Shape;711;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2" name="Google Shape;722;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2" name="Google Shape;732;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2" name="Google Shape;742;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2" name="Google Shape;752;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3" name="Google Shape;763;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3" name="Google Shape;773;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3" name="Google Shape;783;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3" name="Google Shape;793;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4" name="Google Shape;804;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4" name="Google Shape;814;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4" name="Google Shape;824;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5" name="Google Shape;835;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5" name="Google Shape;845;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0" name="Google Shape;860;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2" name="Google Shape;872;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2" name="Google Shape;882;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2" name="Google Shape;892;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2" name="Google Shape;902;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p1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1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3" name="Google Shape;93;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sp>
        <p:nvSpPr>
          <p:cNvPr id="97" name="Google Shape;97;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p1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1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5" name="Google Shape;105;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1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1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p1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1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8" name="Google Shape;118;p1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p1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0" name="Google Shape;120;p1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9" name="Shape 129"/>
        <p:cNvGrpSpPr/>
        <p:nvPr/>
      </p:nvGrpSpPr>
      <p:grpSpPr>
        <a:xfrm>
          <a:off x="0" y="0"/>
          <a:ext cx="0" cy="0"/>
          <a:chOff x="0" y="0"/>
          <a:chExt cx="0" cy="0"/>
        </a:xfrm>
      </p:grpSpPr>
      <p:sp>
        <p:nvSpPr>
          <p:cNvPr id="130" name="Google Shape;130;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p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2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6" name="Google Shape;136;p2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7" name="Google Shape;137;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p22"/>
          <p:cNvSpPr/>
          <p:nvPr>
            <p:ph idx="2" type="pic"/>
          </p:nvPr>
        </p:nvSpPr>
        <p:spPr>
          <a:xfrm>
            <a:off x="5183188" y="987425"/>
            <a:ext cx="6172200" cy="4873625"/>
          </a:xfrm>
          <a:prstGeom prst="rect">
            <a:avLst/>
          </a:prstGeom>
          <a:noFill/>
          <a:ln>
            <a:noFill/>
          </a:ln>
        </p:spPr>
      </p:sp>
      <p:sp>
        <p:nvSpPr>
          <p:cNvPr id="143" name="Google Shape;143;p2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4" name="Google Shape;144;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 name="Shape 147"/>
        <p:cNvGrpSpPr/>
        <p:nvPr/>
      </p:nvGrpSpPr>
      <p:grpSpPr>
        <a:xfrm>
          <a:off x="0" y="0"/>
          <a:ext cx="0" cy="0"/>
          <a:chOff x="0" y="0"/>
          <a:chExt cx="0" cy="0"/>
        </a:xfrm>
      </p:grpSpPr>
      <p:sp>
        <p:nvSpPr>
          <p:cNvPr id="148" name="Google Shape;148;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p2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p2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2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 name="Google Shape;88;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 name="Google Shape;89;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7.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2.jpg"/><Relationship Id="rId4" Type="http://schemas.openxmlformats.org/officeDocument/2006/relationships/image" Target="../media/image7.png"/><Relationship Id="rId5"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8.jpg"/><Relationship Id="rId4" Type="http://schemas.openxmlformats.org/officeDocument/2006/relationships/image" Target="../media/image7.png"/><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37.png"/><Relationship Id="rId6" Type="http://schemas.openxmlformats.org/officeDocument/2006/relationships/image" Target="../media/image2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9.jpg"/><Relationship Id="rId6" Type="http://schemas.openxmlformats.org/officeDocument/2006/relationships/image" Target="../media/image27.jpg"/><Relationship Id="rId7"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0.png"/><Relationship Id="rId6" Type="http://schemas.openxmlformats.org/officeDocument/2006/relationships/image" Target="../media/image35.png"/><Relationship Id="rId7"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5.jpg"/><Relationship Id="rId6" Type="http://schemas.openxmlformats.org/officeDocument/2006/relationships/image" Target="../media/image34.png"/><Relationship Id="rId7"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7.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60.png"/><Relationship Id="rId4" Type="http://schemas.openxmlformats.org/officeDocument/2006/relationships/image" Target="../media/image7.png"/><Relationship Id="rId5"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9.jpg"/><Relationship Id="rId4" Type="http://schemas.openxmlformats.org/officeDocument/2006/relationships/image" Target="../media/image7.png"/><Relationship Id="rId5"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7.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31.jpg"/><Relationship Id="rId6" Type="http://schemas.openxmlformats.org/officeDocument/2006/relationships/image" Target="../media/image3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40.png"/><Relationship Id="rId4" Type="http://schemas.openxmlformats.org/officeDocument/2006/relationships/image" Target="../media/image7.png"/><Relationship Id="rId5"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38.png"/><Relationship Id="rId4" Type="http://schemas.openxmlformats.org/officeDocument/2006/relationships/image" Target="../media/image7.png"/><Relationship Id="rId5"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38.png"/><Relationship Id="rId4" Type="http://schemas.openxmlformats.org/officeDocument/2006/relationships/image" Target="../media/image7.png"/><Relationship Id="rId5"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49.jpg"/><Relationship Id="rId4" Type="http://schemas.openxmlformats.org/officeDocument/2006/relationships/image" Target="../media/image7.png"/><Relationship Id="rId5"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49.jpg"/><Relationship Id="rId4" Type="http://schemas.openxmlformats.org/officeDocument/2006/relationships/image" Target="../media/image7.png"/><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7.png"/><Relationship Id="rId5"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7.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4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41.jpg"/><Relationship Id="rId4" Type="http://schemas.openxmlformats.org/officeDocument/2006/relationships/image" Target="../media/image7.png"/><Relationship Id="rId5"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52.jpg"/><Relationship Id="rId6" Type="http://schemas.openxmlformats.org/officeDocument/2006/relationships/image" Target="../media/image5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7.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6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5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4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4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7.png"/><Relationship Id="rId5"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54.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4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63.png"/><Relationship Id="rId4" Type="http://schemas.openxmlformats.org/officeDocument/2006/relationships/image" Target="../media/image7.png"/><Relationship Id="rId5" Type="http://schemas.openxmlformats.org/officeDocument/2006/relationships/image" Target="../media/image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55.jpg"/><Relationship Id="rId4" Type="http://schemas.openxmlformats.org/officeDocument/2006/relationships/image" Target="../media/image7.png"/><Relationship Id="rId5" Type="http://schemas.openxmlformats.org/officeDocument/2006/relationships/image" Target="../media/image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58.png"/><Relationship Id="rId4" Type="http://schemas.openxmlformats.org/officeDocument/2006/relationships/image" Target="../media/image7.png"/><Relationship Id="rId5" Type="http://schemas.openxmlformats.org/officeDocument/2006/relationships/image" Target="../media/image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57.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7.png"/><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5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6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7.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59.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7.pn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image" Target="../media/image7.png"/><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47.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image" Target="../media/image7.pn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6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image" Target="../media/image7.png"/><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 Id="rId3" Type="http://schemas.openxmlformats.org/officeDocument/2006/relationships/image" Target="../media/image7.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6.png"/><Relationship Id="rId6"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24.png"/><Relationship Id="rId7"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162" name="Shape 162"/>
        <p:cNvGrpSpPr/>
        <p:nvPr/>
      </p:nvGrpSpPr>
      <p:grpSpPr>
        <a:xfrm>
          <a:off x="0" y="0"/>
          <a:ext cx="0" cy="0"/>
          <a:chOff x="0" y="0"/>
          <a:chExt cx="0" cy="0"/>
        </a:xfrm>
      </p:grpSpPr>
      <p:pic>
        <p:nvPicPr>
          <p:cNvPr id="163" name="Google Shape;163;p25"/>
          <p:cNvPicPr preferRelativeResize="0"/>
          <p:nvPr/>
        </p:nvPicPr>
        <p:blipFill rotWithShape="1">
          <a:blip r:embed="rId3">
            <a:alphaModFix/>
          </a:blip>
          <a:srcRect b="-849" l="0" r="0" t="0"/>
          <a:stretch/>
        </p:blipFill>
        <p:spPr>
          <a:xfrm>
            <a:off x="0" y="2442754"/>
            <a:ext cx="9455853" cy="4322717"/>
          </a:xfrm>
          <a:prstGeom prst="rect">
            <a:avLst/>
          </a:prstGeom>
          <a:noFill/>
          <a:ln>
            <a:noFill/>
          </a:ln>
        </p:spPr>
      </p:pic>
      <p:sp>
        <p:nvSpPr>
          <p:cNvPr id="164" name="Google Shape;164;p25"/>
          <p:cNvSpPr/>
          <p:nvPr/>
        </p:nvSpPr>
        <p:spPr>
          <a:xfrm>
            <a:off x="324840" y="998375"/>
            <a:ext cx="8767482" cy="1575007"/>
          </a:xfrm>
          <a:prstGeom prst="rect">
            <a:avLst/>
          </a:prstGeom>
          <a:solidFill>
            <a:srgbClr val="253E79"/>
          </a:solidFill>
          <a:ln cap="flat" cmpd="sng" w="12700">
            <a:solidFill>
              <a:srgbClr val="31538F"/>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600" u="none" cap="none" strike="noStrike">
                <a:solidFill>
                  <a:srgbClr val="FFFFFF"/>
                </a:solidFill>
                <a:latin typeface="Quattrocento Sans"/>
                <a:ea typeface="Quattrocento Sans"/>
                <a:cs typeface="Quattrocento Sans"/>
                <a:sym typeface="Quattrocento Sans"/>
              </a:rPr>
              <a:t>THE 19TH AMENDMENT – </a:t>
            </a:r>
            <a:br>
              <a:rPr b="0" i="0" lang="en-US" sz="3600" u="none" cap="none" strike="noStrike">
                <a:solidFill>
                  <a:srgbClr val="FFFFFF"/>
                </a:solidFill>
                <a:latin typeface="Quattrocento Sans"/>
                <a:ea typeface="Quattrocento Sans"/>
                <a:cs typeface="Quattrocento Sans"/>
                <a:sym typeface="Quattrocento Sans"/>
              </a:rPr>
            </a:br>
            <a:r>
              <a:rPr b="0" i="0" lang="en-US" sz="3600" u="none" cap="none" strike="noStrike">
                <a:solidFill>
                  <a:srgbClr val="FFFFFF"/>
                </a:solidFill>
                <a:latin typeface="Quattrocento Sans"/>
                <a:ea typeface="Quattrocento Sans"/>
                <a:cs typeface="Quattrocento Sans"/>
                <a:sym typeface="Quattrocento Sans"/>
              </a:rPr>
              <a:t>WOMEN’S RIGHT TO VOTE</a:t>
            </a:r>
            <a:endParaRPr/>
          </a:p>
        </p:txBody>
      </p:sp>
      <p:sp>
        <p:nvSpPr>
          <p:cNvPr id="165" name="Google Shape;165;p25"/>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66" name="Google Shape;166;p25"/>
          <p:cNvPicPr preferRelativeResize="0"/>
          <p:nvPr/>
        </p:nvPicPr>
        <p:blipFill rotWithShape="1">
          <a:blip r:embed="rId4">
            <a:alphaModFix/>
          </a:blip>
          <a:srcRect b="0" l="0" r="0" t="0"/>
          <a:stretch/>
        </p:blipFill>
        <p:spPr>
          <a:xfrm>
            <a:off x="9881380" y="5180593"/>
            <a:ext cx="1924931" cy="1052819"/>
          </a:xfrm>
          <a:prstGeom prst="rect">
            <a:avLst/>
          </a:prstGeom>
          <a:noFill/>
          <a:ln>
            <a:noFill/>
          </a:ln>
        </p:spPr>
      </p:pic>
      <p:sp>
        <p:nvSpPr>
          <p:cNvPr id="167" name="Google Shape;167;p25"/>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800" u="none" cap="none" strike="noStrike">
                <a:solidFill>
                  <a:srgbClr val="FFFFFF"/>
                </a:solidFill>
                <a:latin typeface="Calibri"/>
                <a:ea typeface="Calibri"/>
                <a:cs typeface="Calibri"/>
                <a:sym typeface="Calibri"/>
              </a:rPr>
              <a:t>The 19th Amendment - Women’s Right to Vote</a:t>
            </a:r>
            <a:endParaRPr/>
          </a:p>
        </p:txBody>
      </p:sp>
      <p:pic>
        <p:nvPicPr>
          <p:cNvPr id="168" name="Google Shape;168;p25"/>
          <p:cNvPicPr preferRelativeResize="0"/>
          <p:nvPr/>
        </p:nvPicPr>
        <p:blipFill rotWithShape="1">
          <a:blip r:embed="rId5">
            <a:alphaModFix/>
          </a:blip>
          <a:srcRect b="0" l="0" r="0" t="0"/>
          <a:stretch/>
        </p:blipFill>
        <p:spPr>
          <a:xfrm>
            <a:off x="9698277" y="1316334"/>
            <a:ext cx="2291135" cy="229113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264" name="Shape 264"/>
        <p:cNvGrpSpPr/>
        <p:nvPr/>
      </p:nvGrpSpPr>
      <p:grpSpPr>
        <a:xfrm>
          <a:off x="0" y="0"/>
          <a:ext cx="0" cy="0"/>
          <a:chOff x="0" y="0"/>
          <a:chExt cx="0" cy="0"/>
        </a:xfrm>
      </p:grpSpPr>
      <p:sp>
        <p:nvSpPr>
          <p:cNvPr id="265" name="Google Shape;265;p34"/>
          <p:cNvSpPr txBox="1"/>
          <p:nvPr/>
        </p:nvSpPr>
        <p:spPr>
          <a:xfrm>
            <a:off x="5116188" y="473661"/>
            <a:ext cx="3779229" cy="727818"/>
          </a:xfrm>
          <a:prstGeom prst="rect">
            <a:avLst/>
          </a:prstGeom>
          <a:solidFill>
            <a:srgbClr val="252F66"/>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lang="en-US" sz="2800" u="none" cap="none" strike="noStrike">
                <a:solidFill>
                  <a:schemeClr val="lt1"/>
                </a:solidFill>
                <a:latin typeface="Quattrocento Sans"/>
                <a:ea typeface="Quattrocento Sans"/>
                <a:cs typeface="Quattrocento Sans"/>
                <a:sym typeface="Quattrocento Sans"/>
              </a:rPr>
              <a:t>19TH AMENDMENT </a:t>
            </a:r>
            <a:endParaRPr/>
          </a:p>
        </p:txBody>
      </p:sp>
      <p:sp>
        <p:nvSpPr>
          <p:cNvPr id="266" name="Google Shape;266;p34"/>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267" name="Google Shape;267;p34"/>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268" name="Google Shape;268;p34"/>
          <p:cNvSpPr/>
          <p:nvPr/>
        </p:nvSpPr>
        <p:spPr>
          <a:xfrm>
            <a:off x="5116188" y="1397674"/>
            <a:ext cx="3992371" cy="517064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br>
              <a:rPr lang="en-US" sz="2400">
                <a:solidFill>
                  <a:srgbClr val="252F66"/>
                </a:solidFill>
                <a:latin typeface="Calibri"/>
                <a:ea typeface="Calibri"/>
                <a:cs typeface="Calibri"/>
                <a:sym typeface="Calibri"/>
              </a:rPr>
            </a:br>
            <a:r>
              <a:rPr lang="en-US" sz="2400">
                <a:solidFill>
                  <a:srgbClr val="252F66"/>
                </a:solidFill>
                <a:latin typeface="Calibri"/>
                <a:ea typeface="Calibri"/>
                <a:cs typeface="Calibri"/>
                <a:sym typeface="Calibri"/>
              </a:rPr>
              <a:t>The right of citizens of the United States to vote shall not be denied or abridged by the United States or by any State on account of </a:t>
            </a:r>
            <a:r>
              <a:rPr b="1" lang="en-US" sz="2400">
                <a:solidFill>
                  <a:srgbClr val="CC063E"/>
                </a:solidFill>
                <a:latin typeface="Calibri"/>
                <a:ea typeface="Calibri"/>
                <a:cs typeface="Calibri"/>
                <a:sym typeface="Calibri"/>
              </a:rPr>
              <a:t>sex.</a:t>
            </a:r>
            <a:endParaRPr/>
          </a:p>
          <a:p>
            <a:pPr indent="0" lvl="0" marL="0" marR="0" rtl="0" algn="l">
              <a:spcBef>
                <a:spcPts val="0"/>
              </a:spcBef>
              <a:spcAft>
                <a:spcPts val="0"/>
              </a:spcAft>
              <a:buNone/>
            </a:pPr>
            <a:r>
              <a:t/>
            </a:r>
            <a:endParaRPr sz="2400">
              <a:solidFill>
                <a:srgbClr val="252F66"/>
              </a:solidFill>
              <a:latin typeface="Calibri"/>
              <a:ea typeface="Calibri"/>
              <a:cs typeface="Calibri"/>
              <a:sym typeface="Calibri"/>
            </a:endParaRPr>
          </a:p>
          <a:p>
            <a:pPr indent="0" lvl="0" marL="0" marR="0" rtl="0" algn="l">
              <a:spcBef>
                <a:spcPts val="0"/>
              </a:spcBef>
              <a:spcAft>
                <a:spcPts val="0"/>
              </a:spcAft>
              <a:buNone/>
            </a:pPr>
            <a:r>
              <a:t/>
            </a:r>
            <a:endParaRPr sz="2400">
              <a:solidFill>
                <a:srgbClr val="252F66"/>
              </a:solidFill>
              <a:latin typeface="Calibri"/>
              <a:ea typeface="Calibri"/>
              <a:cs typeface="Calibri"/>
              <a:sym typeface="Calibri"/>
            </a:endParaRPr>
          </a:p>
          <a:p>
            <a:pPr indent="0" lvl="0" marL="0" marR="0" rtl="0" algn="l">
              <a:spcBef>
                <a:spcPts val="0"/>
              </a:spcBef>
              <a:spcAft>
                <a:spcPts val="0"/>
              </a:spcAft>
              <a:buNone/>
            </a:pPr>
            <a:r>
              <a:t/>
            </a:r>
            <a:endParaRPr sz="2400">
              <a:solidFill>
                <a:srgbClr val="252F66"/>
              </a:solidFill>
              <a:latin typeface="Calibri"/>
              <a:ea typeface="Calibri"/>
              <a:cs typeface="Calibri"/>
              <a:sym typeface="Calibri"/>
            </a:endParaRPr>
          </a:p>
          <a:p>
            <a:pPr indent="0" lvl="0" marL="0" marR="0" rtl="0" algn="l">
              <a:spcBef>
                <a:spcPts val="0"/>
              </a:spcBef>
              <a:spcAft>
                <a:spcPts val="0"/>
              </a:spcAft>
              <a:buNone/>
            </a:pPr>
            <a:r>
              <a:t/>
            </a:r>
            <a:endParaRPr sz="2400">
              <a:solidFill>
                <a:srgbClr val="252F66"/>
              </a:solidFill>
              <a:latin typeface="Calibri"/>
              <a:ea typeface="Calibri"/>
              <a:cs typeface="Calibri"/>
              <a:sym typeface="Calibri"/>
            </a:endParaRPr>
          </a:p>
          <a:p>
            <a:pPr indent="0" lvl="0" marL="0" marR="0" rtl="0" algn="l">
              <a:spcBef>
                <a:spcPts val="0"/>
              </a:spcBef>
              <a:spcAft>
                <a:spcPts val="0"/>
              </a:spcAft>
              <a:buNone/>
            </a:pPr>
            <a:r>
              <a:rPr lang="en-US" sz="2400">
                <a:solidFill>
                  <a:srgbClr val="252F66"/>
                </a:solidFill>
                <a:latin typeface="Calibri"/>
                <a:ea typeface="Calibri"/>
                <a:cs typeface="Calibri"/>
                <a:sym typeface="Calibri"/>
              </a:rPr>
              <a:t>Congress shall have power to enforce this article by appropriate legislation.</a:t>
            </a:r>
            <a:endParaRPr sz="2000">
              <a:solidFill>
                <a:srgbClr val="002060"/>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9" name="Google Shape;269;p34"/>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270" name="Google Shape;270;p34"/>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sp>
        <p:nvSpPr>
          <p:cNvPr id="271" name="Google Shape;271;p34"/>
          <p:cNvSpPr txBox="1"/>
          <p:nvPr/>
        </p:nvSpPr>
        <p:spPr>
          <a:xfrm>
            <a:off x="526467" y="471558"/>
            <a:ext cx="3779229" cy="727818"/>
          </a:xfrm>
          <a:prstGeom prst="rect">
            <a:avLst/>
          </a:prstGeom>
          <a:solidFill>
            <a:srgbClr val="252F66"/>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lang="en-US" sz="2800" u="none" cap="none" strike="noStrike">
                <a:solidFill>
                  <a:schemeClr val="lt1"/>
                </a:solidFill>
                <a:latin typeface="Quattrocento Sans"/>
                <a:ea typeface="Quattrocento Sans"/>
                <a:cs typeface="Quattrocento Sans"/>
                <a:sym typeface="Quattrocento Sans"/>
              </a:rPr>
              <a:t>15TH AMENDMENT </a:t>
            </a:r>
            <a:endParaRPr/>
          </a:p>
        </p:txBody>
      </p:sp>
      <p:sp>
        <p:nvSpPr>
          <p:cNvPr id="272" name="Google Shape;272;p34"/>
          <p:cNvSpPr/>
          <p:nvPr/>
        </p:nvSpPr>
        <p:spPr>
          <a:xfrm>
            <a:off x="526466" y="1391477"/>
            <a:ext cx="3992371" cy="489364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52F66"/>
                </a:solidFill>
                <a:latin typeface="Calibri"/>
                <a:ea typeface="Calibri"/>
                <a:cs typeface="Calibri"/>
                <a:sym typeface="Calibri"/>
              </a:rPr>
              <a:t>Section 1</a:t>
            </a:r>
            <a:endParaRPr/>
          </a:p>
          <a:p>
            <a:pPr indent="0" lvl="0" marL="0" marR="0" rtl="0" algn="l">
              <a:spcBef>
                <a:spcPts val="0"/>
              </a:spcBef>
              <a:spcAft>
                <a:spcPts val="0"/>
              </a:spcAft>
              <a:buNone/>
            </a:pPr>
            <a:r>
              <a:rPr lang="en-US" sz="2400">
                <a:solidFill>
                  <a:srgbClr val="252F66"/>
                </a:solidFill>
                <a:latin typeface="Calibri"/>
                <a:ea typeface="Calibri"/>
                <a:cs typeface="Calibri"/>
                <a:sym typeface="Calibri"/>
              </a:rPr>
              <a:t>The right of citizens of the United States to vote shall not be denied or abridged by the United States or by any State on account of </a:t>
            </a:r>
            <a:r>
              <a:rPr b="1" lang="en-US" sz="2400">
                <a:solidFill>
                  <a:srgbClr val="CC063E"/>
                </a:solidFill>
                <a:latin typeface="Calibri"/>
                <a:ea typeface="Calibri"/>
                <a:cs typeface="Calibri"/>
                <a:sym typeface="Calibri"/>
              </a:rPr>
              <a:t>race, color, or previous condition of servitude.</a:t>
            </a:r>
            <a:endParaRPr/>
          </a:p>
          <a:p>
            <a:pPr indent="0" lvl="0" marL="0" marR="0" rtl="0" algn="l">
              <a:spcBef>
                <a:spcPts val="0"/>
              </a:spcBef>
              <a:spcAft>
                <a:spcPts val="0"/>
              </a:spcAft>
              <a:buNone/>
            </a:pPr>
            <a:r>
              <a:t/>
            </a:r>
            <a:endParaRPr sz="2400">
              <a:solidFill>
                <a:srgbClr val="252F66"/>
              </a:solidFill>
              <a:latin typeface="Calibri"/>
              <a:ea typeface="Calibri"/>
              <a:cs typeface="Calibri"/>
              <a:sym typeface="Calibri"/>
            </a:endParaRPr>
          </a:p>
          <a:p>
            <a:pPr indent="0" lvl="0" marL="0" marR="0" rtl="0" algn="l">
              <a:spcBef>
                <a:spcPts val="0"/>
              </a:spcBef>
              <a:spcAft>
                <a:spcPts val="0"/>
              </a:spcAft>
              <a:buNone/>
            </a:pPr>
            <a:r>
              <a:rPr lang="en-US" sz="2400">
                <a:solidFill>
                  <a:srgbClr val="252F66"/>
                </a:solidFill>
                <a:latin typeface="Calibri"/>
                <a:ea typeface="Calibri"/>
                <a:cs typeface="Calibri"/>
                <a:sym typeface="Calibri"/>
              </a:rPr>
              <a:t>Section 2</a:t>
            </a:r>
            <a:endParaRPr/>
          </a:p>
          <a:p>
            <a:pPr indent="0" lvl="0" marL="0" marR="0" rtl="0" algn="l">
              <a:spcBef>
                <a:spcPts val="0"/>
              </a:spcBef>
              <a:spcAft>
                <a:spcPts val="0"/>
              </a:spcAft>
              <a:buNone/>
            </a:pPr>
            <a:r>
              <a:rPr lang="en-US" sz="2400">
                <a:solidFill>
                  <a:srgbClr val="252F66"/>
                </a:solidFill>
                <a:latin typeface="Calibri"/>
                <a:ea typeface="Calibri"/>
                <a:cs typeface="Calibri"/>
                <a:sym typeface="Calibri"/>
              </a:rPr>
              <a:t>The Congress shall have the power to enforce this article by appropriate legislation.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276" name="Shape 276"/>
        <p:cNvGrpSpPr/>
        <p:nvPr/>
      </p:nvGrpSpPr>
      <p:grpSpPr>
        <a:xfrm>
          <a:off x="0" y="0"/>
          <a:ext cx="0" cy="0"/>
          <a:chOff x="0" y="0"/>
          <a:chExt cx="0" cy="0"/>
        </a:xfrm>
      </p:grpSpPr>
      <p:sp>
        <p:nvSpPr>
          <p:cNvPr id="277" name="Google Shape;277;p35"/>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278" name="Google Shape;278;p35"/>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279" name="Google Shape;279;p35"/>
          <p:cNvSpPr txBox="1"/>
          <p:nvPr/>
        </p:nvSpPr>
        <p:spPr>
          <a:xfrm>
            <a:off x="1329070" y="359298"/>
            <a:ext cx="6251944" cy="690289"/>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2800"/>
              <a:buFont typeface="Quattrocento Sans"/>
              <a:buNone/>
            </a:pPr>
            <a:r>
              <a:rPr b="1" i="0" lang="en-US" sz="2800" u="none" cap="none" strike="noStrike">
                <a:solidFill>
                  <a:srgbClr val="FFFFFF"/>
                </a:solidFill>
                <a:latin typeface="Quattrocento Sans"/>
                <a:ea typeface="Quattrocento Sans"/>
                <a:cs typeface="Quattrocento Sans"/>
                <a:sym typeface="Quattrocento Sans"/>
              </a:rPr>
              <a:t>RATIFYING THE AMENDMENT </a:t>
            </a:r>
            <a:endParaRPr/>
          </a:p>
        </p:txBody>
      </p:sp>
      <p:sp>
        <p:nvSpPr>
          <p:cNvPr id="280" name="Google Shape;280;p35"/>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281" name="Google Shape;281;p35"/>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sp>
        <p:nvSpPr>
          <p:cNvPr id="282" name="Google Shape;282;p35"/>
          <p:cNvSpPr/>
          <p:nvPr/>
        </p:nvSpPr>
        <p:spPr>
          <a:xfrm>
            <a:off x="470750" y="1316334"/>
            <a:ext cx="8462682" cy="507831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252F66"/>
              </a:buClr>
              <a:buSzPts val="3600"/>
              <a:buFont typeface="Arial"/>
              <a:buChar char="•"/>
            </a:pPr>
            <a:r>
              <a:rPr lang="en-US" sz="3600">
                <a:solidFill>
                  <a:srgbClr val="252F66"/>
                </a:solidFill>
                <a:latin typeface="Calibri"/>
                <a:ea typeface="Calibri"/>
                <a:cs typeface="Calibri"/>
                <a:sym typeface="Calibri"/>
              </a:rPr>
              <a:t>Suffragists settled on this language in 1878.</a:t>
            </a:r>
            <a:endParaRPr/>
          </a:p>
          <a:p>
            <a:pPr indent="-342900" lvl="0" marL="342900" marR="0" rtl="0" algn="l">
              <a:spcBef>
                <a:spcPts val="0"/>
              </a:spcBef>
              <a:spcAft>
                <a:spcPts val="0"/>
              </a:spcAft>
              <a:buClr>
                <a:srgbClr val="252F66"/>
              </a:buClr>
              <a:buSzPts val="3600"/>
              <a:buFont typeface="Arial"/>
              <a:buChar char="•"/>
            </a:pPr>
            <a:r>
              <a:rPr lang="en-US" sz="3600">
                <a:solidFill>
                  <a:srgbClr val="252F66"/>
                </a:solidFill>
                <a:latin typeface="Calibri"/>
                <a:ea typeface="Calibri"/>
                <a:cs typeface="Calibri"/>
                <a:sym typeface="Calibri"/>
              </a:rPr>
              <a:t>The “Susan B. Anthony Amendment” was introduced in each Congress (unchanged) for the next four decades.</a:t>
            </a:r>
            <a:endParaRPr/>
          </a:p>
          <a:p>
            <a:pPr indent="-342900" lvl="0" marL="342900" marR="0" rtl="0" algn="l">
              <a:spcBef>
                <a:spcPts val="0"/>
              </a:spcBef>
              <a:spcAft>
                <a:spcPts val="0"/>
              </a:spcAft>
              <a:buClr>
                <a:srgbClr val="252F66"/>
              </a:buClr>
              <a:buSzPts val="3600"/>
              <a:buFont typeface="Arial"/>
              <a:buChar char="•"/>
            </a:pPr>
            <a:r>
              <a:rPr lang="en-US" sz="3600">
                <a:solidFill>
                  <a:srgbClr val="252F66"/>
                </a:solidFill>
                <a:latin typeface="Calibri"/>
                <a:ea typeface="Calibri"/>
                <a:cs typeface="Calibri"/>
                <a:sym typeface="Calibri"/>
              </a:rPr>
              <a:t>Congress finally approved it on June 4, 1919.</a:t>
            </a:r>
            <a:endParaRPr/>
          </a:p>
          <a:p>
            <a:pPr indent="-342900" lvl="0" marL="342900" marR="0" rtl="0" algn="l">
              <a:spcBef>
                <a:spcPts val="0"/>
              </a:spcBef>
              <a:spcAft>
                <a:spcPts val="0"/>
              </a:spcAft>
              <a:buClr>
                <a:srgbClr val="252F66"/>
              </a:buClr>
              <a:buSzPts val="3600"/>
              <a:buFont typeface="Arial"/>
              <a:buChar char="•"/>
            </a:pPr>
            <a:r>
              <a:rPr lang="en-US" sz="3600">
                <a:solidFill>
                  <a:srgbClr val="252F66"/>
                </a:solidFill>
                <a:latin typeface="Calibri"/>
                <a:ea typeface="Calibri"/>
                <a:cs typeface="Calibri"/>
                <a:sym typeface="Calibri"/>
              </a:rPr>
              <a:t>And it was ratified by three-fourths of the states in August 1920.</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286" name="Shape 286"/>
        <p:cNvGrpSpPr/>
        <p:nvPr/>
      </p:nvGrpSpPr>
      <p:grpSpPr>
        <a:xfrm>
          <a:off x="0" y="0"/>
          <a:ext cx="0" cy="0"/>
          <a:chOff x="0" y="0"/>
          <a:chExt cx="0" cy="0"/>
        </a:xfrm>
      </p:grpSpPr>
      <p:pic>
        <p:nvPicPr>
          <p:cNvPr id="287" name="Google Shape;287;p36"/>
          <p:cNvPicPr preferRelativeResize="0"/>
          <p:nvPr/>
        </p:nvPicPr>
        <p:blipFill rotWithShape="1">
          <a:blip r:embed="rId3">
            <a:alphaModFix/>
          </a:blip>
          <a:srcRect b="0" l="0" r="0" t="0"/>
          <a:stretch/>
        </p:blipFill>
        <p:spPr>
          <a:xfrm>
            <a:off x="615980" y="1690506"/>
            <a:ext cx="4777045" cy="3484854"/>
          </a:xfrm>
          <a:prstGeom prst="rect">
            <a:avLst/>
          </a:prstGeom>
          <a:noFill/>
          <a:ln>
            <a:noFill/>
          </a:ln>
          <a:effectLst>
            <a:outerShdw blurRad="292100" rotWithShape="0" algn="tl" dir="2700000" dist="139700">
              <a:srgbClr val="333333">
                <a:alpha val="64705"/>
              </a:srgbClr>
            </a:outerShdw>
          </a:effectLst>
        </p:spPr>
      </p:pic>
      <p:sp>
        <p:nvSpPr>
          <p:cNvPr id="288" name="Google Shape;288;p36"/>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289" name="Google Shape;289;p36"/>
          <p:cNvPicPr preferRelativeResize="0"/>
          <p:nvPr/>
        </p:nvPicPr>
        <p:blipFill rotWithShape="1">
          <a:blip r:embed="rId4">
            <a:alphaModFix/>
          </a:blip>
          <a:srcRect b="0" l="0" r="0" t="0"/>
          <a:stretch/>
        </p:blipFill>
        <p:spPr>
          <a:xfrm>
            <a:off x="9881380" y="5180593"/>
            <a:ext cx="1924931" cy="1052819"/>
          </a:xfrm>
          <a:prstGeom prst="rect">
            <a:avLst/>
          </a:prstGeom>
          <a:noFill/>
          <a:ln>
            <a:noFill/>
          </a:ln>
        </p:spPr>
      </p:pic>
      <p:sp>
        <p:nvSpPr>
          <p:cNvPr id="290" name="Google Shape;290;p36"/>
          <p:cNvSpPr txBox="1"/>
          <p:nvPr/>
        </p:nvSpPr>
        <p:spPr>
          <a:xfrm>
            <a:off x="2126512" y="410098"/>
            <a:ext cx="4529469" cy="690289"/>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2800"/>
              <a:buFont typeface="Quattrocento Sans"/>
              <a:buNone/>
            </a:pPr>
            <a:r>
              <a:rPr b="1" i="0" lang="en-US" sz="2800" u="none" cap="none" strike="noStrike">
                <a:solidFill>
                  <a:srgbClr val="FFFFFF"/>
                </a:solidFill>
                <a:latin typeface="Quattrocento Sans"/>
                <a:ea typeface="Quattrocento Sans"/>
                <a:cs typeface="Quattrocento Sans"/>
                <a:sym typeface="Quattrocento Sans"/>
              </a:rPr>
              <a:t>EARLY AMERICA</a:t>
            </a:r>
            <a:endParaRPr/>
          </a:p>
        </p:txBody>
      </p:sp>
      <p:sp>
        <p:nvSpPr>
          <p:cNvPr id="291" name="Google Shape;291;p36"/>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292" name="Google Shape;292;p36"/>
          <p:cNvPicPr preferRelativeResize="0"/>
          <p:nvPr/>
        </p:nvPicPr>
        <p:blipFill rotWithShape="1">
          <a:blip r:embed="rId5">
            <a:alphaModFix/>
          </a:blip>
          <a:srcRect b="0" l="0" r="0" t="0"/>
          <a:stretch/>
        </p:blipFill>
        <p:spPr>
          <a:xfrm>
            <a:off x="9698277" y="1316334"/>
            <a:ext cx="2291135" cy="2291135"/>
          </a:xfrm>
          <a:prstGeom prst="rect">
            <a:avLst/>
          </a:prstGeom>
          <a:noFill/>
          <a:ln>
            <a:noFill/>
          </a:ln>
        </p:spPr>
      </p:pic>
      <p:sp>
        <p:nvSpPr>
          <p:cNvPr id="293" name="Google Shape;293;p36"/>
          <p:cNvSpPr/>
          <p:nvPr/>
        </p:nvSpPr>
        <p:spPr>
          <a:xfrm>
            <a:off x="275901" y="4737506"/>
            <a:ext cx="4561643" cy="1938992"/>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en-US" sz="2000">
                <a:solidFill>
                  <a:schemeClr val="lt1"/>
                </a:solidFill>
                <a:latin typeface="Calibri"/>
                <a:ea typeface="Calibri"/>
                <a:cs typeface="Calibri"/>
                <a:sym typeface="Calibri"/>
              </a:rPr>
              <a:t>Early Americans thought that men served as the heads of their households, representing the views of their wives, daughters, etc., in public life.</a:t>
            </a:r>
            <a:endParaRPr/>
          </a:p>
          <a:p>
            <a:pPr indent="0" lvl="0" marL="0" marR="0" rtl="0" algn="l">
              <a:spcBef>
                <a:spcPts val="0"/>
              </a:spcBef>
              <a:spcAft>
                <a:spcPts val="0"/>
              </a:spcAft>
              <a:buNone/>
            </a:pPr>
            <a:r>
              <a:rPr lang="en-US" sz="2000">
                <a:solidFill>
                  <a:schemeClr val="lt1"/>
                </a:solidFill>
                <a:latin typeface="Calibri"/>
                <a:ea typeface="Calibri"/>
                <a:cs typeface="Calibri"/>
                <a:sym typeface="Calibri"/>
              </a:rPr>
              <a:t>(Image: Photograph of woodcut by North Wind Picture Archives</a:t>
            </a:r>
            <a:r>
              <a:rPr b="1" lang="en-US" sz="2000">
                <a:solidFill>
                  <a:schemeClr val="lt1"/>
                </a:solidFill>
                <a:latin typeface="Calibri"/>
                <a:ea typeface="Calibri"/>
                <a:cs typeface="Calibri"/>
                <a:sym typeface="Calibri"/>
              </a:rPr>
              <a:t>)</a:t>
            </a:r>
            <a:endParaRPr sz="2000">
              <a:solidFill>
                <a:schemeClr val="lt1"/>
              </a:solidFill>
              <a:latin typeface="Calibri"/>
              <a:ea typeface="Calibri"/>
              <a:cs typeface="Calibri"/>
              <a:sym typeface="Calibri"/>
            </a:endParaRPr>
          </a:p>
        </p:txBody>
      </p:sp>
      <p:sp>
        <p:nvSpPr>
          <p:cNvPr id="294" name="Google Shape;294;p36"/>
          <p:cNvSpPr/>
          <p:nvPr/>
        </p:nvSpPr>
        <p:spPr>
          <a:xfrm>
            <a:off x="5733104" y="1759040"/>
            <a:ext cx="3615685" cy="34163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52F66"/>
                </a:solidFill>
                <a:latin typeface="Calibri"/>
                <a:ea typeface="Calibri"/>
                <a:cs typeface="Calibri"/>
                <a:sym typeface="Calibri"/>
              </a:rPr>
              <a:t>The Constitution left issues of elections and voting primarily to the states.</a:t>
            </a:r>
            <a:r>
              <a:rPr b="1" lang="en-US" sz="2400">
                <a:solidFill>
                  <a:srgbClr val="252F66"/>
                </a:solidFill>
                <a:latin typeface="Calibri"/>
                <a:ea typeface="Calibri"/>
                <a:cs typeface="Calibri"/>
                <a:sym typeface="Calibri"/>
              </a:rPr>
              <a:t> </a:t>
            </a:r>
            <a:r>
              <a:rPr lang="en-US" sz="2400">
                <a:solidFill>
                  <a:srgbClr val="252F66"/>
                </a:solidFill>
                <a:latin typeface="Calibri"/>
                <a:ea typeface="Calibri"/>
                <a:cs typeface="Calibri"/>
                <a:sym typeface="Calibri"/>
              </a:rPr>
              <a:t>Most states establish property requirements for voters. So, during this period, voting is generally restricted to white male property owners.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298" name="Shape 298"/>
        <p:cNvGrpSpPr/>
        <p:nvPr/>
      </p:nvGrpSpPr>
      <p:grpSpPr>
        <a:xfrm>
          <a:off x="0" y="0"/>
          <a:ext cx="0" cy="0"/>
          <a:chOff x="0" y="0"/>
          <a:chExt cx="0" cy="0"/>
        </a:xfrm>
      </p:grpSpPr>
      <p:pic>
        <p:nvPicPr>
          <p:cNvPr id="299" name="Google Shape;299;p37"/>
          <p:cNvPicPr preferRelativeResize="0"/>
          <p:nvPr/>
        </p:nvPicPr>
        <p:blipFill rotWithShape="1">
          <a:blip r:embed="rId3">
            <a:alphaModFix/>
          </a:blip>
          <a:srcRect b="0" l="16733" r="0" t="0"/>
          <a:stretch/>
        </p:blipFill>
        <p:spPr>
          <a:xfrm>
            <a:off x="648585" y="1607818"/>
            <a:ext cx="4452169" cy="3567542"/>
          </a:xfrm>
          <a:prstGeom prst="rect">
            <a:avLst/>
          </a:prstGeom>
          <a:noFill/>
          <a:ln>
            <a:noFill/>
          </a:ln>
          <a:effectLst>
            <a:outerShdw blurRad="292100" rotWithShape="0" algn="tl" dir="2700000" dist="139700">
              <a:srgbClr val="333333">
                <a:alpha val="64705"/>
              </a:srgbClr>
            </a:outerShdw>
          </a:effectLst>
        </p:spPr>
      </p:pic>
      <p:sp>
        <p:nvSpPr>
          <p:cNvPr id="300" name="Google Shape;300;p37"/>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301" name="Google Shape;301;p37"/>
          <p:cNvPicPr preferRelativeResize="0"/>
          <p:nvPr/>
        </p:nvPicPr>
        <p:blipFill rotWithShape="1">
          <a:blip r:embed="rId4">
            <a:alphaModFix/>
          </a:blip>
          <a:srcRect b="0" l="0" r="0" t="0"/>
          <a:stretch/>
        </p:blipFill>
        <p:spPr>
          <a:xfrm>
            <a:off x="9881380" y="5180593"/>
            <a:ext cx="1924931" cy="1052819"/>
          </a:xfrm>
          <a:prstGeom prst="rect">
            <a:avLst/>
          </a:prstGeom>
          <a:noFill/>
          <a:ln>
            <a:noFill/>
          </a:ln>
        </p:spPr>
      </p:pic>
      <p:sp>
        <p:nvSpPr>
          <p:cNvPr id="302" name="Google Shape;302;p37"/>
          <p:cNvSpPr txBox="1"/>
          <p:nvPr/>
        </p:nvSpPr>
        <p:spPr>
          <a:xfrm>
            <a:off x="648585" y="410098"/>
            <a:ext cx="7783033" cy="690289"/>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2800"/>
              <a:buFont typeface="Quattrocento Sans"/>
              <a:buNone/>
            </a:pPr>
            <a:r>
              <a:rPr b="1" i="0" lang="en-US" sz="2800" u="none" cap="none" strike="noStrike">
                <a:solidFill>
                  <a:srgbClr val="FFFFFF"/>
                </a:solidFill>
                <a:latin typeface="Quattrocento Sans"/>
                <a:ea typeface="Quattrocento Sans"/>
                <a:cs typeface="Quattrocento Sans"/>
                <a:sym typeface="Quattrocento Sans"/>
              </a:rPr>
              <a:t>WOMEN’S SUFFRAGE IN EARLY AMERICA </a:t>
            </a:r>
            <a:endParaRPr/>
          </a:p>
        </p:txBody>
      </p:sp>
      <p:sp>
        <p:nvSpPr>
          <p:cNvPr id="303" name="Google Shape;303;p37"/>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304" name="Google Shape;304;p37"/>
          <p:cNvPicPr preferRelativeResize="0"/>
          <p:nvPr/>
        </p:nvPicPr>
        <p:blipFill rotWithShape="1">
          <a:blip r:embed="rId5">
            <a:alphaModFix/>
          </a:blip>
          <a:srcRect b="0" l="0" r="0" t="0"/>
          <a:stretch/>
        </p:blipFill>
        <p:spPr>
          <a:xfrm>
            <a:off x="9698277" y="1316334"/>
            <a:ext cx="2291135" cy="2291135"/>
          </a:xfrm>
          <a:prstGeom prst="rect">
            <a:avLst/>
          </a:prstGeom>
          <a:noFill/>
          <a:ln>
            <a:noFill/>
          </a:ln>
        </p:spPr>
      </p:pic>
      <p:sp>
        <p:nvSpPr>
          <p:cNvPr id="305" name="Google Shape;305;p37"/>
          <p:cNvSpPr/>
          <p:nvPr/>
        </p:nvSpPr>
        <p:spPr>
          <a:xfrm>
            <a:off x="262896" y="4662798"/>
            <a:ext cx="4583187" cy="1785104"/>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A woman's name appears on a 1801 Montgomery Township, New Jersey, poll list from the N.J. State Archives. </a:t>
            </a:r>
            <a:br>
              <a:rPr b="1" lang="en-US" sz="2400">
                <a:solidFill>
                  <a:schemeClr val="lt1"/>
                </a:solidFill>
                <a:latin typeface="Calibri"/>
                <a:ea typeface="Calibri"/>
                <a:cs typeface="Calibri"/>
                <a:sym typeface="Calibri"/>
              </a:rPr>
            </a:br>
            <a:r>
              <a:rPr lang="en-US" sz="1400">
                <a:solidFill>
                  <a:schemeClr val="lt1"/>
                </a:solidFill>
                <a:latin typeface="Calibri"/>
                <a:ea typeface="Calibri"/>
                <a:cs typeface="Calibri"/>
                <a:sym typeface="Calibri"/>
              </a:rPr>
              <a:t>(Image: Museum of the American Revolution)</a:t>
            </a:r>
            <a:endParaRPr sz="1800">
              <a:solidFill>
                <a:schemeClr val="lt1"/>
              </a:solidFill>
              <a:latin typeface="Calibri"/>
              <a:ea typeface="Calibri"/>
              <a:cs typeface="Calibri"/>
              <a:sym typeface="Calibri"/>
            </a:endParaRPr>
          </a:p>
        </p:txBody>
      </p:sp>
      <p:sp>
        <p:nvSpPr>
          <p:cNvPr id="306" name="Google Shape;306;p37"/>
          <p:cNvSpPr/>
          <p:nvPr/>
        </p:nvSpPr>
        <p:spPr>
          <a:xfrm>
            <a:off x="5550787" y="1830684"/>
            <a:ext cx="3696665" cy="415498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52F66"/>
                </a:solidFill>
                <a:latin typeface="Calibri"/>
                <a:ea typeface="Calibri"/>
                <a:cs typeface="Calibri"/>
                <a:sym typeface="Calibri"/>
              </a:rPr>
              <a:t>There was a notable exception—New Jersey. There, unmarried female landowners voted in state and local elections from 1776-1807. However, in 1807, New Jersey closed off this brief period of women’s suffrage—limiting the vote to “free, white male citizens.”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310" name="Shape 310"/>
        <p:cNvGrpSpPr/>
        <p:nvPr/>
      </p:nvGrpSpPr>
      <p:grpSpPr>
        <a:xfrm>
          <a:off x="0" y="0"/>
          <a:ext cx="0" cy="0"/>
          <a:chOff x="0" y="0"/>
          <a:chExt cx="0" cy="0"/>
        </a:xfrm>
      </p:grpSpPr>
      <p:pic>
        <p:nvPicPr>
          <p:cNvPr id="311" name="Google Shape;311;p38"/>
          <p:cNvPicPr preferRelativeResize="0"/>
          <p:nvPr/>
        </p:nvPicPr>
        <p:blipFill rotWithShape="1">
          <a:blip r:embed="rId3">
            <a:alphaModFix/>
          </a:blip>
          <a:srcRect b="0" l="0" r="0" t="0"/>
          <a:stretch/>
        </p:blipFill>
        <p:spPr>
          <a:xfrm>
            <a:off x="764491" y="1436039"/>
            <a:ext cx="3950778" cy="4797373"/>
          </a:xfrm>
          <a:prstGeom prst="rect">
            <a:avLst/>
          </a:prstGeom>
          <a:noFill/>
          <a:ln>
            <a:noFill/>
          </a:ln>
          <a:effectLst>
            <a:outerShdw blurRad="292100" rotWithShape="0" algn="tl" dir="2700000" dist="139700">
              <a:srgbClr val="333333">
                <a:alpha val="64705"/>
              </a:srgbClr>
            </a:outerShdw>
          </a:effectLst>
        </p:spPr>
      </p:pic>
      <p:sp>
        <p:nvSpPr>
          <p:cNvPr id="312" name="Google Shape;312;p38"/>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313" name="Google Shape;313;p38"/>
          <p:cNvPicPr preferRelativeResize="0"/>
          <p:nvPr/>
        </p:nvPicPr>
        <p:blipFill rotWithShape="1">
          <a:blip r:embed="rId4">
            <a:alphaModFix/>
          </a:blip>
          <a:srcRect b="0" l="0" r="0" t="0"/>
          <a:stretch/>
        </p:blipFill>
        <p:spPr>
          <a:xfrm>
            <a:off x="9881380" y="5180593"/>
            <a:ext cx="1924931" cy="1052819"/>
          </a:xfrm>
          <a:prstGeom prst="rect">
            <a:avLst/>
          </a:prstGeom>
          <a:noFill/>
          <a:ln>
            <a:noFill/>
          </a:ln>
        </p:spPr>
      </p:pic>
      <p:sp>
        <p:nvSpPr>
          <p:cNvPr id="314" name="Google Shape;314;p38"/>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315" name="Google Shape;315;p38"/>
          <p:cNvPicPr preferRelativeResize="0"/>
          <p:nvPr/>
        </p:nvPicPr>
        <p:blipFill rotWithShape="1">
          <a:blip r:embed="rId5">
            <a:alphaModFix/>
          </a:blip>
          <a:srcRect b="0" l="0" r="0" t="0"/>
          <a:stretch/>
        </p:blipFill>
        <p:spPr>
          <a:xfrm>
            <a:off x="9698277" y="1316334"/>
            <a:ext cx="2291135" cy="2291135"/>
          </a:xfrm>
          <a:prstGeom prst="rect">
            <a:avLst/>
          </a:prstGeom>
          <a:noFill/>
          <a:ln>
            <a:noFill/>
          </a:ln>
        </p:spPr>
      </p:pic>
      <p:sp>
        <p:nvSpPr>
          <p:cNvPr id="316" name="Google Shape;316;p38"/>
          <p:cNvSpPr/>
          <p:nvPr/>
        </p:nvSpPr>
        <p:spPr>
          <a:xfrm>
            <a:off x="4767028" y="2461901"/>
            <a:ext cx="4545560" cy="156966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200">
                <a:solidFill>
                  <a:srgbClr val="252F66"/>
                </a:solidFill>
                <a:latin typeface="Calibri"/>
                <a:ea typeface="Calibri"/>
                <a:cs typeface="Calibri"/>
                <a:sym typeface="Calibri"/>
              </a:rPr>
              <a:t>Brought a move towards </a:t>
            </a:r>
            <a:endParaRPr/>
          </a:p>
          <a:p>
            <a:pPr indent="0" lvl="0" marL="0" marR="0" rtl="0" algn="ctr">
              <a:spcBef>
                <a:spcPts val="0"/>
              </a:spcBef>
              <a:spcAft>
                <a:spcPts val="0"/>
              </a:spcAft>
              <a:buNone/>
            </a:pPr>
            <a:r>
              <a:rPr b="1" lang="en-US" sz="3200">
                <a:solidFill>
                  <a:srgbClr val="252F66"/>
                </a:solidFill>
                <a:latin typeface="Calibri"/>
                <a:ea typeface="Calibri"/>
                <a:cs typeface="Calibri"/>
                <a:sym typeface="Calibri"/>
              </a:rPr>
              <a:t>Universal White Male Suffrage</a:t>
            </a:r>
            <a:endParaRPr/>
          </a:p>
        </p:txBody>
      </p:sp>
      <p:sp>
        <p:nvSpPr>
          <p:cNvPr id="317" name="Google Shape;317;p38"/>
          <p:cNvSpPr txBox="1"/>
          <p:nvPr/>
        </p:nvSpPr>
        <p:spPr>
          <a:xfrm>
            <a:off x="2932724" y="5475608"/>
            <a:ext cx="2696308" cy="462788"/>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1800"/>
              <a:buFont typeface="Quattrocento Sans"/>
              <a:buNone/>
            </a:pPr>
            <a:r>
              <a:rPr b="1" lang="en-US" sz="1800">
                <a:solidFill>
                  <a:srgbClr val="FFFFFF"/>
                </a:solidFill>
                <a:latin typeface="Quattrocento Sans"/>
                <a:ea typeface="Quattrocento Sans"/>
                <a:cs typeface="Quattrocento Sans"/>
                <a:sym typeface="Quattrocento Sans"/>
              </a:rPr>
              <a:t>Andrew Jackson</a:t>
            </a:r>
            <a:endParaRPr b="1" i="0" sz="1800" u="none" strike="noStrike">
              <a:solidFill>
                <a:srgbClr val="FFFFFF"/>
              </a:solidFill>
              <a:latin typeface="Quattrocento Sans"/>
              <a:ea typeface="Quattrocento Sans"/>
              <a:cs typeface="Quattrocento Sans"/>
              <a:sym typeface="Quattrocento Sans"/>
            </a:endParaRPr>
          </a:p>
        </p:txBody>
      </p:sp>
      <p:sp>
        <p:nvSpPr>
          <p:cNvPr id="318" name="Google Shape;318;p38"/>
          <p:cNvSpPr txBox="1"/>
          <p:nvPr/>
        </p:nvSpPr>
        <p:spPr>
          <a:xfrm>
            <a:off x="727364" y="249382"/>
            <a:ext cx="8063345" cy="851005"/>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2800"/>
              <a:buFont typeface="Quattrocento Sans"/>
              <a:buNone/>
            </a:pPr>
            <a:r>
              <a:rPr b="1" lang="en-US" sz="2800" cap="none">
                <a:solidFill>
                  <a:srgbClr val="FFFFFF"/>
                </a:solidFill>
                <a:latin typeface="Quattrocento Sans"/>
                <a:ea typeface="Quattrocento Sans"/>
                <a:cs typeface="Quattrocento Sans"/>
                <a:sym typeface="Quattrocento Sans"/>
              </a:rPr>
              <a:t>THE AGE OF JACKSONIAN DEMOCRACY </a:t>
            </a:r>
            <a:endParaRPr/>
          </a:p>
          <a:p>
            <a:pPr indent="0" lvl="0" marL="0" marR="0" rtl="0" algn="ctr">
              <a:lnSpc>
                <a:spcPct val="90000"/>
              </a:lnSpc>
              <a:spcBef>
                <a:spcPts val="0"/>
              </a:spcBef>
              <a:spcAft>
                <a:spcPts val="0"/>
              </a:spcAft>
              <a:buClr>
                <a:srgbClr val="FFFFFF"/>
              </a:buClr>
              <a:buSzPts val="2400"/>
              <a:buFont typeface="Quattrocento Sans"/>
              <a:buNone/>
            </a:pPr>
            <a:r>
              <a:rPr b="1" lang="en-US" sz="2400" cap="none">
                <a:solidFill>
                  <a:srgbClr val="FFFFFF"/>
                </a:solidFill>
                <a:latin typeface="Quattrocento Sans"/>
                <a:ea typeface="Quattrocento Sans"/>
                <a:cs typeface="Quattrocento Sans"/>
                <a:sym typeface="Quattrocento Sans"/>
              </a:rPr>
              <a:t>(1820S AND 1830S) </a:t>
            </a:r>
            <a:endParaRPr b="1" i="0" sz="2400" u="none" cap="none" strike="noStrike">
              <a:solidFill>
                <a:srgbClr val="FFFFFF"/>
              </a:solidFill>
              <a:latin typeface="Quattrocento Sans"/>
              <a:ea typeface="Quattrocento Sans"/>
              <a:cs typeface="Quattrocento Sans"/>
              <a:sym typeface="Quattrocento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322" name="Shape 322"/>
        <p:cNvGrpSpPr/>
        <p:nvPr/>
      </p:nvGrpSpPr>
      <p:grpSpPr>
        <a:xfrm>
          <a:off x="0" y="0"/>
          <a:ext cx="0" cy="0"/>
          <a:chOff x="0" y="0"/>
          <a:chExt cx="0" cy="0"/>
        </a:xfrm>
      </p:grpSpPr>
      <p:sp>
        <p:nvSpPr>
          <p:cNvPr id="323" name="Google Shape;323;p39"/>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324" name="Google Shape;324;p39"/>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325" name="Google Shape;325;p39"/>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326" name="Google Shape;326;p39"/>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sp>
        <p:nvSpPr>
          <p:cNvPr id="327" name="Google Shape;327;p39"/>
          <p:cNvSpPr/>
          <p:nvPr/>
        </p:nvSpPr>
        <p:spPr>
          <a:xfrm>
            <a:off x="469038" y="3607469"/>
            <a:ext cx="8925361" cy="2893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800">
                <a:solidFill>
                  <a:srgbClr val="252F66"/>
                </a:solidFill>
                <a:latin typeface="Calibri"/>
                <a:ea typeface="Calibri"/>
                <a:cs typeface="Calibri"/>
                <a:sym typeface="Calibri"/>
              </a:rPr>
              <a:t>Coverture: </a:t>
            </a:r>
            <a:r>
              <a:rPr lang="en-US" sz="2800">
                <a:solidFill>
                  <a:srgbClr val="252F66"/>
                </a:solidFill>
                <a:latin typeface="Calibri"/>
                <a:ea typeface="Calibri"/>
                <a:cs typeface="Calibri"/>
                <a:sym typeface="Calibri"/>
              </a:rPr>
              <a:t>The legal doctrine meaning that husbands assumed the legal rights and obligations of their wives when they became married.</a:t>
            </a:r>
            <a:endParaRPr/>
          </a:p>
          <a:p>
            <a:pPr indent="0" lvl="0" marL="0" marR="0" rtl="0" algn="l">
              <a:spcBef>
                <a:spcPts val="0"/>
              </a:spcBef>
              <a:spcAft>
                <a:spcPts val="0"/>
              </a:spcAft>
              <a:buNone/>
            </a:pPr>
            <a:r>
              <a:t/>
            </a:r>
            <a:endParaRPr sz="1400">
              <a:solidFill>
                <a:srgbClr val="252F66"/>
              </a:solidFill>
              <a:latin typeface="Calibri"/>
              <a:ea typeface="Calibri"/>
              <a:cs typeface="Calibri"/>
              <a:sym typeface="Calibri"/>
            </a:endParaRPr>
          </a:p>
          <a:p>
            <a:pPr indent="0" lvl="0" marL="0" marR="0" rtl="0" algn="l">
              <a:spcBef>
                <a:spcPts val="0"/>
              </a:spcBef>
              <a:spcAft>
                <a:spcPts val="0"/>
              </a:spcAft>
              <a:buNone/>
            </a:pPr>
            <a:r>
              <a:rPr b="1" lang="en-US" sz="2800">
                <a:solidFill>
                  <a:srgbClr val="252F66"/>
                </a:solidFill>
                <a:latin typeface="Calibri"/>
                <a:ea typeface="Calibri"/>
                <a:cs typeface="Calibri"/>
                <a:sym typeface="Calibri"/>
              </a:rPr>
              <a:t>Virtual Representation: </a:t>
            </a:r>
            <a:r>
              <a:rPr lang="en-US" sz="2800">
                <a:solidFill>
                  <a:srgbClr val="252F66"/>
                </a:solidFill>
                <a:latin typeface="Calibri"/>
                <a:ea typeface="Calibri"/>
                <a:cs typeface="Calibri"/>
                <a:sym typeface="Calibri"/>
              </a:rPr>
              <a:t>The view that women’s suffrage was unnecessary because husbands, as heads of their households, already represented their wives and families.</a:t>
            </a:r>
            <a:endParaRPr/>
          </a:p>
        </p:txBody>
      </p:sp>
      <p:sp>
        <p:nvSpPr>
          <p:cNvPr id="328" name="Google Shape;328;p39"/>
          <p:cNvSpPr/>
          <p:nvPr/>
        </p:nvSpPr>
        <p:spPr>
          <a:xfrm>
            <a:off x="469039" y="1265614"/>
            <a:ext cx="8020209" cy="224676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800">
                <a:solidFill>
                  <a:srgbClr val="252F66"/>
                </a:solidFill>
                <a:latin typeface="Calibri"/>
                <a:ea typeface="Calibri"/>
                <a:cs typeface="Calibri"/>
                <a:sym typeface="Calibri"/>
              </a:rPr>
              <a:t>Married women could not: </a:t>
            </a:r>
            <a:endParaRPr/>
          </a:p>
          <a:p>
            <a:pPr indent="-457200" lvl="0" marL="457200" marR="0" rtl="0" algn="l">
              <a:spcBef>
                <a:spcPts val="0"/>
              </a:spcBef>
              <a:spcAft>
                <a:spcPts val="0"/>
              </a:spcAft>
              <a:buClr>
                <a:srgbClr val="252F66"/>
              </a:buClr>
              <a:buSzPts val="2800"/>
              <a:buFont typeface="Arial"/>
              <a:buChar char="•"/>
            </a:pPr>
            <a:r>
              <a:rPr lang="en-US" sz="2800">
                <a:solidFill>
                  <a:srgbClr val="252F66"/>
                </a:solidFill>
                <a:latin typeface="Calibri"/>
                <a:ea typeface="Calibri"/>
                <a:cs typeface="Calibri"/>
                <a:sym typeface="Calibri"/>
              </a:rPr>
              <a:t>Hold property on their own</a:t>
            </a:r>
            <a:endParaRPr/>
          </a:p>
          <a:p>
            <a:pPr indent="-457200" lvl="0" marL="457200" marR="0" rtl="0" algn="l">
              <a:spcBef>
                <a:spcPts val="0"/>
              </a:spcBef>
              <a:spcAft>
                <a:spcPts val="0"/>
              </a:spcAft>
              <a:buClr>
                <a:srgbClr val="252F66"/>
              </a:buClr>
              <a:buSzPts val="2800"/>
              <a:buFont typeface="Arial"/>
              <a:buChar char="•"/>
            </a:pPr>
            <a:r>
              <a:rPr lang="en-US" sz="2800">
                <a:solidFill>
                  <a:srgbClr val="252F66"/>
                </a:solidFill>
                <a:latin typeface="Calibri"/>
                <a:ea typeface="Calibri"/>
                <a:cs typeface="Calibri"/>
                <a:sym typeface="Calibri"/>
              </a:rPr>
              <a:t>Enter into contracts</a:t>
            </a:r>
            <a:endParaRPr/>
          </a:p>
          <a:p>
            <a:pPr indent="-457200" lvl="0" marL="457200" marR="0" rtl="0" algn="l">
              <a:spcBef>
                <a:spcPts val="0"/>
              </a:spcBef>
              <a:spcAft>
                <a:spcPts val="0"/>
              </a:spcAft>
              <a:buClr>
                <a:srgbClr val="252F66"/>
              </a:buClr>
              <a:buSzPts val="2800"/>
              <a:buFont typeface="Arial"/>
              <a:buChar char="•"/>
            </a:pPr>
            <a:r>
              <a:rPr lang="en-US" sz="2800">
                <a:solidFill>
                  <a:srgbClr val="252F66"/>
                </a:solidFill>
                <a:latin typeface="Calibri"/>
                <a:ea typeface="Calibri"/>
                <a:cs typeface="Calibri"/>
                <a:sym typeface="Calibri"/>
              </a:rPr>
              <a:t>Sue or be sued</a:t>
            </a:r>
            <a:endParaRPr/>
          </a:p>
          <a:p>
            <a:pPr indent="-457200" lvl="0" marL="457200" marR="0" rtl="0" algn="l">
              <a:spcBef>
                <a:spcPts val="0"/>
              </a:spcBef>
              <a:spcAft>
                <a:spcPts val="0"/>
              </a:spcAft>
              <a:buClr>
                <a:srgbClr val="252F66"/>
              </a:buClr>
              <a:buSzPts val="2800"/>
              <a:buFont typeface="Arial"/>
              <a:buChar char="•"/>
            </a:pPr>
            <a:r>
              <a:rPr lang="en-US" sz="2800">
                <a:solidFill>
                  <a:srgbClr val="252F66"/>
                </a:solidFill>
                <a:latin typeface="Calibri"/>
                <a:ea typeface="Calibri"/>
                <a:cs typeface="Calibri"/>
                <a:sym typeface="Calibri"/>
              </a:rPr>
              <a:t>Vote</a:t>
            </a:r>
            <a:endParaRPr/>
          </a:p>
        </p:txBody>
      </p:sp>
      <p:sp>
        <p:nvSpPr>
          <p:cNvPr id="329" name="Google Shape;329;p39"/>
          <p:cNvSpPr txBox="1"/>
          <p:nvPr/>
        </p:nvSpPr>
        <p:spPr>
          <a:xfrm>
            <a:off x="885783" y="335132"/>
            <a:ext cx="7794476" cy="717491"/>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2800"/>
              <a:buFont typeface="Quattrocento Sans"/>
              <a:buNone/>
            </a:pPr>
            <a:r>
              <a:rPr b="1" lang="en-US" sz="2800" cap="none">
                <a:solidFill>
                  <a:srgbClr val="FFFFFF"/>
                </a:solidFill>
                <a:latin typeface="Quattrocento Sans"/>
                <a:ea typeface="Quattrocento Sans"/>
                <a:cs typeface="Quattrocento Sans"/>
                <a:sym typeface="Quattrocento Sans"/>
              </a:rPr>
              <a:t>RIGHTS FOR MARRIED WOMEN </a:t>
            </a:r>
            <a:endParaRPr b="1" i="0" sz="2800" u="none" cap="none" strike="noStrike">
              <a:solidFill>
                <a:srgbClr val="FFFFFF"/>
              </a:solidFill>
              <a:latin typeface="Quattrocento Sans"/>
              <a:ea typeface="Quattrocento Sans"/>
              <a:cs typeface="Quattrocento Sans"/>
              <a:sym typeface="Quattrocento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333" name="Shape 333"/>
        <p:cNvGrpSpPr/>
        <p:nvPr/>
      </p:nvGrpSpPr>
      <p:grpSpPr>
        <a:xfrm>
          <a:off x="0" y="0"/>
          <a:ext cx="0" cy="0"/>
          <a:chOff x="0" y="0"/>
          <a:chExt cx="0" cy="0"/>
        </a:xfrm>
      </p:grpSpPr>
      <p:sp>
        <p:nvSpPr>
          <p:cNvPr id="334" name="Google Shape;334;p40"/>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335" name="Google Shape;335;p40"/>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336" name="Google Shape;336;p40"/>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337" name="Google Shape;337;p40"/>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sp>
        <p:nvSpPr>
          <p:cNvPr id="338" name="Google Shape;338;p40"/>
          <p:cNvSpPr txBox="1"/>
          <p:nvPr/>
        </p:nvSpPr>
        <p:spPr>
          <a:xfrm>
            <a:off x="885783" y="335132"/>
            <a:ext cx="7794476" cy="717491"/>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fontScale="92500"/>
          </a:bodyPr>
          <a:lstStyle/>
          <a:p>
            <a:pPr indent="0" lvl="0" marL="0" marR="0" rtl="0" algn="ctr">
              <a:lnSpc>
                <a:spcPct val="90000"/>
              </a:lnSpc>
              <a:spcBef>
                <a:spcPts val="0"/>
              </a:spcBef>
              <a:spcAft>
                <a:spcPts val="0"/>
              </a:spcAft>
              <a:buClr>
                <a:srgbClr val="FFFFFF"/>
              </a:buClr>
              <a:buSzPct val="100000"/>
              <a:buFont typeface="Quattrocento Sans"/>
              <a:buNone/>
            </a:pPr>
            <a:r>
              <a:rPr b="1" lang="en-US" sz="2800" cap="none">
                <a:solidFill>
                  <a:srgbClr val="FFFFFF"/>
                </a:solidFill>
                <a:latin typeface="Quattrocento Sans"/>
                <a:ea typeface="Quattrocento Sans"/>
                <a:cs typeface="Quattrocento Sans"/>
                <a:sym typeface="Quattrocento Sans"/>
              </a:rPr>
              <a:t>MARRIED WOMEN’S PROPERTY ACT OF 1848</a:t>
            </a:r>
            <a:endParaRPr b="1" i="0" sz="2800" u="none" cap="none" strike="noStrike">
              <a:solidFill>
                <a:srgbClr val="FFFFFF"/>
              </a:solidFill>
              <a:latin typeface="Quattrocento Sans"/>
              <a:ea typeface="Quattrocento Sans"/>
              <a:cs typeface="Quattrocento Sans"/>
              <a:sym typeface="Quattrocento Sans"/>
            </a:endParaRPr>
          </a:p>
        </p:txBody>
      </p:sp>
      <p:pic>
        <p:nvPicPr>
          <p:cNvPr id="339" name="Google Shape;339;p40"/>
          <p:cNvPicPr preferRelativeResize="0"/>
          <p:nvPr/>
        </p:nvPicPr>
        <p:blipFill rotWithShape="1">
          <a:blip r:embed="rId5">
            <a:alphaModFix/>
          </a:blip>
          <a:srcRect b="0" l="0" r="0" t="0"/>
          <a:stretch/>
        </p:blipFill>
        <p:spPr>
          <a:xfrm>
            <a:off x="2690037" y="1210355"/>
            <a:ext cx="4098439" cy="5529315"/>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343" name="Shape 343"/>
        <p:cNvGrpSpPr/>
        <p:nvPr/>
      </p:nvGrpSpPr>
      <p:grpSpPr>
        <a:xfrm>
          <a:off x="0" y="0"/>
          <a:ext cx="0" cy="0"/>
          <a:chOff x="0" y="0"/>
          <a:chExt cx="0" cy="0"/>
        </a:xfrm>
      </p:grpSpPr>
      <p:sp>
        <p:nvSpPr>
          <p:cNvPr id="344" name="Google Shape;344;p41"/>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345" name="Google Shape;345;p41"/>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346" name="Google Shape;346;p41"/>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347" name="Google Shape;347;p41"/>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pic>
        <p:nvPicPr>
          <p:cNvPr id="348" name="Google Shape;348;p41"/>
          <p:cNvPicPr preferRelativeResize="0"/>
          <p:nvPr/>
        </p:nvPicPr>
        <p:blipFill rotWithShape="1">
          <a:blip r:embed="rId5">
            <a:alphaModFix/>
          </a:blip>
          <a:srcRect b="0" l="0" r="0" t="0"/>
          <a:stretch/>
        </p:blipFill>
        <p:spPr>
          <a:xfrm>
            <a:off x="373546" y="1531699"/>
            <a:ext cx="3874071" cy="4701713"/>
          </a:xfrm>
          <a:prstGeom prst="rect">
            <a:avLst/>
          </a:prstGeom>
          <a:noFill/>
          <a:ln>
            <a:noFill/>
          </a:ln>
          <a:effectLst>
            <a:outerShdw blurRad="292100" rotWithShape="0" algn="tl" dir="2700000" dist="139700">
              <a:srgbClr val="333333">
                <a:alpha val="64705"/>
              </a:srgbClr>
            </a:outerShdw>
          </a:effectLst>
        </p:spPr>
      </p:pic>
      <p:pic>
        <p:nvPicPr>
          <p:cNvPr id="349" name="Google Shape;349;p41"/>
          <p:cNvPicPr preferRelativeResize="0"/>
          <p:nvPr/>
        </p:nvPicPr>
        <p:blipFill rotWithShape="1">
          <a:blip r:embed="rId6">
            <a:alphaModFix/>
          </a:blip>
          <a:srcRect b="0" l="0" r="0" t="0"/>
          <a:stretch/>
        </p:blipFill>
        <p:spPr>
          <a:xfrm>
            <a:off x="4987010" y="1531699"/>
            <a:ext cx="4075157" cy="4701713"/>
          </a:xfrm>
          <a:prstGeom prst="rect">
            <a:avLst/>
          </a:prstGeom>
          <a:noFill/>
          <a:ln>
            <a:noFill/>
          </a:ln>
          <a:effectLst>
            <a:outerShdw blurRad="292100" rotWithShape="0" algn="tl" dir="2700000" dist="139700">
              <a:srgbClr val="333333">
                <a:alpha val="64705"/>
              </a:srgbClr>
            </a:outerShdw>
          </a:effectLst>
        </p:spPr>
      </p:pic>
      <p:sp>
        <p:nvSpPr>
          <p:cNvPr id="350" name="Google Shape;350;p41"/>
          <p:cNvSpPr txBox="1"/>
          <p:nvPr/>
        </p:nvSpPr>
        <p:spPr>
          <a:xfrm>
            <a:off x="272083" y="5475608"/>
            <a:ext cx="2696308" cy="462788"/>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1800"/>
              <a:buFont typeface="Quattrocento Sans"/>
              <a:buNone/>
            </a:pPr>
            <a:r>
              <a:rPr b="1" lang="en-US" sz="1800">
                <a:solidFill>
                  <a:srgbClr val="FFFFFF"/>
                </a:solidFill>
                <a:latin typeface="Quattrocento Sans"/>
                <a:ea typeface="Quattrocento Sans"/>
                <a:cs typeface="Quattrocento Sans"/>
                <a:sym typeface="Quattrocento Sans"/>
              </a:rPr>
              <a:t>Lucretia Mott</a:t>
            </a:r>
            <a:endParaRPr/>
          </a:p>
        </p:txBody>
      </p:sp>
      <p:sp>
        <p:nvSpPr>
          <p:cNvPr id="351" name="Google Shape;351;p41"/>
          <p:cNvSpPr txBox="1"/>
          <p:nvPr/>
        </p:nvSpPr>
        <p:spPr>
          <a:xfrm>
            <a:off x="4672856" y="5560668"/>
            <a:ext cx="2846287" cy="462788"/>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1800"/>
              <a:buFont typeface="Quattrocento Sans"/>
              <a:buNone/>
            </a:pPr>
            <a:r>
              <a:rPr b="1" lang="en-US" sz="1800">
                <a:solidFill>
                  <a:srgbClr val="FFFFFF"/>
                </a:solidFill>
                <a:latin typeface="Quattrocento Sans"/>
                <a:ea typeface="Quattrocento Sans"/>
                <a:cs typeface="Quattrocento Sans"/>
                <a:sym typeface="Quattrocento Sans"/>
              </a:rPr>
              <a:t>Elizabeth Cady Stanton</a:t>
            </a:r>
            <a:endParaRPr/>
          </a:p>
        </p:txBody>
      </p:sp>
      <p:sp>
        <p:nvSpPr>
          <p:cNvPr id="352" name="Google Shape;352;p41"/>
          <p:cNvSpPr txBox="1"/>
          <p:nvPr/>
        </p:nvSpPr>
        <p:spPr>
          <a:xfrm>
            <a:off x="1628404" y="380979"/>
            <a:ext cx="6337004" cy="690289"/>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2800"/>
              <a:buFont typeface="Quattrocento Sans"/>
              <a:buNone/>
            </a:pPr>
            <a:r>
              <a:rPr b="1" lang="en-US" sz="2800" cap="none">
                <a:solidFill>
                  <a:srgbClr val="FFFFFF"/>
                </a:solidFill>
                <a:latin typeface="Quattrocento Sans"/>
                <a:ea typeface="Quattrocento Sans"/>
                <a:cs typeface="Quattrocento Sans"/>
                <a:sym typeface="Quattrocento Sans"/>
              </a:rPr>
              <a:t>SENECA FALLS CONVENTION, 1848 </a:t>
            </a:r>
            <a:endParaRPr b="1" i="0" sz="2800" u="none" cap="none" strike="noStrike">
              <a:solidFill>
                <a:srgbClr val="FFFFFF"/>
              </a:solidFill>
              <a:latin typeface="Quattrocento Sans"/>
              <a:ea typeface="Quattrocento Sans"/>
              <a:cs typeface="Quattrocento Sans"/>
              <a:sym typeface="Quattrocento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356" name="Shape 356"/>
        <p:cNvGrpSpPr/>
        <p:nvPr/>
      </p:nvGrpSpPr>
      <p:grpSpPr>
        <a:xfrm>
          <a:off x="0" y="0"/>
          <a:ext cx="0" cy="0"/>
          <a:chOff x="0" y="0"/>
          <a:chExt cx="0" cy="0"/>
        </a:xfrm>
      </p:grpSpPr>
      <p:sp>
        <p:nvSpPr>
          <p:cNvPr id="357" name="Google Shape;357;p42"/>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358" name="Google Shape;358;p42"/>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359" name="Google Shape;359;p42"/>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360" name="Google Shape;360;p42"/>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pic>
        <p:nvPicPr>
          <p:cNvPr descr="https://upload.wikimedia.org/wikipedia/commons/4/43/Woman%27s_Rights_Convention.jpg" id="361" name="Google Shape;361;p42"/>
          <p:cNvPicPr preferRelativeResize="0"/>
          <p:nvPr/>
        </p:nvPicPr>
        <p:blipFill rotWithShape="1">
          <a:blip r:embed="rId5">
            <a:alphaModFix/>
          </a:blip>
          <a:srcRect b="0" l="0" r="0" t="0"/>
          <a:stretch/>
        </p:blipFill>
        <p:spPr>
          <a:xfrm>
            <a:off x="1010093" y="1316334"/>
            <a:ext cx="3973814" cy="5148261"/>
          </a:xfrm>
          <a:prstGeom prst="rect">
            <a:avLst/>
          </a:prstGeom>
          <a:noFill/>
          <a:ln>
            <a:noFill/>
          </a:ln>
          <a:effectLst>
            <a:outerShdw blurRad="292100" rotWithShape="0" algn="tl" dir="2700000" dist="139700">
              <a:srgbClr val="333333">
                <a:alpha val="64705"/>
              </a:srgbClr>
            </a:outerShdw>
          </a:effectLst>
        </p:spPr>
      </p:pic>
      <p:sp>
        <p:nvSpPr>
          <p:cNvPr id="362" name="Google Shape;362;p42"/>
          <p:cNvSpPr/>
          <p:nvPr/>
        </p:nvSpPr>
        <p:spPr>
          <a:xfrm>
            <a:off x="4385604" y="4941501"/>
            <a:ext cx="4724399" cy="1200329"/>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Signatures on the Declaration of Sentiments included 68 women and 32 men</a:t>
            </a:r>
            <a:endParaRPr sz="2400" u="sng">
              <a:solidFill>
                <a:schemeClr val="lt1"/>
              </a:solidFill>
              <a:latin typeface="Calibri"/>
              <a:ea typeface="Calibri"/>
              <a:cs typeface="Calibri"/>
              <a:sym typeface="Calibri"/>
            </a:endParaRPr>
          </a:p>
        </p:txBody>
      </p:sp>
      <p:sp>
        <p:nvSpPr>
          <p:cNvPr id="363" name="Google Shape;363;p42"/>
          <p:cNvSpPr txBox="1"/>
          <p:nvPr/>
        </p:nvSpPr>
        <p:spPr>
          <a:xfrm>
            <a:off x="1010093" y="435935"/>
            <a:ext cx="7283302" cy="690289"/>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2800"/>
              <a:buFont typeface="Quattrocento Sans"/>
              <a:buNone/>
            </a:pPr>
            <a:r>
              <a:rPr b="1" lang="en-US" sz="2800" cap="none">
                <a:solidFill>
                  <a:srgbClr val="FFFFFF"/>
                </a:solidFill>
                <a:latin typeface="Quattrocento Sans"/>
                <a:ea typeface="Quattrocento Sans"/>
                <a:cs typeface="Quattrocento Sans"/>
                <a:sym typeface="Quattrocento Sans"/>
              </a:rPr>
              <a:t>THE DECLARATION OF SENTIMENTS </a:t>
            </a:r>
            <a:endParaRPr b="1" i="0" sz="2800" u="none" cap="none" strike="noStrike">
              <a:solidFill>
                <a:srgbClr val="FFFFFF"/>
              </a:solidFill>
              <a:latin typeface="Quattrocento Sans"/>
              <a:ea typeface="Quattrocento Sans"/>
              <a:cs typeface="Quattrocento Sans"/>
              <a:sym typeface="Quattrocento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367" name="Shape 367"/>
        <p:cNvGrpSpPr/>
        <p:nvPr/>
      </p:nvGrpSpPr>
      <p:grpSpPr>
        <a:xfrm>
          <a:off x="0" y="0"/>
          <a:ext cx="0" cy="0"/>
          <a:chOff x="0" y="0"/>
          <a:chExt cx="0" cy="0"/>
        </a:xfrm>
      </p:grpSpPr>
      <p:sp>
        <p:nvSpPr>
          <p:cNvPr id="368" name="Google Shape;368;p43"/>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369" name="Google Shape;369;p43"/>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370" name="Google Shape;370;p43"/>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371" name="Google Shape;371;p43"/>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sp>
        <p:nvSpPr>
          <p:cNvPr id="372" name="Google Shape;372;p43"/>
          <p:cNvSpPr txBox="1"/>
          <p:nvPr/>
        </p:nvSpPr>
        <p:spPr>
          <a:xfrm>
            <a:off x="1010093" y="435935"/>
            <a:ext cx="7283302" cy="690289"/>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2800"/>
              <a:buFont typeface="Quattrocento Sans"/>
              <a:buNone/>
            </a:pPr>
            <a:r>
              <a:rPr b="1" lang="en-US" sz="2800" cap="none">
                <a:solidFill>
                  <a:srgbClr val="FFFFFF"/>
                </a:solidFill>
                <a:latin typeface="Quattrocento Sans"/>
                <a:ea typeface="Quattrocento Sans"/>
                <a:cs typeface="Quattrocento Sans"/>
                <a:sym typeface="Quattrocento Sans"/>
              </a:rPr>
              <a:t>THE DECLARATION OF SENTIMENTS </a:t>
            </a:r>
            <a:endParaRPr b="1" i="0" sz="2800" u="none" cap="none" strike="noStrike">
              <a:solidFill>
                <a:srgbClr val="FFFFFF"/>
              </a:solidFill>
              <a:latin typeface="Quattrocento Sans"/>
              <a:ea typeface="Quattrocento Sans"/>
              <a:cs typeface="Quattrocento Sans"/>
              <a:sym typeface="Quattrocento Sans"/>
            </a:endParaRPr>
          </a:p>
        </p:txBody>
      </p:sp>
      <p:sp>
        <p:nvSpPr>
          <p:cNvPr id="373" name="Google Shape;373;p43"/>
          <p:cNvSpPr/>
          <p:nvPr/>
        </p:nvSpPr>
        <p:spPr>
          <a:xfrm>
            <a:off x="641792" y="1927571"/>
            <a:ext cx="8651312" cy="230832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4800">
                <a:solidFill>
                  <a:srgbClr val="252F66"/>
                </a:solidFill>
                <a:latin typeface="Calibri"/>
                <a:ea typeface="Calibri"/>
                <a:cs typeface="Calibri"/>
                <a:sym typeface="Calibri"/>
              </a:rPr>
              <a:t>“We hold these truths to be self-evident; that all men </a:t>
            </a:r>
            <a:r>
              <a:rPr b="1" lang="en-US" sz="4800">
                <a:solidFill>
                  <a:srgbClr val="CC063E"/>
                </a:solidFill>
                <a:latin typeface="Calibri"/>
                <a:ea typeface="Calibri"/>
                <a:cs typeface="Calibri"/>
                <a:sym typeface="Calibri"/>
              </a:rPr>
              <a:t>and women </a:t>
            </a:r>
            <a:r>
              <a:rPr b="1" lang="en-US" sz="4800">
                <a:solidFill>
                  <a:srgbClr val="252F66"/>
                </a:solidFill>
                <a:latin typeface="Calibri"/>
                <a:ea typeface="Calibri"/>
                <a:cs typeface="Calibri"/>
                <a:sym typeface="Calibri"/>
              </a:rPr>
              <a:t>are created equal.”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172" name="Shape 172"/>
        <p:cNvGrpSpPr/>
        <p:nvPr/>
      </p:nvGrpSpPr>
      <p:grpSpPr>
        <a:xfrm>
          <a:off x="0" y="0"/>
          <a:ext cx="0" cy="0"/>
          <a:chOff x="0" y="0"/>
          <a:chExt cx="0" cy="0"/>
        </a:xfrm>
      </p:grpSpPr>
      <p:sp>
        <p:nvSpPr>
          <p:cNvPr id="173" name="Google Shape;173;p26"/>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74" name="Google Shape;174;p26"/>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175" name="Google Shape;175;p26"/>
          <p:cNvSpPr txBox="1"/>
          <p:nvPr/>
        </p:nvSpPr>
        <p:spPr>
          <a:xfrm>
            <a:off x="2184400" y="359298"/>
            <a:ext cx="4889500" cy="690289"/>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2800"/>
              <a:buFont typeface="Quattrocento Sans"/>
              <a:buNone/>
            </a:pPr>
            <a:r>
              <a:rPr b="1" i="0" lang="en-US" sz="2800" u="none" cap="none" strike="noStrike">
                <a:solidFill>
                  <a:srgbClr val="FFFFFF"/>
                </a:solidFill>
                <a:latin typeface="Quattrocento Sans"/>
                <a:ea typeface="Quattrocento Sans"/>
                <a:cs typeface="Quattrocento Sans"/>
                <a:sym typeface="Quattrocento Sans"/>
              </a:rPr>
              <a:t>BIG QUESTIONS </a:t>
            </a:r>
            <a:endParaRPr/>
          </a:p>
        </p:txBody>
      </p:sp>
      <p:sp>
        <p:nvSpPr>
          <p:cNvPr id="176" name="Google Shape;176;p26"/>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800" u="none" cap="none" strike="noStrike">
                <a:solidFill>
                  <a:srgbClr val="FFFFFF"/>
                </a:solidFill>
                <a:latin typeface="Calibri"/>
                <a:ea typeface="Calibri"/>
                <a:cs typeface="Calibri"/>
                <a:sym typeface="Calibri"/>
              </a:rPr>
              <a:t>The 19th Amendment - Women’s Right to Vote</a:t>
            </a:r>
            <a:endParaRPr/>
          </a:p>
        </p:txBody>
      </p:sp>
      <p:pic>
        <p:nvPicPr>
          <p:cNvPr id="177" name="Google Shape;177;p26"/>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sp>
        <p:nvSpPr>
          <p:cNvPr id="178" name="Google Shape;178;p26"/>
          <p:cNvSpPr/>
          <p:nvPr/>
        </p:nvSpPr>
        <p:spPr>
          <a:xfrm>
            <a:off x="385689" y="1316334"/>
            <a:ext cx="8462682" cy="4893647"/>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252F66"/>
              </a:buClr>
              <a:buSzPts val="2400"/>
              <a:buFont typeface="Arial"/>
              <a:buChar char="•"/>
            </a:pPr>
            <a:r>
              <a:rPr b="0" i="0" lang="en-US" sz="2400" u="none" cap="none" strike="noStrike">
                <a:solidFill>
                  <a:srgbClr val="252F66"/>
                </a:solidFill>
                <a:latin typeface="Calibri"/>
                <a:ea typeface="Calibri"/>
                <a:cs typeface="Calibri"/>
                <a:sym typeface="Calibri"/>
              </a:rPr>
              <a:t>What did the 19th Amendment say, and who were some of the key figures who made it a reality?</a:t>
            </a:r>
            <a:endParaRPr/>
          </a:p>
          <a:p>
            <a:pPr indent="-342900" lvl="0" marL="342900" marR="0" rtl="0" algn="l">
              <a:spcBef>
                <a:spcPts val="0"/>
              </a:spcBef>
              <a:spcAft>
                <a:spcPts val="0"/>
              </a:spcAft>
              <a:buClr>
                <a:srgbClr val="252F66"/>
              </a:buClr>
              <a:buSzPts val="2400"/>
              <a:buFont typeface="Arial"/>
              <a:buChar char="•"/>
            </a:pPr>
            <a:r>
              <a:rPr b="0" i="0" lang="en-US" sz="2400" u="none" cap="none" strike="noStrike">
                <a:solidFill>
                  <a:srgbClr val="252F66"/>
                </a:solidFill>
                <a:latin typeface="Calibri"/>
                <a:ea typeface="Calibri"/>
                <a:cs typeface="Calibri"/>
                <a:sym typeface="Calibri"/>
              </a:rPr>
              <a:t>What was the Seneca Falls Convention? What was the Declaration of Sentiments? And what did this key moment suggest about the roots of the women’s rights movement in the mid-1800s?</a:t>
            </a:r>
            <a:endParaRPr/>
          </a:p>
          <a:p>
            <a:pPr indent="-342900" lvl="0" marL="342900" marR="0" rtl="0" algn="l">
              <a:spcBef>
                <a:spcPts val="0"/>
              </a:spcBef>
              <a:spcAft>
                <a:spcPts val="0"/>
              </a:spcAft>
              <a:buClr>
                <a:srgbClr val="252F66"/>
              </a:buClr>
              <a:buSzPts val="2400"/>
              <a:buFont typeface="Arial"/>
              <a:buChar char="•"/>
            </a:pPr>
            <a:r>
              <a:rPr b="0" i="0" lang="en-US" sz="2400" u="none" cap="none" strike="noStrike">
                <a:solidFill>
                  <a:srgbClr val="252F66"/>
                </a:solidFill>
                <a:latin typeface="Calibri"/>
                <a:ea typeface="Calibri"/>
                <a:cs typeface="Calibri"/>
                <a:sym typeface="Calibri"/>
              </a:rPr>
              <a:t>What were the constitutional arguments advanced by those supporting the women’s vote and those advanced by those opposing it?</a:t>
            </a:r>
            <a:endParaRPr/>
          </a:p>
          <a:p>
            <a:pPr indent="-342900" lvl="0" marL="342900" marR="0" rtl="0" algn="l">
              <a:spcBef>
                <a:spcPts val="0"/>
              </a:spcBef>
              <a:spcAft>
                <a:spcPts val="0"/>
              </a:spcAft>
              <a:buClr>
                <a:srgbClr val="252F66"/>
              </a:buClr>
              <a:buSzPts val="2400"/>
              <a:buFont typeface="Arial"/>
              <a:buChar char="•"/>
            </a:pPr>
            <a:r>
              <a:rPr b="0" i="0" lang="en-US" sz="2400" u="none" cap="none" strike="noStrike">
                <a:solidFill>
                  <a:srgbClr val="252F66"/>
                </a:solidFill>
                <a:latin typeface="Calibri"/>
                <a:ea typeface="Calibri"/>
                <a:cs typeface="Calibri"/>
                <a:sym typeface="Calibri"/>
              </a:rPr>
              <a:t>How was the 19th Amendment story an example of federalism in action?</a:t>
            </a:r>
            <a:endParaRPr/>
          </a:p>
          <a:p>
            <a:pPr indent="-342900" lvl="0" marL="342900" marR="0" rtl="0" algn="l">
              <a:spcBef>
                <a:spcPts val="0"/>
              </a:spcBef>
              <a:spcAft>
                <a:spcPts val="0"/>
              </a:spcAft>
              <a:buClr>
                <a:srgbClr val="252F66"/>
              </a:buClr>
              <a:buSzPts val="2400"/>
              <a:buFont typeface="Arial"/>
              <a:buChar char="•"/>
            </a:pPr>
            <a:r>
              <a:rPr b="0" i="0" lang="en-US" sz="2400" u="none" cap="none" strike="noStrike">
                <a:solidFill>
                  <a:srgbClr val="252F66"/>
                </a:solidFill>
                <a:latin typeface="Calibri"/>
                <a:ea typeface="Calibri"/>
                <a:cs typeface="Calibri"/>
                <a:sym typeface="Calibri"/>
              </a:rPr>
              <a:t>What did the 19th Amendment settle when it was ratified, and what work remained in the decades ahead?</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377" name="Shape 377"/>
        <p:cNvGrpSpPr/>
        <p:nvPr/>
      </p:nvGrpSpPr>
      <p:grpSpPr>
        <a:xfrm>
          <a:off x="0" y="0"/>
          <a:ext cx="0" cy="0"/>
          <a:chOff x="0" y="0"/>
          <a:chExt cx="0" cy="0"/>
        </a:xfrm>
      </p:grpSpPr>
      <p:sp>
        <p:nvSpPr>
          <p:cNvPr id="378" name="Google Shape;378;p44"/>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379" name="Google Shape;379;p44"/>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380" name="Google Shape;380;p44"/>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381" name="Google Shape;381;p44"/>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sp>
        <p:nvSpPr>
          <p:cNvPr id="382" name="Google Shape;382;p44"/>
          <p:cNvSpPr txBox="1"/>
          <p:nvPr/>
        </p:nvSpPr>
        <p:spPr>
          <a:xfrm>
            <a:off x="1010093" y="435935"/>
            <a:ext cx="7283302" cy="690289"/>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2800"/>
              <a:buFont typeface="Quattrocento Sans"/>
              <a:buNone/>
            </a:pPr>
            <a:r>
              <a:rPr b="1" lang="en-US" sz="2800" cap="none">
                <a:solidFill>
                  <a:srgbClr val="FFFFFF"/>
                </a:solidFill>
                <a:latin typeface="Quattrocento Sans"/>
                <a:ea typeface="Quattrocento Sans"/>
                <a:cs typeface="Quattrocento Sans"/>
                <a:sym typeface="Quattrocento Sans"/>
              </a:rPr>
              <a:t>THE DECLARATION OF SENTIMENTS </a:t>
            </a:r>
            <a:endParaRPr b="1" i="0" sz="2800" u="none" cap="none" strike="noStrike">
              <a:solidFill>
                <a:srgbClr val="FFFFFF"/>
              </a:solidFill>
              <a:latin typeface="Quattrocento Sans"/>
              <a:ea typeface="Quattrocento Sans"/>
              <a:cs typeface="Quattrocento Sans"/>
              <a:sym typeface="Quattrocento Sans"/>
            </a:endParaRPr>
          </a:p>
        </p:txBody>
      </p:sp>
      <p:sp>
        <p:nvSpPr>
          <p:cNvPr id="383" name="Google Shape;383;p44"/>
          <p:cNvSpPr/>
          <p:nvPr/>
        </p:nvSpPr>
        <p:spPr>
          <a:xfrm>
            <a:off x="4411945" y="1405307"/>
            <a:ext cx="5008502" cy="440120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4000">
                <a:solidFill>
                  <a:srgbClr val="252F66"/>
                </a:solidFill>
                <a:latin typeface="Calibri"/>
                <a:ea typeface="Calibri"/>
                <a:cs typeface="Calibri"/>
                <a:sym typeface="Calibri"/>
              </a:rPr>
              <a:t>The Declaration closed with 12 demands, including equal education, equal pay, property rights, and the </a:t>
            </a:r>
            <a:r>
              <a:rPr b="1" lang="en-US" sz="4000">
                <a:solidFill>
                  <a:srgbClr val="252F66"/>
                </a:solidFill>
                <a:latin typeface="Calibri"/>
                <a:ea typeface="Calibri"/>
                <a:cs typeface="Calibri"/>
                <a:sym typeface="Calibri"/>
              </a:rPr>
              <a:t>“sacred right to the elective franchise.”</a:t>
            </a:r>
            <a:endParaRPr/>
          </a:p>
        </p:txBody>
      </p:sp>
      <p:pic>
        <p:nvPicPr>
          <p:cNvPr id="384" name="Google Shape;384;p44"/>
          <p:cNvPicPr preferRelativeResize="0"/>
          <p:nvPr/>
        </p:nvPicPr>
        <p:blipFill rotWithShape="1">
          <a:blip r:embed="rId5">
            <a:alphaModFix/>
          </a:blip>
          <a:srcRect b="0" l="0" r="0" t="0"/>
          <a:stretch/>
        </p:blipFill>
        <p:spPr>
          <a:xfrm>
            <a:off x="606054" y="1405307"/>
            <a:ext cx="3420202" cy="4597818"/>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388" name="Shape 388"/>
        <p:cNvGrpSpPr/>
        <p:nvPr/>
      </p:nvGrpSpPr>
      <p:grpSpPr>
        <a:xfrm>
          <a:off x="0" y="0"/>
          <a:ext cx="0" cy="0"/>
          <a:chOff x="0" y="0"/>
          <a:chExt cx="0" cy="0"/>
        </a:xfrm>
      </p:grpSpPr>
      <p:sp>
        <p:nvSpPr>
          <p:cNvPr id="389" name="Google Shape;389;p45"/>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390" name="Google Shape;390;p45"/>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391" name="Google Shape;391;p45"/>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392" name="Google Shape;392;p45"/>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sp>
        <p:nvSpPr>
          <p:cNvPr id="393" name="Google Shape;393;p45"/>
          <p:cNvSpPr txBox="1"/>
          <p:nvPr/>
        </p:nvSpPr>
        <p:spPr>
          <a:xfrm>
            <a:off x="488640" y="439196"/>
            <a:ext cx="8524396" cy="690289"/>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2800"/>
              <a:buFont typeface="Quattrocento Sans"/>
              <a:buNone/>
            </a:pPr>
            <a:r>
              <a:rPr b="1" lang="en-US" sz="2800" cap="none">
                <a:solidFill>
                  <a:srgbClr val="FFFFFF"/>
                </a:solidFill>
                <a:latin typeface="Quattrocento Sans"/>
                <a:ea typeface="Quattrocento Sans"/>
                <a:cs typeface="Quattrocento Sans"/>
                <a:sym typeface="Quattrocento Sans"/>
              </a:rPr>
              <a:t>NATIONAL WOMEN’S RIGHTS CONVENTION </a:t>
            </a:r>
            <a:endParaRPr b="1" i="0" sz="2800" u="none" cap="none" strike="noStrike">
              <a:solidFill>
                <a:srgbClr val="FFFFFF"/>
              </a:solidFill>
              <a:latin typeface="Quattrocento Sans"/>
              <a:ea typeface="Quattrocento Sans"/>
              <a:cs typeface="Quattrocento Sans"/>
              <a:sym typeface="Quattrocento Sans"/>
            </a:endParaRPr>
          </a:p>
        </p:txBody>
      </p:sp>
      <p:sp>
        <p:nvSpPr>
          <p:cNvPr id="394" name="Google Shape;394;p45"/>
          <p:cNvSpPr/>
          <p:nvPr/>
        </p:nvSpPr>
        <p:spPr>
          <a:xfrm>
            <a:off x="266907" y="4821615"/>
            <a:ext cx="8967861" cy="156966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52F66"/>
                </a:solidFill>
                <a:latin typeface="Calibri"/>
                <a:ea typeface="Calibri"/>
                <a:cs typeface="Calibri"/>
                <a:sym typeface="Calibri"/>
              </a:rPr>
              <a:t>After Seneca Falls, the first national women’s convention met in Massachusetts and drew 1,000 attendees. Furthermore, in the 1850s, more and more African American women joined the fight by attending—and speaking at—various conventions. </a:t>
            </a:r>
            <a:endParaRPr/>
          </a:p>
        </p:txBody>
      </p:sp>
      <p:pic>
        <p:nvPicPr>
          <p:cNvPr id="395" name="Google Shape;395;p45"/>
          <p:cNvPicPr preferRelativeResize="0"/>
          <p:nvPr/>
        </p:nvPicPr>
        <p:blipFill rotWithShape="1">
          <a:blip r:embed="rId5">
            <a:alphaModFix/>
          </a:blip>
          <a:srcRect b="0" l="0" r="0" t="0"/>
          <a:stretch/>
        </p:blipFill>
        <p:spPr>
          <a:xfrm>
            <a:off x="1009053" y="1345071"/>
            <a:ext cx="2010448" cy="3036429"/>
          </a:xfrm>
          <a:prstGeom prst="rect">
            <a:avLst/>
          </a:prstGeom>
          <a:noFill/>
          <a:ln>
            <a:noFill/>
          </a:ln>
        </p:spPr>
      </p:pic>
      <p:pic>
        <p:nvPicPr>
          <p:cNvPr id="396" name="Google Shape;396;p45"/>
          <p:cNvPicPr preferRelativeResize="0"/>
          <p:nvPr/>
        </p:nvPicPr>
        <p:blipFill rotWithShape="1">
          <a:blip r:embed="rId6">
            <a:alphaModFix/>
          </a:blip>
          <a:srcRect b="0" l="0" r="0" t="0"/>
          <a:stretch/>
        </p:blipFill>
        <p:spPr>
          <a:xfrm>
            <a:off x="3849674" y="1372727"/>
            <a:ext cx="1832322" cy="3008773"/>
          </a:xfrm>
          <a:prstGeom prst="rect">
            <a:avLst/>
          </a:prstGeom>
          <a:noFill/>
          <a:ln>
            <a:noFill/>
          </a:ln>
        </p:spPr>
      </p:pic>
      <p:pic>
        <p:nvPicPr>
          <p:cNvPr id="397" name="Google Shape;397;p45"/>
          <p:cNvPicPr preferRelativeResize="0"/>
          <p:nvPr/>
        </p:nvPicPr>
        <p:blipFill rotWithShape="1">
          <a:blip r:embed="rId7">
            <a:alphaModFix/>
          </a:blip>
          <a:srcRect b="0" l="0" r="0" t="0"/>
          <a:stretch/>
        </p:blipFill>
        <p:spPr>
          <a:xfrm>
            <a:off x="6546361" y="1407018"/>
            <a:ext cx="1885839" cy="2974482"/>
          </a:xfrm>
          <a:prstGeom prst="rect">
            <a:avLst/>
          </a:prstGeom>
          <a:noFill/>
          <a:ln>
            <a:noFill/>
          </a:ln>
        </p:spPr>
      </p:pic>
      <p:sp>
        <p:nvSpPr>
          <p:cNvPr id="398" name="Google Shape;398;p45"/>
          <p:cNvSpPr txBox="1"/>
          <p:nvPr/>
        </p:nvSpPr>
        <p:spPr>
          <a:xfrm>
            <a:off x="367809" y="3784095"/>
            <a:ext cx="2274414" cy="364426"/>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1400"/>
              <a:buFont typeface="Quattrocento Sans"/>
              <a:buNone/>
            </a:pPr>
            <a:r>
              <a:rPr b="1" lang="en-US" sz="1400">
                <a:solidFill>
                  <a:srgbClr val="FFFFFF"/>
                </a:solidFill>
                <a:latin typeface="Quattrocento Sans"/>
                <a:ea typeface="Quattrocento Sans"/>
                <a:cs typeface="Quattrocento Sans"/>
                <a:sym typeface="Quattrocento Sans"/>
              </a:rPr>
              <a:t>William Lloyd Garrison</a:t>
            </a:r>
            <a:endParaRPr/>
          </a:p>
        </p:txBody>
      </p:sp>
      <p:sp>
        <p:nvSpPr>
          <p:cNvPr id="399" name="Google Shape;399;p45"/>
          <p:cNvSpPr txBox="1"/>
          <p:nvPr/>
        </p:nvSpPr>
        <p:spPr>
          <a:xfrm>
            <a:off x="3133478" y="3784095"/>
            <a:ext cx="2165112" cy="364426"/>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1600"/>
              <a:buFont typeface="Quattrocento Sans"/>
              <a:buNone/>
            </a:pPr>
            <a:r>
              <a:rPr b="1" lang="en-US" sz="1600">
                <a:solidFill>
                  <a:srgbClr val="FFFFFF"/>
                </a:solidFill>
                <a:latin typeface="Quattrocento Sans"/>
                <a:ea typeface="Quattrocento Sans"/>
                <a:cs typeface="Quattrocento Sans"/>
                <a:sym typeface="Quattrocento Sans"/>
              </a:rPr>
              <a:t>Sojourner Truth</a:t>
            </a:r>
            <a:endParaRPr/>
          </a:p>
        </p:txBody>
      </p:sp>
      <p:sp>
        <p:nvSpPr>
          <p:cNvPr id="400" name="Google Shape;400;p45"/>
          <p:cNvSpPr txBox="1"/>
          <p:nvPr/>
        </p:nvSpPr>
        <p:spPr>
          <a:xfrm>
            <a:off x="5974542" y="3784095"/>
            <a:ext cx="2165112" cy="364426"/>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1600"/>
              <a:buFont typeface="Quattrocento Sans"/>
              <a:buNone/>
            </a:pPr>
            <a:r>
              <a:rPr b="1" lang="en-US" sz="1600">
                <a:solidFill>
                  <a:srgbClr val="FFFFFF"/>
                </a:solidFill>
                <a:latin typeface="Quattrocento Sans"/>
                <a:ea typeface="Quattrocento Sans"/>
                <a:cs typeface="Quattrocento Sans"/>
                <a:sym typeface="Quattrocento Sans"/>
              </a:rPr>
              <a:t>Frederick Douglass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404" name="Shape 404"/>
        <p:cNvGrpSpPr/>
        <p:nvPr/>
      </p:nvGrpSpPr>
      <p:grpSpPr>
        <a:xfrm>
          <a:off x="0" y="0"/>
          <a:ext cx="0" cy="0"/>
          <a:chOff x="0" y="0"/>
          <a:chExt cx="0" cy="0"/>
        </a:xfrm>
      </p:grpSpPr>
      <p:sp>
        <p:nvSpPr>
          <p:cNvPr id="405" name="Google Shape;405;p46"/>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406" name="Google Shape;406;p46"/>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407" name="Google Shape;407;p46"/>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408" name="Google Shape;408;p46"/>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sp>
        <p:nvSpPr>
          <p:cNvPr id="409" name="Google Shape;409;p46"/>
          <p:cNvSpPr txBox="1"/>
          <p:nvPr/>
        </p:nvSpPr>
        <p:spPr>
          <a:xfrm>
            <a:off x="1827822" y="435935"/>
            <a:ext cx="5404363" cy="690289"/>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2800"/>
              <a:buFont typeface="Quattrocento Sans"/>
              <a:buNone/>
            </a:pPr>
            <a:r>
              <a:rPr b="1" lang="en-US" sz="2800" cap="none">
                <a:solidFill>
                  <a:srgbClr val="FFFFFF"/>
                </a:solidFill>
                <a:latin typeface="Quattrocento Sans"/>
                <a:ea typeface="Quattrocento Sans"/>
                <a:cs typeface="Quattrocento Sans"/>
                <a:sym typeface="Quattrocento Sans"/>
              </a:rPr>
              <a:t>THE RECONSTRUCTION ERA</a:t>
            </a:r>
            <a:endParaRPr b="1" i="0" sz="2800" u="none" cap="none" strike="noStrike">
              <a:solidFill>
                <a:srgbClr val="FFFFFF"/>
              </a:solidFill>
              <a:latin typeface="Quattrocento Sans"/>
              <a:ea typeface="Quattrocento Sans"/>
              <a:cs typeface="Quattrocento Sans"/>
              <a:sym typeface="Quattrocento Sans"/>
            </a:endParaRPr>
          </a:p>
        </p:txBody>
      </p:sp>
      <p:pic>
        <p:nvPicPr>
          <p:cNvPr id="410" name="Google Shape;410;p46"/>
          <p:cNvPicPr preferRelativeResize="0"/>
          <p:nvPr/>
        </p:nvPicPr>
        <p:blipFill rotWithShape="1">
          <a:blip r:embed="rId5">
            <a:alphaModFix/>
          </a:blip>
          <a:srcRect b="0" l="0" r="0" t="0"/>
          <a:stretch/>
        </p:blipFill>
        <p:spPr>
          <a:xfrm>
            <a:off x="727227" y="1316334"/>
            <a:ext cx="7575653" cy="5360913"/>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414" name="Shape 414"/>
        <p:cNvGrpSpPr/>
        <p:nvPr/>
      </p:nvGrpSpPr>
      <p:grpSpPr>
        <a:xfrm>
          <a:off x="0" y="0"/>
          <a:ext cx="0" cy="0"/>
          <a:chOff x="0" y="0"/>
          <a:chExt cx="0" cy="0"/>
        </a:xfrm>
      </p:grpSpPr>
      <p:sp>
        <p:nvSpPr>
          <p:cNvPr id="415" name="Google Shape;415;p47"/>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416" name="Google Shape;416;p47"/>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417" name="Google Shape;417;p47"/>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418" name="Google Shape;418;p47"/>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sp>
        <p:nvSpPr>
          <p:cNvPr id="419" name="Google Shape;419;p47"/>
          <p:cNvSpPr txBox="1"/>
          <p:nvPr/>
        </p:nvSpPr>
        <p:spPr>
          <a:xfrm>
            <a:off x="1827822" y="435935"/>
            <a:ext cx="5404363" cy="690289"/>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2800"/>
              <a:buFont typeface="Quattrocento Sans"/>
              <a:buNone/>
            </a:pPr>
            <a:r>
              <a:rPr b="1" lang="en-US" sz="2800" cap="none">
                <a:solidFill>
                  <a:srgbClr val="FFFFFF"/>
                </a:solidFill>
                <a:latin typeface="Quattrocento Sans"/>
                <a:ea typeface="Quattrocento Sans"/>
                <a:cs typeface="Quattrocento Sans"/>
                <a:sym typeface="Quattrocento Sans"/>
              </a:rPr>
              <a:t>THE RECONSTRUCTION ERA</a:t>
            </a:r>
            <a:endParaRPr b="1" i="0" sz="2800" u="none" cap="none" strike="noStrike">
              <a:solidFill>
                <a:srgbClr val="FFFFFF"/>
              </a:solidFill>
              <a:latin typeface="Quattrocento Sans"/>
              <a:ea typeface="Quattrocento Sans"/>
              <a:cs typeface="Quattrocento Sans"/>
              <a:sym typeface="Quattrocento Sans"/>
            </a:endParaRPr>
          </a:p>
        </p:txBody>
      </p:sp>
      <p:sp>
        <p:nvSpPr>
          <p:cNvPr id="420" name="Google Shape;420;p47"/>
          <p:cNvSpPr/>
          <p:nvPr/>
        </p:nvSpPr>
        <p:spPr>
          <a:xfrm>
            <a:off x="415202" y="1789818"/>
            <a:ext cx="8877901" cy="310854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rgbClr val="252F66"/>
                </a:solidFill>
                <a:latin typeface="Calibri"/>
                <a:ea typeface="Calibri"/>
                <a:cs typeface="Calibri"/>
                <a:sym typeface="Calibri"/>
              </a:rPr>
              <a:t>Following the Civil War (in a period known as Reconstruction), the Republican Party—the Party of Lincoln and of Union—pushed a series of constitutional amendments.</a:t>
            </a:r>
            <a:r>
              <a:rPr b="1" lang="en-US" sz="2800">
                <a:solidFill>
                  <a:srgbClr val="252F66"/>
                </a:solidFill>
                <a:latin typeface="Calibri"/>
                <a:ea typeface="Calibri"/>
                <a:cs typeface="Calibri"/>
                <a:sym typeface="Calibri"/>
              </a:rPr>
              <a:t> </a:t>
            </a:r>
            <a:r>
              <a:rPr lang="en-US" sz="2800">
                <a:solidFill>
                  <a:srgbClr val="252F66"/>
                </a:solidFill>
                <a:latin typeface="Calibri"/>
                <a:ea typeface="Calibri"/>
                <a:cs typeface="Calibri"/>
                <a:sym typeface="Calibri"/>
              </a:rPr>
              <a:t>During this period, Congress debated the reach of equality and the definition of citizenship. The goal was to </a:t>
            </a:r>
            <a:r>
              <a:rPr b="1" lang="en-US" sz="2800">
                <a:solidFill>
                  <a:srgbClr val="252F66"/>
                </a:solidFill>
                <a:latin typeface="Calibri"/>
                <a:ea typeface="Calibri"/>
                <a:cs typeface="Calibri"/>
                <a:sym typeface="Calibri"/>
              </a:rPr>
              <a:t>set new constitutional baselines for post-Civil War America. </a:t>
            </a:r>
            <a:endParaRPr sz="2800">
              <a:solidFill>
                <a:srgbClr val="252F66"/>
              </a:solidFill>
              <a:latin typeface="Times New Roman"/>
              <a:ea typeface="Times New Roman"/>
              <a:cs typeface="Times New Roman"/>
              <a:sym typeface="Times New Roman"/>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424" name="Shape 424"/>
        <p:cNvGrpSpPr/>
        <p:nvPr/>
      </p:nvGrpSpPr>
      <p:grpSpPr>
        <a:xfrm>
          <a:off x="0" y="0"/>
          <a:ext cx="0" cy="0"/>
          <a:chOff x="0" y="0"/>
          <a:chExt cx="0" cy="0"/>
        </a:xfrm>
      </p:grpSpPr>
      <p:sp>
        <p:nvSpPr>
          <p:cNvPr id="425" name="Google Shape;425;p48"/>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426" name="Google Shape;426;p48"/>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427" name="Google Shape;427;p48"/>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428" name="Google Shape;428;p48"/>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sp>
        <p:nvSpPr>
          <p:cNvPr id="429" name="Google Shape;429;p48"/>
          <p:cNvSpPr txBox="1"/>
          <p:nvPr/>
        </p:nvSpPr>
        <p:spPr>
          <a:xfrm>
            <a:off x="1827822" y="435935"/>
            <a:ext cx="5404363" cy="690289"/>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2800"/>
              <a:buFont typeface="Quattrocento Sans"/>
              <a:buNone/>
            </a:pPr>
            <a:r>
              <a:rPr b="1" lang="en-US" sz="2800" cap="none">
                <a:solidFill>
                  <a:srgbClr val="FFFFFF"/>
                </a:solidFill>
                <a:latin typeface="Quattrocento Sans"/>
                <a:ea typeface="Quattrocento Sans"/>
                <a:cs typeface="Quattrocento Sans"/>
                <a:sym typeface="Quattrocento Sans"/>
              </a:rPr>
              <a:t>THE RECONSTRUCTION ERA</a:t>
            </a:r>
            <a:endParaRPr b="1" i="0" sz="2800" u="none" cap="none" strike="noStrike">
              <a:solidFill>
                <a:srgbClr val="FFFFFF"/>
              </a:solidFill>
              <a:latin typeface="Quattrocento Sans"/>
              <a:ea typeface="Quattrocento Sans"/>
              <a:cs typeface="Quattrocento Sans"/>
              <a:sym typeface="Quattrocento Sans"/>
            </a:endParaRPr>
          </a:p>
        </p:txBody>
      </p:sp>
      <p:pic>
        <p:nvPicPr>
          <p:cNvPr id="430" name="Google Shape;430;p48"/>
          <p:cNvPicPr preferRelativeResize="0"/>
          <p:nvPr/>
        </p:nvPicPr>
        <p:blipFill rotWithShape="1">
          <a:blip r:embed="rId5">
            <a:alphaModFix/>
          </a:blip>
          <a:srcRect b="0" l="0" r="0" t="0"/>
          <a:stretch/>
        </p:blipFill>
        <p:spPr>
          <a:xfrm>
            <a:off x="3605458" y="2301375"/>
            <a:ext cx="2255250" cy="2255250"/>
          </a:xfrm>
          <a:prstGeom prst="rect">
            <a:avLst/>
          </a:prstGeom>
          <a:noFill/>
          <a:ln>
            <a:noFill/>
          </a:ln>
        </p:spPr>
      </p:pic>
      <p:pic>
        <p:nvPicPr>
          <p:cNvPr id="431" name="Google Shape;431;p48"/>
          <p:cNvPicPr preferRelativeResize="0"/>
          <p:nvPr/>
        </p:nvPicPr>
        <p:blipFill rotWithShape="1">
          <a:blip r:embed="rId6">
            <a:alphaModFix/>
          </a:blip>
          <a:srcRect b="0" l="0" r="0" t="0"/>
          <a:stretch/>
        </p:blipFill>
        <p:spPr>
          <a:xfrm>
            <a:off x="6615012" y="2181446"/>
            <a:ext cx="2255250" cy="2255250"/>
          </a:xfrm>
          <a:prstGeom prst="rect">
            <a:avLst/>
          </a:prstGeom>
          <a:noFill/>
          <a:ln>
            <a:noFill/>
          </a:ln>
        </p:spPr>
      </p:pic>
      <p:pic>
        <p:nvPicPr>
          <p:cNvPr id="432" name="Google Shape;432;p48"/>
          <p:cNvPicPr preferRelativeResize="0"/>
          <p:nvPr/>
        </p:nvPicPr>
        <p:blipFill rotWithShape="1">
          <a:blip r:embed="rId7">
            <a:alphaModFix/>
          </a:blip>
          <a:srcRect b="0" l="0" r="0" t="0"/>
          <a:stretch/>
        </p:blipFill>
        <p:spPr>
          <a:xfrm>
            <a:off x="600976" y="2229664"/>
            <a:ext cx="2255250" cy="2255250"/>
          </a:xfrm>
          <a:prstGeom prst="rect">
            <a:avLst/>
          </a:prstGeom>
          <a:noFill/>
          <a:ln>
            <a:noFill/>
          </a:ln>
        </p:spPr>
      </p:pic>
      <p:sp>
        <p:nvSpPr>
          <p:cNvPr id="433" name="Google Shape;433;p48"/>
          <p:cNvSpPr/>
          <p:nvPr/>
        </p:nvSpPr>
        <p:spPr>
          <a:xfrm>
            <a:off x="571323" y="1416809"/>
            <a:ext cx="2512997" cy="690289"/>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cap="none">
                <a:solidFill>
                  <a:schemeClr val="lt1"/>
                </a:solidFill>
                <a:latin typeface="Calibri"/>
                <a:ea typeface="Calibri"/>
                <a:cs typeface="Calibri"/>
                <a:sym typeface="Calibri"/>
              </a:rPr>
              <a:t>13TH AMENDMENT</a:t>
            </a:r>
            <a:endParaRPr/>
          </a:p>
        </p:txBody>
      </p:sp>
      <p:sp>
        <p:nvSpPr>
          <p:cNvPr id="434" name="Google Shape;434;p48"/>
          <p:cNvSpPr/>
          <p:nvPr/>
        </p:nvSpPr>
        <p:spPr>
          <a:xfrm>
            <a:off x="6381847" y="1416809"/>
            <a:ext cx="2512997" cy="698934"/>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cap="none">
                <a:solidFill>
                  <a:schemeClr val="lt1"/>
                </a:solidFill>
                <a:latin typeface="Calibri"/>
                <a:ea typeface="Calibri"/>
                <a:cs typeface="Calibri"/>
                <a:sym typeface="Calibri"/>
              </a:rPr>
              <a:t>15TH AMENDMENT</a:t>
            </a:r>
            <a:endParaRPr/>
          </a:p>
        </p:txBody>
      </p:sp>
      <p:sp>
        <p:nvSpPr>
          <p:cNvPr id="435" name="Google Shape;435;p48"/>
          <p:cNvSpPr/>
          <p:nvPr/>
        </p:nvSpPr>
        <p:spPr>
          <a:xfrm>
            <a:off x="3476585" y="1416809"/>
            <a:ext cx="2512997" cy="690289"/>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cap="none">
                <a:solidFill>
                  <a:schemeClr val="lt1"/>
                </a:solidFill>
                <a:latin typeface="Calibri"/>
                <a:ea typeface="Calibri"/>
                <a:cs typeface="Calibri"/>
                <a:sym typeface="Calibri"/>
              </a:rPr>
              <a:t>14TH AMENDMENT</a:t>
            </a:r>
            <a:endParaRPr/>
          </a:p>
        </p:txBody>
      </p:sp>
      <p:sp>
        <p:nvSpPr>
          <p:cNvPr id="436" name="Google Shape;436;p48"/>
          <p:cNvSpPr/>
          <p:nvPr/>
        </p:nvSpPr>
        <p:spPr>
          <a:xfrm>
            <a:off x="600976" y="4556625"/>
            <a:ext cx="2366096" cy="83099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252F66"/>
                </a:solidFill>
                <a:latin typeface="Calibri"/>
                <a:ea typeface="Calibri"/>
                <a:cs typeface="Calibri"/>
                <a:sym typeface="Calibri"/>
              </a:rPr>
              <a:t>1865</a:t>
            </a:r>
            <a:br>
              <a:rPr lang="en-US" sz="2400">
                <a:solidFill>
                  <a:srgbClr val="252F66"/>
                </a:solidFill>
                <a:latin typeface="Calibri"/>
                <a:ea typeface="Calibri"/>
                <a:cs typeface="Calibri"/>
                <a:sym typeface="Calibri"/>
              </a:rPr>
            </a:br>
            <a:r>
              <a:rPr lang="en-US" sz="2400">
                <a:solidFill>
                  <a:srgbClr val="252F66"/>
                </a:solidFill>
                <a:latin typeface="Calibri"/>
                <a:ea typeface="Calibri"/>
                <a:cs typeface="Calibri"/>
                <a:sym typeface="Calibri"/>
              </a:rPr>
              <a:t>Abolished slavery</a:t>
            </a:r>
            <a:endParaRPr/>
          </a:p>
        </p:txBody>
      </p:sp>
      <p:sp>
        <p:nvSpPr>
          <p:cNvPr id="437" name="Google Shape;437;p48"/>
          <p:cNvSpPr/>
          <p:nvPr/>
        </p:nvSpPr>
        <p:spPr>
          <a:xfrm>
            <a:off x="3605458" y="4610512"/>
            <a:ext cx="2255250" cy="193899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252F66"/>
                </a:solidFill>
                <a:latin typeface="Calibri"/>
                <a:ea typeface="Calibri"/>
                <a:cs typeface="Calibri"/>
                <a:sym typeface="Calibri"/>
              </a:rPr>
              <a:t>1868</a:t>
            </a:r>
            <a:endParaRPr/>
          </a:p>
          <a:p>
            <a:pPr indent="0" lvl="0" marL="0" marR="0" rtl="0" algn="ctr">
              <a:spcBef>
                <a:spcPts val="0"/>
              </a:spcBef>
              <a:spcAft>
                <a:spcPts val="0"/>
              </a:spcAft>
              <a:buNone/>
            </a:pPr>
            <a:r>
              <a:rPr lang="en-US" sz="2400">
                <a:solidFill>
                  <a:srgbClr val="252F66"/>
                </a:solidFill>
                <a:latin typeface="Calibri"/>
                <a:ea typeface="Calibri"/>
                <a:cs typeface="Calibri"/>
                <a:sym typeface="Calibri"/>
              </a:rPr>
              <a:t>Wrote promises of freedom and equality into the Constitution</a:t>
            </a:r>
            <a:endParaRPr/>
          </a:p>
        </p:txBody>
      </p:sp>
      <p:sp>
        <p:nvSpPr>
          <p:cNvPr id="438" name="Google Shape;438;p48"/>
          <p:cNvSpPr/>
          <p:nvPr/>
        </p:nvSpPr>
        <p:spPr>
          <a:xfrm>
            <a:off x="6895753" y="4610512"/>
            <a:ext cx="1693767" cy="193899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252F66"/>
                </a:solidFill>
                <a:latin typeface="Calibri"/>
                <a:ea typeface="Calibri"/>
                <a:cs typeface="Calibri"/>
                <a:sym typeface="Calibri"/>
              </a:rPr>
              <a:t>1870</a:t>
            </a:r>
            <a:endParaRPr/>
          </a:p>
          <a:p>
            <a:pPr indent="0" lvl="0" marL="0" marR="0" rtl="0" algn="ctr">
              <a:spcBef>
                <a:spcPts val="0"/>
              </a:spcBef>
              <a:spcAft>
                <a:spcPts val="0"/>
              </a:spcAft>
              <a:buNone/>
            </a:pPr>
            <a:r>
              <a:rPr lang="en-US" sz="2400">
                <a:solidFill>
                  <a:srgbClr val="252F66"/>
                </a:solidFill>
                <a:latin typeface="Calibri"/>
                <a:ea typeface="Calibri"/>
                <a:cs typeface="Calibri"/>
                <a:sym typeface="Calibri"/>
              </a:rPr>
              <a:t>Banned racial discrimination in voting</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442" name="Shape 442"/>
        <p:cNvGrpSpPr/>
        <p:nvPr/>
      </p:nvGrpSpPr>
      <p:grpSpPr>
        <a:xfrm>
          <a:off x="0" y="0"/>
          <a:ext cx="0" cy="0"/>
          <a:chOff x="0" y="0"/>
          <a:chExt cx="0" cy="0"/>
        </a:xfrm>
      </p:grpSpPr>
      <p:sp>
        <p:nvSpPr>
          <p:cNvPr id="443" name="Google Shape;443;p49"/>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444" name="Google Shape;444;p49"/>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445" name="Google Shape;445;p49"/>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446" name="Google Shape;446;p49"/>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sp>
        <p:nvSpPr>
          <p:cNvPr id="447" name="Google Shape;447;p49"/>
          <p:cNvSpPr txBox="1"/>
          <p:nvPr/>
        </p:nvSpPr>
        <p:spPr>
          <a:xfrm>
            <a:off x="1827822" y="435935"/>
            <a:ext cx="5404363" cy="690289"/>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2800"/>
              <a:buFont typeface="Quattrocento Sans"/>
              <a:buNone/>
            </a:pPr>
            <a:r>
              <a:rPr b="1" lang="en-US" sz="2800" cap="none">
                <a:solidFill>
                  <a:srgbClr val="FFFFFF"/>
                </a:solidFill>
                <a:latin typeface="Quattrocento Sans"/>
                <a:ea typeface="Quattrocento Sans"/>
                <a:cs typeface="Quattrocento Sans"/>
                <a:sym typeface="Quattrocento Sans"/>
              </a:rPr>
              <a:t>ABOLITIONIST MOVEMENT </a:t>
            </a:r>
            <a:endParaRPr b="1" i="0" sz="2800" u="none" cap="none" strike="noStrike">
              <a:solidFill>
                <a:srgbClr val="FFFFFF"/>
              </a:solidFill>
              <a:latin typeface="Quattrocento Sans"/>
              <a:ea typeface="Quattrocento Sans"/>
              <a:cs typeface="Quattrocento Sans"/>
              <a:sym typeface="Quattrocento Sans"/>
            </a:endParaRPr>
          </a:p>
        </p:txBody>
      </p:sp>
      <p:pic>
        <p:nvPicPr>
          <p:cNvPr id="448" name="Google Shape;448;p49"/>
          <p:cNvPicPr preferRelativeResize="0"/>
          <p:nvPr/>
        </p:nvPicPr>
        <p:blipFill rotWithShape="1">
          <a:blip r:embed="rId5">
            <a:alphaModFix/>
          </a:blip>
          <a:srcRect b="0" l="0" r="0" t="0"/>
          <a:stretch/>
        </p:blipFill>
        <p:spPr>
          <a:xfrm>
            <a:off x="459572" y="1389561"/>
            <a:ext cx="2880393" cy="5015576"/>
          </a:xfrm>
          <a:prstGeom prst="rect">
            <a:avLst/>
          </a:prstGeom>
          <a:noFill/>
          <a:ln>
            <a:noFill/>
          </a:ln>
          <a:effectLst>
            <a:outerShdw blurRad="292100" rotWithShape="0" algn="tl" dir="2700000" dist="139700">
              <a:srgbClr val="333333">
                <a:alpha val="64705"/>
              </a:srgbClr>
            </a:outerShdw>
          </a:effectLst>
        </p:spPr>
      </p:pic>
      <p:sp>
        <p:nvSpPr>
          <p:cNvPr id="449" name="Google Shape;449;p49"/>
          <p:cNvSpPr txBox="1"/>
          <p:nvPr/>
        </p:nvSpPr>
        <p:spPr>
          <a:xfrm>
            <a:off x="149723" y="5508288"/>
            <a:ext cx="2343451" cy="655152"/>
          </a:xfrm>
          <a:prstGeom prst="rect">
            <a:avLst/>
          </a:prstGeom>
          <a:solidFill>
            <a:srgbClr val="1F386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1200"/>
              <a:buFont typeface="Calibri"/>
              <a:buNone/>
            </a:pPr>
            <a:r>
              <a:rPr b="1" lang="en-US" sz="1200">
                <a:solidFill>
                  <a:srgbClr val="FFFFFF"/>
                </a:solidFill>
                <a:latin typeface="Calibri"/>
                <a:ea typeface="Calibri"/>
                <a:cs typeface="Calibri"/>
                <a:sym typeface="Calibri"/>
              </a:rPr>
              <a:t>Image of anti-slavery petition sent to Congress during the 1830s</a:t>
            </a:r>
            <a:endParaRPr/>
          </a:p>
        </p:txBody>
      </p:sp>
      <p:sp>
        <p:nvSpPr>
          <p:cNvPr id="450" name="Google Shape;450;p49"/>
          <p:cNvSpPr/>
          <p:nvPr/>
        </p:nvSpPr>
        <p:spPr>
          <a:xfrm>
            <a:off x="6096000" y="1529977"/>
            <a:ext cx="3099723" cy="415498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52F66"/>
                </a:solidFill>
                <a:latin typeface="Calibri"/>
                <a:ea typeface="Calibri"/>
                <a:cs typeface="Calibri"/>
                <a:sym typeface="Calibri"/>
              </a:rPr>
              <a:t>And many suffragists—including </a:t>
            </a:r>
            <a:r>
              <a:rPr b="1" lang="en-US" sz="2400">
                <a:solidFill>
                  <a:srgbClr val="252F66"/>
                </a:solidFill>
                <a:latin typeface="Calibri"/>
                <a:ea typeface="Calibri"/>
                <a:cs typeface="Calibri"/>
                <a:sym typeface="Calibri"/>
              </a:rPr>
              <a:t>Elizabeth Cady Stanton </a:t>
            </a:r>
            <a:r>
              <a:rPr lang="en-US" sz="2400">
                <a:solidFill>
                  <a:srgbClr val="252F66"/>
                </a:solidFill>
                <a:latin typeface="Calibri"/>
                <a:ea typeface="Calibri"/>
                <a:cs typeface="Calibri"/>
                <a:sym typeface="Calibri"/>
              </a:rPr>
              <a:t>and </a:t>
            </a:r>
            <a:r>
              <a:rPr b="1" lang="en-US" sz="2400">
                <a:solidFill>
                  <a:srgbClr val="252F66"/>
                </a:solidFill>
                <a:latin typeface="Calibri"/>
                <a:ea typeface="Calibri"/>
                <a:cs typeface="Calibri"/>
                <a:sym typeface="Calibri"/>
              </a:rPr>
              <a:t>Susan B. Anthony</a:t>
            </a:r>
            <a:r>
              <a:rPr lang="en-US" sz="2400">
                <a:solidFill>
                  <a:srgbClr val="252F66"/>
                </a:solidFill>
                <a:latin typeface="Calibri"/>
                <a:ea typeface="Calibri"/>
                <a:cs typeface="Calibri"/>
                <a:sym typeface="Calibri"/>
              </a:rPr>
              <a:t>—played a central role in the anti-slavery movement. While publicly speaking out against slavery, women also petitioned Congress. </a:t>
            </a:r>
            <a:endParaRPr/>
          </a:p>
        </p:txBody>
      </p:sp>
      <p:pic>
        <p:nvPicPr>
          <p:cNvPr id="451" name="Google Shape;451;p49"/>
          <p:cNvPicPr preferRelativeResize="0"/>
          <p:nvPr/>
        </p:nvPicPr>
        <p:blipFill rotWithShape="1">
          <a:blip r:embed="rId6">
            <a:alphaModFix/>
          </a:blip>
          <a:srcRect b="0" l="0" r="0" t="0"/>
          <a:stretch/>
        </p:blipFill>
        <p:spPr>
          <a:xfrm>
            <a:off x="3666574" y="1620540"/>
            <a:ext cx="2143125" cy="2133600"/>
          </a:xfrm>
          <a:prstGeom prst="rect">
            <a:avLst/>
          </a:prstGeom>
          <a:noFill/>
          <a:ln>
            <a:noFill/>
          </a:ln>
          <a:effectLst>
            <a:outerShdw blurRad="292100" rotWithShape="0" algn="tl" dir="2700000" dist="139700">
              <a:srgbClr val="333333">
                <a:alpha val="64705"/>
              </a:srgbClr>
            </a:outerShdw>
          </a:effectLst>
        </p:spPr>
      </p:pic>
      <p:pic>
        <p:nvPicPr>
          <p:cNvPr id="452" name="Google Shape;452;p49"/>
          <p:cNvPicPr preferRelativeResize="0"/>
          <p:nvPr/>
        </p:nvPicPr>
        <p:blipFill rotWithShape="1">
          <a:blip r:embed="rId7">
            <a:alphaModFix/>
          </a:blip>
          <a:srcRect b="0" l="0" r="0" t="0"/>
          <a:stretch/>
        </p:blipFill>
        <p:spPr>
          <a:xfrm>
            <a:off x="3724670" y="3897349"/>
            <a:ext cx="2143125" cy="21431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456" name="Shape 456"/>
        <p:cNvGrpSpPr/>
        <p:nvPr/>
      </p:nvGrpSpPr>
      <p:grpSpPr>
        <a:xfrm>
          <a:off x="0" y="0"/>
          <a:ext cx="0" cy="0"/>
          <a:chOff x="0" y="0"/>
          <a:chExt cx="0" cy="0"/>
        </a:xfrm>
      </p:grpSpPr>
      <p:sp>
        <p:nvSpPr>
          <p:cNvPr id="457" name="Google Shape;457;p50"/>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458" name="Google Shape;458;p50"/>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459" name="Google Shape;459;p50"/>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460" name="Google Shape;460;p50"/>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sp>
        <p:nvSpPr>
          <p:cNvPr id="461" name="Google Shape;461;p50"/>
          <p:cNvSpPr txBox="1"/>
          <p:nvPr/>
        </p:nvSpPr>
        <p:spPr>
          <a:xfrm>
            <a:off x="863837" y="434734"/>
            <a:ext cx="7619638" cy="1125658"/>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FFFFFF"/>
              </a:buClr>
              <a:buSzPts val="3200"/>
              <a:buFont typeface="Quattrocento Sans"/>
              <a:buNone/>
            </a:pPr>
            <a:r>
              <a:rPr b="1" lang="en-US" sz="3200" cap="none">
                <a:solidFill>
                  <a:srgbClr val="FFFFFF"/>
                </a:solidFill>
                <a:latin typeface="Quattrocento Sans"/>
                <a:ea typeface="Quattrocento Sans"/>
                <a:cs typeface="Quattrocento Sans"/>
                <a:sym typeface="Quattrocento Sans"/>
              </a:rPr>
              <a:t>PUSH FOR UNIVERSAL VOTING RIGHTS </a:t>
            </a:r>
            <a:endParaRPr b="1" i="0" sz="3200" u="none" cap="none" strike="noStrike">
              <a:solidFill>
                <a:srgbClr val="FFFFFF"/>
              </a:solidFill>
              <a:latin typeface="Quattrocento Sans"/>
              <a:ea typeface="Quattrocento Sans"/>
              <a:cs typeface="Quattrocento Sans"/>
              <a:sym typeface="Quattrocento Sans"/>
            </a:endParaRPr>
          </a:p>
        </p:txBody>
      </p:sp>
      <p:sp>
        <p:nvSpPr>
          <p:cNvPr id="462" name="Google Shape;462;p50"/>
          <p:cNvSpPr/>
          <p:nvPr/>
        </p:nvSpPr>
        <p:spPr>
          <a:xfrm>
            <a:off x="638073" y="1859143"/>
            <a:ext cx="8471930" cy="452431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52F66"/>
                </a:solidFill>
                <a:latin typeface="Calibri"/>
                <a:ea typeface="Calibri"/>
                <a:cs typeface="Calibri"/>
                <a:sym typeface="Calibri"/>
              </a:rPr>
              <a:t>Building on their experience battling slavery, the suffragists advanced a powerful vision of universal voting rights—linking this cause to the plight of African Americans. The post-war emphasis on universal equality made women’s suffrage seem politically possible. </a:t>
            </a:r>
            <a:endParaRPr/>
          </a:p>
          <a:p>
            <a:pPr indent="0" lvl="0" marL="0" marR="0" rtl="0" algn="l">
              <a:spcBef>
                <a:spcPts val="0"/>
              </a:spcBef>
              <a:spcAft>
                <a:spcPts val="0"/>
              </a:spcAft>
              <a:buNone/>
            </a:pPr>
            <a:r>
              <a:t/>
            </a:r>
            <a:endParaRPr sz="2400">
              <a:solidFill>
                <a:srgbClr val="252F66"/>
              </a:solidFill>
              <a:latin typeface="Calibri"/>
              <a:ea typeface="Calibri"/>
              <a:cs typeface="Calibri"/>
              <a:sym typeface="Calibri"/>
            </a:endParaRPr>
          </a:p>
          <a:p>
            <a:pPr indent="0" lvl="0" marL="0" marR="0" rtl="0" algn="l">
              <a:spcBef>
                <a:spcPts val="0"/>
              </a:spcBef>
              <a:spcAft>
                <a:spcPts val="0"/>
              </a:spcAft>
              <a:buNone/>
            </a:pPr>
            <a:r>
              <a:rPr lang="en-US" sz="2400">
                <a:solidFill>
                  <a:srgbClr val="252F66"/>
                </a:solidFill>
                <a:latin typeface="Calibri"/>
                <a:ea typeface="Calibri"/>
                <a:cs typeface="Calibri"/>
                <a:sym typeface="Calibri"/>
              </a:rPr>
              <a:t>They adopted constitutional arguments at the core of the anti-slavery cause—drawing on the Constitution’s “guarantee” of a “Republican Form of Government” and its protection of the “Privileges and Immunities of Citizens.” For these reformers, the push for voting rights wasn’t about race or sex. It was about post-Civil War America’s commitment to universal rights.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466" name="Shape 466"/>
        <p:cNvGrpSpPr/>
        <p:nvPr/>
      </p:nvGrpSpPr>
      <p:grpSpPr>
        <a:xfrm>
          <a:off x="0" y="0"/>
          <a:ext cx="0" cy="0"/>
          <a:chOff x="0" y="0"/>
          <a:chExt cx="0" cy="0"/>
        </a:xfrm>
      </p:grpSpPr>
      <p:pic>
        <p:nvPicPr>
          <p:cNvPr id="467" name="Google Shape;467;p51"/>
          <p:cNvPicPr preferRelativeResize="0"/>
          <p:nvPr/>
        </p:nvPicPr>
        <p:blipFill rotWithShape="1">
          <a:blip r:embed="rId3">
            <a:alphaModFix/>
          </a:blip>
          <a:srcRect b="0" l="0" r="0" t="0"/>
          <a:stretch/>
        </p:blipFill>
        <p:spPr>
          <a:xfrm>
            <a:off x="533362" y="207341"/>
            <a:ext cx="3926992" cy="6443317"/>
          </a:xfrm>
          <a:prstGeom prst="rect">
            <a:avLst/>
          </a:prstGeom>
          <a:noFill/>
          <a:ln>
            <a:noFill/>
          </a:ln>
          <a:effectLst>
            <a:outerShdw blurRad="292100" rotWithShape="0" algn="tl" dir="2700000" dist="139700">
              <a:srgbClr val="333333">
                <a:alpha val="64705"/>
              </a:srgbClr>
            </a:outerShdw>
          </a:effectLst>
        </p:spPr>
      </p:pic>
      <p:sp>
        <p:nvSpPr>
          <p:cNvPr id="468" name="Google Shape;468;p51"/>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469" name="Google Shape;469;p51"/>
          <p:cNvPicPr preferRelativeResize="0"/>
          <p:nvPr/>
        </p:nvPicPr>
        <p:blipFill rotWithShape="1">
          <a:blip r:embed="rId4">
            <a:alphaModFix/>
          </a:blip>
          <a:srcRect b="0" l="0" r="0" t="0"/>
          <a:stretch/>
        </p:blipFill>
        <p:spPr>
          <a:xfrm>
            <a:off x="9881380" y="5180593"/>
            <a:ext cx="1924931" cy="1052819"/>
          </a:xfrm>
          <a:prstGeom prst="rect">
            <a:avLst/>
          </a:prstGeom>
          <a:noFill/>
          <a:ln>
            <a:noFill/>
          </a:ln>
        </p:spPr>
      </p:pic>
      <p:sp>
        <p:nvSpPr>
          <p:cNvPr id="470" name="Google Shape;470;p51"/>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471" name="Google Shape;471;p51"/>
          <p:cNvPicPr preferRelativeResize="0"/>
          <p:nvPr/>
        </p:nvPicPr>
        <p:blipFill rotWithShape="1">
          <a:blip r:embed="rId5">
            <a:alphaModFix/>
          </a:blip>
          <a:srcRect b="0" l="0" r="0" t="0"/>
          <a:stretch/>
        </p:blipFill>
        <p:spPr>
          <a:xfrm>
            <a:off x="9698277" y="1316334"/>
            <a:ext cx="2291135" cy="2291135"/>
          </a:xfrm>
          <a:prstGeom prst="rect">
            <a:avLst/>
          </a:prstGeom>
          <a:noFill/>
          <a:ln>
            <a:noFill/>
          </a:ln>
        </p:spPr>
      </p:pic>
      <p:sp>
        <p:nvSpPr>
          <p:cNvPr id="472" name="Google Shape;472;p51"/>
          <p:cNvSpPr txBox="1"/>
          <p:nvPr/>
        </p:nvSpPr>
        <p:spPr>
          <a:xfrm>
            <a:off x="4846041" y="474542"/>
            <a:ext cx="3707047" cy="1239958"/>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FFFFFF"/>
              </a:buClr>
              <a:buSzPts val="2400"/>
              <a:buFont typeface="Quattrocento Sans"/>
              <a:buNone/>
            </a:pPr>
            <a:r>
              <a:rPr b="1" lang="en-US" sz="2400" cap="none">
                <a:solidFill>
                  <a:srgbClr val="FFFFFF"/>
                </a:solidFill>
                <a:latin typeface="Quattrocento Sans"/>
                <a:ea typeface="Quattrocento Sans"/>
                <a:cs typeface="Quattrocento Sans"/>
                <a:sym typeface="Quattrocento Sans"/>
              </a:rPr>
              <a:t>PETITION FOR UNIVERSAL SUFFRAGE (1866)</a:t>
            </a:r>
            <a:endParaRPr b="1" i="0" sz="2400" u="none" cap="none" strike="noStrike">
              <a:solidFill>
                <a:srgbClr val="FFFFFF"/>
              </a:solidFill>
              <a:latin typeface="Quattrocento Sans"/>
              <a:ea typeface="Quattrocento Sans"/>
              <a:cs typeface="Quattrocento Sans"/>
              <a:sym typeface="Quattrocento Sans"/>
            </a:endParaRPr>
          </a:p>
        </p:txBody>
      </p:sp>
      <p:sp>
        <p:nvSpPr>
          <p:cNvPr id="473" name="Google Shape;473;p51"/>
          <p:cNvSpPr/>
          <p:nvPr/>
        </p:nvSpPr>
        <p:spPr>
          <a:xfrm>
            <a:off x="4922241" y="1921350"/>
            <a:ext cx="3926992" cy="378565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52F66"/>
                </a:solidFill>
                <a:latin typeface="Calibri"/>
                <a:ea typeface="Calibri"/>
                <a:cs typeface="Calibri"/>
                <a:sym typeface="Calibri"/>
              </a:rPr>
              <a:t>“As you are now amending the Constitution, and, in harmony with advancing civilization, placing new safeguards around the individual rights of four million of emancipated ex-slaves, we ask that you extend the right of Suffrage to Woman.”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477" name="Shape 477"/>
        <p:cNvGrpSpPr/>
        <p:nvPr/>
      </p:nvGrpSpPr>
      <p:grpSpPr>
        <a:xfrm>
          <a:off x="0" y="0"/>
          <a:ext cx="0" cy="0"/>
          <a:chOff x="0" y="0"/>
          <a:chExt cx="0" cy="0"/>
        </a:xfrm>
      </p:grpSpPr>
      <p:pic>
        <p:nvPicPr>
          <p:cNvPr descr="Frances Harper - Wikipedia" id="478" name="Google Shape;478;p52"/>
          <p:cNvPicPr preferRelativeResize="0"/>
          <p:nvPr/>
        </p:nvPicPr>
        <p:blipFill rotWithShape="1">
          <a:blip r:embed="rId3">
            <a:alphaModFix/>
          </a:blip>
          <a:srcRect b="0" l="0" r="0" t="0"/>
          <a:stretch/>
        </p:blipFill>
        <p:spPr>
          <a:xfrm>
            <a:off x="523912" y="213954"/>
            <a:ext cx="4892674" cy="6281235"/>
          </a:xfrm>
          <a:prstGeom prst="rect">
            <a:avLst/>
          </a:prstGeom>
          <a:noFill/>
          <a:ln>
            <a:noFill/>
          </a:ln>
          <a:effectLst>
            <a:outerShdw blurRad="292100" rotWithShape="0" algn="tl" dir="2700000" dist="139700">
              <a:srgbClr val="333333">
                <a:alpha val="64705"/>
              </a:srgbClr>
            </a:outerShdw>
          </a:effectLst>
        </p:spPr>
      </p:pic>
      <p:sp>
        <p:nvSpPr>
          <p:cNvPr id="479" name="Google Shape;479;p52"/>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480" name="Google Shape;480;p52"/>
          <p:cNvPicPr preferRelativeResize="0"/>
          <p:nvPr/>
        </p:nvPicPr>
        <p:blipFill rotWithShape="1">
          <a:blip r:embed="rId4">
            <a:alphaModFix/>
          </a:blip>
          <a:srcRect b="0" l="0" r="0" t="0"/>
          <a:stretch/>
        </p:blipFill>
        <p:spPr>
          <a:xfrm>
            <a:off x="9881380" y="5180593"/>
            <a:ext cx="1924931" cy="1052819"/>
          </a:xfrm>
          <a:prstGeom prst="rect">
            <a:avLst/>
          </a:prstGeom>
          <a:noFill/>
          <a:ln>
            <a:noFill/>
          </a:ln>
        </p:spPr>
      </p:pic>
      <p:sp>
        <p:nvSpPr>
          <p:cNvPr id="481" name="Google Shape;481;p52"/>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482" name="Google Shape;482;p52"/>
          <p:cNvPicPr preferRelativeResize="0"/>
          <p:nvPr/>
        </p:nvPicPr>
        <p:blipFill rotWithShape="1">
          <a:blip r:embed="rId5">
            <a:alphaModFix/>
          </a:blip>
          <a:srcRect b="0" l="0" r="0" t="0"/>
          <a:stretch/>
        </p:blipFill>
        <p:spPr>
          <a:xfrm>
            <a:off x="9698277" y="1316334"/>
            <a:ext cx="2291135" cy="2291135"/>
          </a:xfrm>
          <a:prstGeom prst="rect">
            <a:avLst/>
          </a:prstGeom>
          <a:noFill/>
          <a:ln>
            <a:noFill/>
          </a:ln>
        </p:spPr>
      </p:pic>
      <p:sp>
        <p:nvSpPr>
          <p:cNvPr id="483" name="Google Shape;483;p52"/>
          <p:cNvSpPr txBox="1"/>
          <p:nvPr/>
        </p:nvSpPr>
        <p:spPr>
          <a:xfrm>
            <a:off x="385689" y="5868986"/>
            <a:ext cx="4005558" cy="364426"/>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1800"/>
              <a:buFont typeface="Quattrocento Sans"/>
              <a:buNone/>
            </a:pPr>
            <a:r>
              <a:rPr b="1" lang="en-US" sz="1800">
                <a:solidFill>
                  <a:srgbClr val="FFFFFF"/>
                </a:solidFill>
                <a:latin typeface="Quattrocento Sans"/>
                <a:ea typeface="Quattrocento Sans"/>
                <a:cs typeface="Quattrocento Sans"/>
                <a:sym typeface="Quattrocento Sans"/>
              </a:rPr>
              <a:t>Frances Ellen Watkins Harper</a:t>
            </a:r>
            <a:endParaRPr/>
          </a:p>
        </p:txBody>
      </p:sp>
      <p:sp>
        <p:nvSpPr>
          <p:cNvPr id="484" name="Google Shape;484;p52"/>
          <p:cNvSpPr/>
          <p:nvPr/>
        </p:nvSpPr>
        <p:spPr>
          <a:xfrm>
            <a:off x="5802274" y="1316334"/>
            <a:ext cx="3434316" cy="397031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rgbClr val="252F66"/>
                </a:solidFill>
                <a:latin typeface="Calibri"/>
                <a:ea typeface="Calibri"/>
                <a:cs typeface="Calibri"/>
                <a:sym typeface="Calibri"/>
              </a:rPr>
              <a:t>“We are all bound up together in one great bundle of humanity, and society cannot trample on the weakest and feeblest of its members without receiving a curse in its own soul.”</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488" name="Shape 488"/>
        <p:cNvGrpSpPr/>
        <p:nvPr/>
      </p:nvGrpSpPr>
      <p:grpSpPr>
        <a:xfrm>
          <a:off x="0" y="0"/>
          <a:ext cx="0" cy="0"/>
          <a:chOff x="0" y="0"/>
          <a:chExt cx="0" cy="0"/>
        </a:xfrm>
      </p:grpSpPr>
      <p:sp>
        <p:nvSpPr>
          <p:cNvPr id="489" name="Google Shape;489;p53"/>
          <p:cNvSpPr txBox="1"/>
          <p:nvPr/>
        </p:nvSpPr>
        <p:spPr>
          <a:xfrm>
            <a:off x="597232" y="665047"/>
            <a:ext cx="4410703" cy="1025530"/>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lt1"/>
              </a:buClr>
              <a:buSzPts val="2800"/>
              <a:buFont typeface="Quattrocento Sans"/>
              <a:buNone/>
            </a:pPr>
            <a:r>
              <a:rPr b="1" lang="en-US" sz="2800" u="none" cap="none" strike="noStrike">
                <a:solidFill>
                  <a:schemeClr val="lt1"/>
                </a:solidFill>
                <a:latin typeface="Quattrocento Sans"/>
                <a:ea typeface="Quattrocento Sans"/>
                <a:cs typeface="Quattrocento Sans"/>
                <a:sym typeface="Quattrocento Sans"/>
              </a:rPr>
              <a:t>14TH AMENDMENT,</a:t>
            </a:r>
            <a:br>
              <a:rPr b="1" lang="en-US" sz="2800" u="none" cap="none" strike="noStrike">
                <a:solidFill>
                  <a:schemeClr val="lt1"/>
                </a:solidFill>
                <a:latin typeface="Quattrocento Sans"/>
                <a:ea typeface="Quattrocento Sans"/>
                <a:cs typeface="Quattrocento Sans"/>
                <a:sym typeface="Quattrocento Sans"/>
              </a:rPr>
            </a:br>
            <a:r>
              <a:rPr b="1" lang="en-US" sz="2800" u="none" cap="none" strike="noStrike">
                <a:solidFill>
                  <a:schemeClr val="lt1"/>
                </a:solidFill>
                <a:latin typeface="Quattrocento Sans"/>
                <a:ea typeface="Quattrocento Sans"/>
                <a:cs typeface="Quattrocento Sans"/>
                <a:sym typeface="Quattrocento Sans"/>
              </a:rPr>
              <a:t>SECTION 2 </a:t>
            </a:r>
            <a:endParaRPr/>
          </a:p>
        </p:txBody>
      </p:sp>
      <p:sp>
        <p:nvSpPr>
          <p:cNvPr id="490" name="Google Shape;490;p53"/>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491" name="Google Shape;491;p53"/>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492" name="Google Shape;492;p53"/>
          <p:cNvSpPr/>
          <p:nvPr/>
        </p:nvSpPr>
        <p:spPr>
          <a:xfrm>
            <a:off x="561938" y="1943705"/>
            <a:ext cx="8239713" cy="415498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52F66"/>
                </a:solidFill>
                <a:latin typeface="Calibri"/>
                <a:ea typeface="Calibri"/>
                <a:cs typeface="Calibri"/>
                <a:sym typeface="Calibri"/>
              </a:rPr>
              <a:t>“…But when the right to vote at any election for the choice of electors for President and Vice-President of the United States, Representatives in Congress, the Executive and Judicial officers of a State, or the members of the Legislature thereof, is denied to any of the </a:t>
            </a:r>
            <a:r>
              <a:rPr b="1" lang="en-US" sz="2400">
                <a:solidFill>
                  <a:srgbClr val="CC063E"/>
                </a:solidFill>
                <a:latin typeface="Calibri"/>
                <a:ea typeface="Calibri"/>
                <a:cs typeface="Calibri"/>
                <a:sym typeface="Calibri"/>
              </a:rPr>
              <a:t>male</a:t>
            </a:r>
            <a:r>
              <a:rPr lang="en-US" sz="2400">
                <a:solidFill>
                  <a:srgbClr val="252F66"/>
                </a:solidFill>
                <a:latin typeface="Calibri"/>
                <a:ea typeface="Calibri"/>
                <a:cs typeface="Calibri"/>
                <a:sym typeface="Calibri"/>
              </a:rPr>
              <a:t> inhabitants of such State, being twenty-one years of age, and citizens of the United States, or in any way abridged, except for participation in rebellion, or other crime, the basis of representation therein shall be reduced in the proportion which the number of such male citizens shall bear to the whole number of </a:t>
            </a:r>
            <a:r>
              <a:rPr b="1" lang="en-US" sz="2400">
                <a:solidFill>
                  <a:srgbClr val="CC063E"/>
                </a:solidFill>
                <a:latin typeface="Calibri"/>
                <a:ea typeface="Calibri"/>
                <a:cs typeface="Calibri"/>
                <a:sym typeface="Calibri"/>
              </a:rPr>
              <a:t>male</a:t>
            </a:r>
            <a:r>
              <a:rPr lang="en-US" sz="2400">
                <a:solidFill>
                  <a:srgbClr val="252F66"/>
                </a:solidFill>
                <a:latin typeface="Calibri"/>
                <a:ea typeface="Calibri"/>
                <a:cs typeface="Calibri"/>
                <a:sym typeface="Calibri"/>
              </a:rPr>
              <a:t> citizens twenty-one years of age in such State.”</a:t>
            </a:r>
            <a:endParaRPr sz="2400">
              <a:solidFill>
                <a:schemeClr val="dk1"/>
              </a:solidFill>
              <a:latin typeface="Calibri"/>
              <a:ea typeface="Calibri"/>
              <a:cs typeface="Calibri"/>
              <a:sym typeface="Calibri"/>
            </a:endParaRPr>
          </a:p>
        </p:txBody>
      </p:sp>
      <p:sp>
        <p:nvSpPr>
          <p:cNvPr id="493" name="Google Shape;493;p53"/>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494" name="Google Shape;494;p53"/>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182" name="Shape 182"/>
        <p:cNvGrpSpPr/>
        <p:nvPr/>
      </p:nvGrpSpPr>
      <p:grpSpPr>
        <a:xfrm>
          <a:off x="0" y="0"/>
          <a:ext cx="0" cy="0"/>
          <a:chOff x="0" y="0"/>
          <a:chExt cx="0" cy="0"/>
        </a:xfrm>
      </p:grpSpPr>
      <p:sp>
        <p:nvSpPr>
          <p:cNvPr id="183" name="Google Shape;183;p27"/>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84" name="Google Shape;184;p27"/>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185" name="Google Shape;185;p27"/>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800" u="none" cap="none" strike="noStrike">
                <a:solidFill>
                  <a:srgbClr val="FFFFFF"/>
                </a:solidFill>
                <a:latin typeface="Calibri"/>
                <a:ea typeface="Calibri"/>
                <a:cs typeface="Calibri"/>
                <a:sym typeface="Calibri"/>
              </a:rPr>
              <a:t>The 19th Amendment - Women’s Right to Vote</a:t>
            </a:r>
            <a:endParaRPr/>
          </a:p>
        </p:txBody>
      </p:sp>
      <p:pic>
        <p:nvPicPr>
          <p:cNvPr id="186" name="Google Shape;186;p27"/>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pic>
        <p:nvPicPr>
          <p:cNvPr id="187" name="Google Shape;187;p27"/>
          <p:cNvPicPr preferRelativeResize="0"/>
          <p:nvPr/>
        </p:nvPicPr>
        <p:blipFill rotWithShape="1">
          <a:blip r:embed="rId5">
            <a:alphaModFix/>
          </a:blip>
          <a:srcRect b="0" l="0" r="0" t="0"/>
          <a:stretch/>
        </p:blipFill>
        <p:spPr>
          <a:xfrm>
            <a:off x="674597" y="466165"/>
            <a:ext cx="4264134" cy="5570024"/>
          </a:xfrm>
          <a:prstGeom prst="rect">
            <a:avLst/>
          </a:prstGeom>
          <a:noFill/>
          <a:ln>
            <a:noFill/>
          </a:ln>
          <a:effectLst>
            <a:outerShdw blurRad="292100" rotWithShape="0" algn="tl" dir="2700000" dist="139700">
              <a:srgbClr val="333333">
                <a:alpha val="64705"/>
              </a:srgbClr>
            </a:outerShdw>
          </a:effectLst>
        </p:spPr>
      </p:pic>
      <p:sp>
        <p:nvSpPr>
          <p:cNvPr id="188" name="Google Shape;188;p27"/>
          <p:cNvSpPr/>
          <p:nvPr/>
        </p:nvSpPr>
        <p:spPr>
          <a:xfrm>
            <a:off x="5260429" y="962364"/>
            <a:ext cx="3985683" cy="378565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2400" u="none" cap="none" strike="noStrike">
                <a:solidFill>
                  <a:srgbClr val="252F66"/>
                </a:solidFill>
                <a:latin typeface="Calibri"/>
                <a:ea typeface="Calibri"/>
                <a:cs typeface="Calibri"/>
                <a:sym typeface="Calibri"/>
              </a:rPr>
              <a:t>“‘Our Nation has had a long and unfortunate history of sex discrimination.’ . . . Women did not count among the voters composing ‘We the People’; not until 1920 did women gain a constitutional right to the franchise.”</a:t>
            </a:r>
            <a:endParaRPr/>
          </a:p>
          <a:p>
            <a:pPr indent="0" lvl="0" marL="0" marR="0" rtl="0" algn="l">
              <a:spcBef>
                <a:spcPts val="0"/>
              </a:spcBef>
              <a:spcAft>
                <a:spcPts val="0"/>
              </a:spcAft>
              <a:buNone/>
            </a:pPr>
            <a:r>
              <a:rPr b="1" lang="en-US" sz="2400">
                <a:solidFill>
                  <a:srgbClr val="252F66"/>
                </a:solidFill>
                <a:latin typeface="Calibri"/>
                <a:ea typeface="Calibri"/>
                <a:cs typeface="Calibri"/>
                <a:sym typeface="Calibri"/>
              </a:rPr>
              <a:t>-</a:t>
            </a:r>
            <a:r>
              <a:rPr b="1" i="1" lang="en-US" sz="2400">
                <a:solidFill>
                  <a:srgbClr val="252F66"/>
                </a:solidFill>
                <a:latin typeface="Calibri"/>
                <a:ea typeface="Calibri"/>
                <a:cs typeface="Calibri"/>
                <a:sym typeface="Calibri"/>
              </a:rPr>
              <a:t>United States v. Virginia</a:t>
            </a:r>
            <a:r>
              <a:rPr b="1" lang="en-US" sz="2400">
                <a:solidFill>
                  <a:srgbClr val="252F66"/>
                </a:solidFill>
                <a:latin typeface="Calibri"/>
                <a:ea typeface="Calibri"/>
                <a:cs typeface="Calibri"/>
                <a:sym typeface="Calibri"/>
              </a:rPr>
              <a:t> (1996)</a:t>
            </a:r>
            <a:endParaRPr b="1" sz="1800">
              <a:solidFill>
                <a:srgbClr val="252F66"/>
              </a:solidFill>
              <a:latin typeface="Calibri"/>
              <a:ea typeface="Calibri"/>
              <a:cs typeface="Calibri"/>
              <a:sym typeface="Calibri"/>
            </a:endParaRPr>
          </a:p>
        </p:txBody>
      </p:sp>
      <p:sp>
        <p:nvSpPr>
          <p:cNvPr id="189" name="Google Shape;189;p27"/>
          <p:cNvSpPr txBox="1"/>
          <p:nvPr/>
        </p:nvSpPr>
        <p:spPr>
          <a:xfrm>
            <a:off x="2978505" y="4943966"/>
            <a:ext cx="2696308" cy="462788"/>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1800"/>
              <a:buFont typeface="Quattrocento Sans"/>
              <a:buNone/>
            </a:pPr>
            <a:r>
              <a:rPr b="1" lang="en-US" sz="1800" u="none">
                <a:solidFill>
                  <a:srgbClr val="FFFFFF"/>
                </a:solidFill>
                <a:latin typeface="Quattrocento Sans"/>
                <a:ea typeface="Quattrocento Sans"/>
                <a:cs typeface="Quattrocento Sans"/>
                <a:sym typeface="Quattrocento Sans"/>
              </a:rPr>
              <a:t>Ruth Bader Ginsburg</a:t>
            </a:r>
            <a:endParaRPr b="1" i="0" sz="1800" u="none" strike="noStrike">
              <a:solidFill>
                <a:srgbClr val="FFFFFF"/>
              </a:solidFill>
              <a:latin typeface="Quattrocento Sans"/>
              <a:ea typeface="Quattrocento Sans"/>
              <a:cs typeface="Quattrocento Sans"/>
              <a:sym typeface="Quattrocento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498" name="Shape 498"/>
        <p:cNvGrpSpPr/>
        <p:nvPr/>
      </p:nvGrpSpPr>
      <p:grpSpPr>
        <a:xfrm>
          <a:off x="0" y="0"/>
          <a:ext cx="0" cy="0"/>
          <a:chOff x="0" y="0"/>
          <a:chExt cx="0" cy="0"/>
        </a:xfrm>
      </p:grpSpPr>
      <p:sp>
        <p:nvSpPr>
          <p:cNvPr id="499" name="Google Shape;499;p54"/>
          <p:cNvSpPr txBox="1"/>
          <p:nvPr/>
        </p:nvSpPr>
        <p:spPr>
          <a:xfrm>
            <a:off x="1936935" y="290804"/>
            <a:ext cx="5498768" cy="1025530"/>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NATIONAL WOMAN SUFFRAGE ASSOCIATION</a:t>
            </a:r>
            <a:endParaRPr b="1" sz="2800" u="none" cap="none" strike="noStrike">
              <a:solidFill>
                <a:schemeClr val="lt1"/>
              </a:solidFill>
              <a:latin typeface="Quattrocento Sans"/>
              <a:ea typeface="Quattrocento Sans"/>
              <a:cs typeface="Quattrocento Sans"/>
              <a:sym typeface="Quattrocento Sans"/>
            </a:endParaRPr>
          </a:p>
        </p:txBody>
      </p:sp>
      <p:sp>
        <p:nvSpPr>
          <p:cNvPr id="500" name="Google Shape;500;p54"/>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501" name="Google Shape;501;p54"/>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502" name="Google Shape;502;p54"/>
          <p:cNvSpPr/>
          <p:nvPr/>
        </p:nvSpPr>
        <p:spPr>
          <a:xfrm>
            <a:off x="180966" y="5613089"/>
            <a:ext cx="8590894" cy="95410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800">
                <a:solidFill>
                  <a:srgbClr val="252F66"/>
                </a:solidFill>
                <a:latin typeface="Calibri"/>
                <a:ea typeface="Calibri"/>
                <a:cs typeface="Calibri"/>
                <a:sym typeface="Calibri"/>
              </a:rPr>
              <a:t>Opposed the 15th Amendment. </a:t>
            </a:r>
            <a:br>
              <a:rPr lang="en-US" sz="2800">
                <a:solidFill>
                  <a:srgbClr val="252F66"/>
                </a:solidFill>
                <a:latin typeface="Calibri"/>
                <a:ea typeface="Calibri"/>
                <a:cs typeface="Calibri"/>
                <a:sym typeface="Calibri"/>
              </a:rPr>
            </a:br>
            <a:r>
              <a:rPr lang="en-US" sz="2800">
                <a:solidFill>
                  <a:srgbClr val="252F66"/>
                </a:solidFill>
                <a:latin typeface="Calibri"/>
                <a:ea typeface="Calibri"/>
                <a:cs typeface="Calibri"/>
                <a:sym typeface="Calibri"/>
              </a:rPr>
              <a:t>They chose to fight exclusively for women’s suffrage first.</a:t>
            </a:r>
            <a:endParaRPr sz="2000">
              <a:solidFill>
                <a:schemeClr val="dk1"/>
              </a:solidFill>
              <a:latin typeface="Calibri"/>
              <a:ea typeface="Calibri"/>
              <a:cs typeface="Calibri"/>
              <a:sym typeface="Calibri"/>
            </a:endParaRPr>
          </a:p>
        </p:txBody>
      </p:sp>
      <p:sp>
        <p:nvSpPr>
          <p:cNvPr id="503" name="Google Shape;503;p54"/>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504" name="Google Shape;504;p54"/>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pic>
        <p:nvPicPr>
          <p:cNvPr descr="Old Friends Elizabeth Cady Stanton and Susan B. Anthony Made History  Together - Bathtub Bulletin" id="505" name="Google Shape;505;p54"/>
          <p:cNvPicPr preferRelativeResize="0"/>
          <p:nvPr/>
        </p:nvPicPr>
        <p:blipFill rotWithShape="1">
          <a:blip r:embed="rId5">
            <a:alphaModFix/>
          </a:blip>
          <a:srcRect b="0" l="0" r="0" t="0"/>
          <a:stretch/>
        </p:blipFill>
        <p:spPr>
          <a:xfrm>
            <a:off x="1385777" y="1491548"/>
            <a:ext cx="6441397" cy="3874903"/>
          </a:xfrm>
          <a:prstGeom prst="rect">
            <a:avLst/>
          </a:prstGeom>
          <a:noFill/>
          <a:ln>
            <a:noFill/>
          </a:ln>
          <a:effectLst>
            <a:outerShdw blurRad="292100" rotWithShape="0" algn="tl" dir="2700000" dist="139700">
              <a:srgbClr val="333333">
                <a:alpha val="64705"/>
              </a:srgbClr>
            </a:outerShdw>
          </a:effectLst>
        </p:spPr>
      </p:pic>
      <p:sp>
        <p:nvSpPr>
          <p:cNvPr id="506" name="Google Shape;506;p54"/>
          <p:cNvSpPr txBox="1"/>
          <p:nvPr/>
        </p:nvSpPr>
        <p:spPr>
          <a:xfrm>
            <a:off x="523912" y="4710223"/>
            <a:ext cx="2274414" cy="364426"/>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1400"/>
              <a:buFont typeface="Quattrocento Sans"/>
              <a:buNone/>
            </a:pPr>
            <a:r>
              <a:rPr b="1" lang="en-US" sz="1400">
                <a:solidFill>
                  <a:srgbClr val="FFFFFF"/>
                </a:solidFill>
                <a:latin typeface="Quattrocento Sans"/>
                <a:ea typeface="Quattrocento Sans"/>
                <a:cs typeface="Quattrocento Sans"/>
                <a:sym typeface="Quattrocento Sans"/>
              </a:rPr>
              <a:t>Susan B. Anthony </a:t>
            </a:r>
            <a:endParaRPr/>
          </a:p>
        </p:txBody>
      </p:sp>
      <p:sp>
        <p:nvSpPr>
          <p:cNvPr id="507" name="Google Shape;507;p54"/>
          <p:cNvSpPr txBox="1"/>
          <p:nvPr/>
        </p:nvSpPr>
        <p:spPr>
          <a:xfrm>
            <a:off x="6835589" y="4651967"/>
            <a:ext cx="2274414" cy="364426"/>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1400"/>
              <a:buFont typeface="Quattrocento Sans"/>
              <a:buNone/>
            </a:pPr>
            <a:r>
              <a:rPr b="1" lang="en-US" sz="1400">
                <a:solidFill>
                  <a:srgbClr val="FFFFFF"/>
                </a:solidFill>
                <a:latin typeface="Quattrocento Sans"/>
                <a:ea typeface="Quattrocento Sans"/>
                <a:cs typeface="Quattrocento Sans"/>
                <a:sym typeface="Quattrocento Sans"/>
              </a:rPr>
              <a:t>Elizabeth Cady Stanton</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511" name="Shape 511"/>
        <p:cNvGrpSpPr/>
        <p:nvPr/>
      </p:nvGrpSpPr>
      <p:grpSpPr>
        <a:xfrm>
          <a:off x="0" y="0"/>
          <a:ext cx="0" cy="0"/>
          <a:chOff x="0" y="0"/>
          <a:chExt cx="0" cy="0"/>
        </a:xfrm>
      </p:grpSpPr>
      <p:sp>
        <p:nvSpPr>
          <p:cNvPr id="512" name="Google Shape;512;p55"/>
          <p:cNvSpPr txBox="1"/>
          <p:nvPr/>
        </p:nvSpPr>
        <p:spPr>
          <a:xfrm>
            <a:off x="1905038" y="354599"/>
            <a:ext cx="5498768" cy="1025530"/>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AMERICAN WOMAN SUFFRAGE ASSOCIATION</a:t>
            </a:r>
            <a:endParaRPr b="1" sz="2800" u="none" cap="none" strike="noStrike">
              <a:solidFill>
                <a:schemeClr val="lt1"/>
              </a:solidFill>
              <a:latin typeface="Quattrocento Sans"/>
              <a:ea typeface="Quattrocento Sans"/>
              <a:cs typeface="Quattrocento Sans"/>
              <a:sym typeface="Quattrocento Sans"/>
            </a:endParaRPr>
          </a:p>
        </p:txBody>
      </p:sp>
      <p:sp>
        <p:nvSpPr>
          <p:cNvPr id="513" name="Google Shape;513;p55"/>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514" name="Google Shape;514;p55"/>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515" name="Google Shape;515;p55"/>
          <p:cNvSpPr/>
          <p:nvPr/>
        </p:nvSpPr>
        <p:spPr>
          <a:xfrm>
            <a:off x="155876" y="5091950"/>
            <a:ext cx="9146971" cy="163121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800">
                <a:solidFill>
                  <a:srgbClr val="252F66"/>
                </a:solidFill>
                <a:latin typeface="Calibri"/>
                <a:ea typeface="Calibri"/>
                <a:cs typeface="Calibri"/>
                <a:sym typeface="Calibri"/>
              </a:rPr>
              <a:t>Supported the 15th Amendment. </a:t>
            </a:r>
            <a:br>
              <a:rPr b="1" lang="en-US" sz="2800">
                <a:solidFill>
                  <a:srgbClr val="252F66"/>
                </a:solidFill>
                <a:latin typeface="Calibri"/>
                <a:ea typeface="Calibri"/>
                <a:cs typeface="Calibri"/>
                <a:sym typeface="Calibri"/>
              </a:rPr>
            </a:br>
            <a:r>
              <a:rPr lang="en-US" sz="2400">
                <a:solidFill>
                  <a:srgbClr val="252F66"/>
                </a:solidFill>
                <a:latin typeface="Calibri"/>
                <a:ea typeface="Calibri"/>
                <a:cs typeface="Calibri"/>
                <a:sym typeface="Calibri"/>
              </a:rPr>
              <a:t>They sided with the Republican Party, prioritized African American rights, rallied around the 15 Amendment, and remained committed to a vision of universal rights.</a:t>
            </a:r>
            <a:endParaRPr sz="2000">
              <a:solidFill>
                <a:schemeClr val="dk1"/>
              </a:solidFill>
              <a:latin typeface="Calibri"/>
              <a:ea typeface="Calibri"/>
              <a:cs typeface="Calibri"/>
              <a:sym typeface="Calibri"/>
            </a:endParaRPr>
          </a:p>
        </p:txBody>
      </p:sp>
      <p:sp>
        <p:nvSpPr>
          <p:cNvPr id="516" name="Google Shape;516;p55"/>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517" name="Google Shape;517;p55"/>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pic>
        <p:nvPicPr>
          <p:cNvPr id="518" name="Google Shape;518;p55"/>
          <p:cNvPicPr preferRelativeResize="0"/>
          <p:nvPr/>
        </p:nvPicPr>
        <p:blipFill rotWithShape="1">
          <a:blip r:embed="rId5">
            <a:alphaModFix/>
          </a:blip>
          <a:srcRect b="0" l="0" r="0" t="0"/>
          <a:stretch/>
        </p:blipFill>
        <p:spPr>
          <a:xfrm>
            <a:off x="5349938" y="1589528"/>
            <a:ext cx="2696308" cy="3217792"/>
          </a:xfrm>
          <a:prstGeom prst="rect">
            <a:avLst/>
          </a:prstGeom>
          <a:noFill/>
          <a:ln>
            <a:noFill/>
          </a:ln>
        </p:spPr>
      </p:pic>
      <p:pic>
        <p:nvPicPr>
          <p:cNvPr id="519" name="Google Shape;519;p55"/>
          <p:cNvPicPr preferRelativeResize="0"/>
          <p:nvPr/>
        </p:nvPicPr>
        <p:blipFill rotWithShape="1">
          <a:blip r:embed="rId6">
            <a:alphaModFix/>
          </a:blip>
          <a:srcRect b="0" l="0" r="0" t="0"/>
          <a:stretch/>
        </p:blipFill>
        <p:spPr>
          <a:xfrm>
            <a:off x="1275911" y="1589528"/>
            <a:ext cx="2671224" cy="3293023"/>
          </a:xfrm>
          <a:prstGeom prst="rect">
            <a:avLst/>
          </a:prstGeom>
          <a:noFill/>
          <a:ln>
            <a:noFill/>
          </a:ln>
        </p:spPr>
      </p:pic>
      <p:sp>
        <p:nvSpPr>
          <p:cNvPr id="520" name="Google Shape;520;p55"/>
          <p:cNvSpPr txBox="1"/>
          <p:nvPr/>
        </p:nvSpPr>
        <p:spPr>
          <a:xfrm>
            <a:off x="724608" y="4072270"/>
            <a:ext cx="1473839" cy="364426"/>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1400"/>
              <a:buFont typeface="Quattrocento Sans"/>
              <a:buNone/>
            </a:pPr>
            <a:r>
              <a:rPr b="1" lang="en-US" sz="1400">
                <a:solidFill>
                  <a:srgbClr val="FFFFFF"/>
                </a:solidFill>
                <a:latin typeface="Quattrocento Sans"/>
                <a:ea typeface="Quattrocento Sans"/>
                <a:cs typeface="Quattrocento Sans"/>
                <a:sym typeface="Quattrocento Sans"/>
              </a:rPr>
              <a:t>Lucy Stone </a:t>
            </a:r>
            <a:endParaRPr/>
          </a:p>
        </p:txBody>
      </p:sp>
      <p:sp>
        <p:nvSpPr>
          <p:cNvPr id="521" name="Google Shape;521;p55"/>
          <p:cNvSpPr txBox="1"/>
          <p:nvPr/>
        </p:nvSpPr>
        <p:spPr>
          <a:xfrm>
            <a:off x="4235806" y="4072270"/>
            <a:ext cx="2671224" cy="364426"/>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1400"/>
              <a:buFont typeface="Quattrocento Sans"/>
              <a:buNone/>
            </a:pPr>
            <a:r>
              <a:rPr b="1" lang="en-US" sz="1400">
                <a:solidFill>
                  <a:srgbClr val="FFFFFF"/>
                </a:solidFill>
                <a:latin typeface="Quattrocento Sans"/>
                <a:ea typeface="Quattrocento Sans"/>
                <a:cs typeface="Quattrocento Sans"/>
                <a:sym typeface="Quattrocento Sans"/>
              </a:rPr>
              <a:t>Henry Browne Blackwell</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525" name="Shape 525"/>
        <p:cNvGrpSpPr/>
        <p:nvPr/>
      </p:nvGrpSpPr>
      <p:grpSpPr>
        <a:xfrm>
          <a:off x="0" y="0"/>
          <a:ext cx="0" cy="0"/>
          <a:chOff x="0" y="0"/>
          <a:chExt cx="0" cy="0"/>
        </a:xfrm>
      </p:grpSpPr>
      <p:pic>
        <p:nvPicPr>
          <p:cNvPr id="526" name="Google Shape;526;p56"/>
          <p:cNvPicPr preferRelativeResize="0"/>
          <p:nvPr/>
        </p:nvPicPr>
        <p:blipFill rotWithShape="1">
          <a:blip r:embed="rId3">
            <a:alphaModFix/>
          </a:blip>
          <a:srcRect b="0" l="0" r="0" t="0"/>
          <a:stretch/>
        </p:blipFill>
        <p:spPr>
          <a:xfrm>
            <a:off x="1528151" y="705746"/>
            <a:ext cx="7500016" cy="4757823"/>
          </a:xfrm>
          <a:prstGeom prst="rect">
            <a:avLst/>
          </a:prstGeom>
          <a:noFill/>
          <a:ln>
            <a:noFill/>
          </a:ln>
          <a:effectLst>
            <a:outerShdw blurRad="292100" rotWithShape="0" algn="tl" dir="2700000" dist="139700">
              <a:srgbClr val="333333">
                <a:alpha val="64705"/>
              </a:srgbClr>
            </a:outerShdw>
          </a:effectLst>
        </p:spPr>
      </p:pic>
      <p:sp>
        <p:nvSpPr>
          <p:cNvPr id="527" name="Google Shape;527;p56"/>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528" name="Google Shape;528;p56"/>
          <p:cNvPicPr preferRelativeResize="0"/>
          <p:nvPr/>
        </p:nvPicPr>
        <p:blipFill rotWithShape="1">
          <a:blip r:embed="rId4">
            <a:alphaModFix/>
          </a:blip>
          <a:srcRect b="0" l="0" r="0" t="0"/>
          <a:stretch/>
        </p:blipFill>
        <p:spPr>
          <a:xfrm>
            <a:off x="9881380" y="5180593"/>
            <a:ext cx="1924931" cy="1052819"/>
          </a:xfrm>
          <a:prstGeom prst="rect">
            <a:avLst/>
          </a:prstGeom>
          <a:noFill/>
          <a:ln>
            <a:noFill/>
          </a:ln>
        </p:spPr>
      </p:pic>
      <p:sp>
        <p:nvSpPr>
          <p:cNvPr id="529" name="Google Shape;529;p56"/>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530" name="Google Shape;530;p56"/>
          <p:cNvPicPr preferRelativeResize="0"/>
          <p:nvPr/>
        </p:nvPicPr>
        <p:blipFill rotWithShape="1">
          <a:blip r:embed="rId5">
            <a:alphaModFix/>
          </a:blip>
          <a:srcRect b="0" l="0" r="0" t="0"/>
          <a:stretch/>
        </p:blipFill>
        <p:spPr>
          <a:xfrm>
            <a:off x="9698277" y="1316334"/>
            <a:ext cx="2291135" cy="2291135"/>
          </a:xfrm>
          <a:prstGeom prst="rect">
            <a:avLst/>
          </a:prstGeom>
          <a:noFill/>
          <a:ln>
            <a:noFill/>
          </a:ln>
        </p:spPr>
      </p:pic>
      <p:sp>
        <p:nvSpPr>
          <p:cNvPr id="531" name="Google Shape;531;p56"/>
          <p:cNvSpPr/>
          <p:nvPr/>
        </p:nvSpPr>
        <p:spPr>
          <a:xfrm>
            <a:off x="138555" y="4786862"/>
            <a:ext cx="8403037" cy="1446550"/>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Some suffragists focused on Congress. The 14th Amendment gave Congress the power to pass new laws to enforce the “privileges or immunities” of U.S. citizenship. </a:t>
            </a:r>
            <a:endParaRPr/>
          </a:p>
          <a:p>
            <a:pPr indent="0" lvl="0" marL="0" marR="0" rtl="0" algn="l">
              <a:spcBef>
                <a:spcPts val="0"/>
              </a:spcBef>
              <a:spcAft>
                <a:spcPts val="0"/>
              </a:spcAft>
              <a:buNone/>
            </a:pPr>
            <a:r>
              <a:rPr lang="en-US" sz="1600">
                <a:solidFill>
                  <a:schemeClr val="lt1"/>
                </a:solidFill>
                <a:latin typeface="Calibri"/>
                <a:ea typeface="Calibri"/>
                <a:cs typeface="Calibri"/>
                <a:sym typeface="Calibri"/>
              </a:rPr>
              <a:t>(Illustration - Library of Congress)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535" name="Shape 535"/>
        <p:cNvGrpSpPr/>
        <p:nvPr/>
      </p:nvGrpSpPr>
      <p:grpSpPr>
        <a:xfrm>
          <a:off x="0" y="0"/>
          <a:ext cx="0" cy="0"/>
          <a:chOff x="0" y="0"/>
          <a:chExt cx="0" cy="0"/>
        </a:xfrm>
      </p:grpSpPr>
      <p:sp>
        <p:nvSpPr>
          <p:cNvPr id="536" name="Google Shape;536;p57"/>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537" name="Google Shape;537;p57"/>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538" name="Google Shape;538;p57"/>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539" name="Google Shape;539;p57"/>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sp>
        <p:nvSpPr>
          <p:cNvPr id="540" name="Google Shape;540;p57"/>
          <p:cNvSpPr txBox="1"/>
          <p:nvPr/>
        </p:nvSpPr>
        <p:spPr>
          <a:xfrm>
            <a:off x="5375167" y="3698032"/>
            <a:ext cx="3269103" cy="364426"/>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1800"/>
              <a:buFont typeface="Quattrocento Sans"/>
              <a:buNone/>
            </a:pPr>
            <a:r>
              <a:rPr b="1" lang="en-US" sz="1800">
                <a:solidFill>
                  <a:srgbClr val="FFFFFF"/>
                </a:solidFill>
                <a:latin typeface="Quattrocento Sans"/>
                <a:ea typeface="Quattrocento Sans"/>
                <a:cs typeface="Quattrocento Sans"/>
                <a:sym typeface="Quattrocento Sans"/>
              </a:rPr>
              <a:t>Victoria Woodhull</a:t>
            </a:r>
            <a:endParaRPr/>
          </a:p>
        </p:txBody>
      </p:sp>
      <p:sp>
        <p:nvSpPr>
          <p:cNvPr id="541" name="Google Shape;541;p57"/>
          <p:cNvSpPr/>
          <p:nvPr/>
        </p:nvSpPr>
        <p:spPr>
          <a:xfrm>
            <a:off x="5375167" y="1791587"/>
            <a:ext cx="3434316" cy="181588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rgbClr val="252F66"/>
                </a:solidFill>
                <a:latin typeface="Calibri"/>
                <a:ea typeface="Calibri"/>
                <a:cs typeface="Calibri"/>
                <a:sym typeface="Calibri"/>
              </a:rPr>
              <a:t>“I do now claim that I am, equally with men, possessed of the right to vote.”</a:t>
            </a:r>
            <a:endParaRPr/>
          </a:p>
        </p:txBody>
      </p:sp>
      <p:pic>
        <p:nvPicPr>
          <p:cNvPr id="542" name="Google Shape;542;p57"/>
          <p:cNvPicPr preferRelativeResize="0"/>
          <p:nvPr/>
        </p:nvPicPr>
        <p:blipFill rotWithShape="1">
          <a:blip r:embed="rId5">
            <a:alphaModFix/>
          </a:blip>
          <a:srcRect b="0" l="0" r="0" t="0"/>
          <a:stretch/>
        </p:blipFill>
        <p:spPr>
          <a:xfrm>
            <a:off x="718744" y="681458"/>
            <a:ext cx="4270734" cy="5551954"/>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546" name="Shape 546"/>
        <p:cNvGrpSpPr/>
        <p:nvPr/>
      </p:nvGrpSpPr>
      <p:grpSpPr>
        <a:xfrm>
          <a:off x="0" y="0"/>
          <a:ext cx="0" cy="0"/>
          <a:chOff x="0" y="0"/>
          <a:chExt cx="0" cy="0"/>
        </a:xfrm>
      </p:grpSpPr>
      <p:sp>
        <p:nvSpPr>
          <p:cNvPr id="547" name="Google Shape;547;p58"/>
          <p:cNvSpPr txBox="1"/>
          <p:nvPr/>
        </p:nvSpPr>
        <p:spPr>
          <a:xfrm>
            <a:off x="2094613" y="322702"/>
            <a:ext cx="4713769" cy="698024"/>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NEW DEPARTURE</a:t>
            </a:r>
            <a:endParaRPr b="1" sz="2800" u="none" cap="none" strike="noStrike">
              <a:solidFill>
                <a:schemeClr val="lt1"/>
              </a:solidFill>
              <a:latin typeface="Quattrocento Sans"/>
              <a:ea typeface="Quattrocento Sans"/>
              <a:cs typeface="Quattrocento Sans"/>
              <a:sym typeface="Quattrocento Sans"/>
            </a:endParaRPr>
          </a:p>
        </p:txBody>
      </p:sp>
      <p:sp>
        <p:nvSpPr>
          <p:cNvPr id="548" name="Google Shape;548;p58"/>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549" name="Google Shape;549;p58"/>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550" name="Google Shape;550;p58"/>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551" name="Google Shape;551;p58"/>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pic>
        <p:nvPicPr>
          <p:cNvPr id="552" name="Google Shape;552;p58"/>
          <p:cNvPicPr preferRelativeResize="0"/>
          <p:nvPr/>
        </p:nvPicPr>
        <p:blipFill rotWithShape="1">
          <a:blip r:embed="rId5">
            <a:alphaModFix/>
          </a:blip>
          <a:srcRect b="0" l="4500" r="8961" t="0"/>
          <a:stretch/>
        </p:blipFill>
        <p:spPr>
          <a:xfrm>
            <a:off x="609600" y="1960584"/>
            <a:ext cx="4305300" cy="3474895"/>
          </a:xfrm>
          <a:prstGeom prst="rect">
            <a:avLst/>
          </a:prstGeom>
          <a:noFill/>
          <a:ln>
            <a:noFill/>
          </a:ln>
          <a:effectLst>
            <a:outerShdw blurRad="292100" rotWithShape="0" algn="tl" dir="2700000" dist="139700">
              <a:srgbClr val="333333">
                <a:alpha val="64705"/>
              </a:srgbClr>
            </a:outerShdw>
          </a:effectLst>
        </p:spPr>
      </p:pic>
      <p:sp>
        <p:nvSpPr>
          <p:cNvPr id="553" name="Google Shape;553;p58"/>
          <p:cNvSpPr/>
          <p:nvPr/>
        </p:nvSpPr>
        <p:spPr>
          <a:xfrm>
            <a:off x="178171" y="5096924"/>
            <a:ext cx="3060330" cy="1015663"/>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(Vineland Historical and Antiquarian Society, Vineland, NJ)</a:t>
            </a:r>
            <a:endParaRPr/>
          </a:p>
        </p:txBody>
      </p:sp>
      <p:sp>
        <p:nvSpPr>
          <p:cNvPr id="554" name="Google Shape;554;p58"/>
          <p:cNvSpPr/>
          <p:nvPr/>
        </p:nvSpPr>
        <p:spPr>
          <a:xfrm>
            <a:off x="5263844" y="1588272"/>
            <a:ext cx="4026515" cy="452431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52F66"/>
                </a:solidFill>
                <a:latin typeface="Calibri"/>
                <a:ea typeface="Calibri"/>
                <a:cs typeface="Calibri"/>
                <a:sym typeface="Calibri"/>
              </a:rPr>
              <a:t>Other suffragists used the Reconstruction Amendments to vote. In 1868, women in Vineland, New Jersey, set up their own voting tables on Election Day, even though their votes wouldn’t count.</a:t>
            </a:r>
            <a:endParaRPr/>
          </a:p>
          <a:p>
            <a:pPr indent="0" lvl="0" marL="0" marR="0" rtl="0" algn="l">
              <a:spcBef>
                <a:spcPts val="0"/>
              </a:spcBef>
              <a:spcAft>
                <a:spcPts val="0"/>
              </a:spcAft>
              <a:buNone/>
            </a:pPr>
            <a:r>
              <a:t/>
            </a:r>
            <a:endParaRPr sz="2400">
              <a:solidFill>
                <a:srgbClr val="252F66"/>
              </a:solidFill>
              <a:latin typeface="Calibri"/>
              <a:ea typeface="Calibri"/>
              <a:cs typeface="Calibri"/>
              <a:sym typeface="Calibri"/>
            </a:endParaRPr>
          </a:p>
          <a:p>
            <a:pPr indent="0" lvl="0" marL="0" marR="0" rtl="0" algn="l">
              <a:spcBef>
                <a:spcPts val="0"/>
              </a:spcBef>
              <a:spcAft>
                <a:spcPts val="0"/>
              </a:spcAft>
              <a:buNone/>
            </a:pPr>
            <a:r>
              <a:rPr lang="en-US" sz="2400">
                <a:solidFill>
                  <a:srgbClr val="252F66"/>
                </a:solidFill>
                <a:latin typeface="Calibri"/>
                <a:ea typeface="Calibri"/>
                <a:cs typeface="Calibri"/>
                <a:sym typeface="Calibri"/>
              </a:rPr>
              <a:t>Suffragist leaders soon developed a plan that relied on the Constitution’s text to get women to the polls.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558" name="Shape 558"/>
        <p:cNvGrpSpPr/>
        <p:nvPr/>
      </p:nvGrpSpPr>
      <p:grpSpPr>
        <a:xfrm>
          <a:off x="0" y="0"/>
          <a:ext cx="0" cy="0"/>
          <a:chOff x="0" y="0"/>
          <a:chExt cx="0" cy="0"/>
        </a:xfrm>
      </p:grpSpPr>
      <p:sp>
        <p:nvSpPr>
          <p:cNvPr id="559" name="Google Shape;559;p59"/>
          <p:cNvSpPr txBox="1"/>
          <p:nvPr/>
        </p:nvSpPr>
        <p:spPr>
          <a:xfrm>
            <a:off x="2094613" y="322702"/>
            <a:ext cx="4713769" cy="698024"/>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NEW DEPARTURE</a:t>
            </a:r>
            <a:endParaRPr b="1" sz="2800" u="none" cap="none" strike="noStrike">
              <a:solidFill>
                <a:schemeClr val="lt1"/>
              </a:solidFill>
              <a:latin typeface="Quattrocento Sans"/>
              <a:ea typeface="Quattrocento Sans"/>
              <a:cs typeface="Quattrocento Sans"/>
              <a:sym typeface="Quattrocento Sans"/>
            </a:endParaRPr>
          </a:p>
        </p:txBody>
      </p:sp>
      <p:sp>
        <p:nvSpPr>
          <p:cNvPr id="560" name="Google Shape;560;p59"/>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561" name="Google Shape;561;p59"/>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562" name="Google Shape;562;p59"/>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563" name="Google Shape;563;p59"/>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pic>
        <p:nvPicPr>
          <p:cNvPr id="564" name="Google Shape;564;p59"/>
          <p:cNvPicPr preferRelativeResize="0"/>
          <p:nvPr/>
        </p:nvPicPr>
        <p:blipFill rotWithShape="1">
          <a:blip r:embed="rId5">
            <a:alphaModFix/>
          </a:blip>
          <a:srcRect b="0" l="0" r="0" t="0"/>
          <a:stretch/>
        </p:blipFill>
        <p:spPr>
          <a:xfrm>
            <a:off x="848852" y="1123175"/>
            <a:ext cx="4003009" cy="5541666"/>
          </a:xfrm>
          <a:prstGeom prst="rect">
            <a:avLst/>
          </a:prstGeom>
          <a:noFill/>
          <a:ln>
            <a:noFill/>
          </a:ln>
          <a:effectLst>
            <a:outerShdw blurRad="292100" rotWithShape="0" algn="tl" dir="2700000" dist="139700">
              <a:srgbClr val="333333">
                <a:alpha val="64705"/>
              </a:srgbClr>
            </a:outerShdw>
          </a:effectLst>
        </p:spPr>
      </p:pic>
      <p:sp>
        <p:nvSpPr>
          <p:cNvPr id="565" name="Google Shape;565;p59"/>
          <p:cNvSpPr txBox="1"/>
          <p:nvPr/>
        </p:nvSpPr>
        <p:spPr>
          <a:xfrm>
            <a:off x="271954" y="5334000"/>
            <a:ext cx="4338146" cy="816428"/>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FFFFFF"/>
              </a:buClr>
              <a:buSzPts val="2000"/>
              <a:buFont typeface="Quattrocento Sans"/>
              <a:buNone/>
            </a:pPr>
            <a:r>
              <a:rPr b="1" lang="en-US" sz="2000">
                <a:solidFill>
                  <a:srgbClr val="FFFFFF"/>
                </a:solidFill>
                <a:latin typeface="Quattrocento Sans"/>
                <a:ea typeface="Quattrocento Sans"/>
                <a:cs typeface="Quattrocento Sans"/>
                <a:sym typeface="Quattrocento Sans"/>
              </a:rPr>
              <a:t>Susan B. Anthony with her </a:t>
            </a:r>
            <a:br>
              <a:rPr b="1" lang="en-US" sz="2000">
                <a:solidFill>
                  <a:srgbClr val="FFFFFF"/>
                </a:solidFill>
                <a:latin typeface="Quattrocento Sans"/>
                <a:ea typeface="Quattrocento Sans"/>
                <a:cs typeface="Quattrocento Sans"/>
                <a:sym typeface="Quattrocento Sans"/>
              </a:rPr>
            </a:br>
            <a:r>
              <a:rPr b="1" lang="en-US" sz="2000">
                <a:solidFill>
                  <a:srgbClr val="FFFFFF"/>
                </a:solidFill>
                <a:latin typeface="Quattrocento Sans"/>
                <a:ea typeface="Quattrocento Sans"/>
                <a:cs typeface="Quattrocento Sans"/>
                <a:sym typeface="Quattrocento Sans"/>
              </a:rPr>
              <a:t>sister Mary Stafford Anthony </a:t>
            </a:r>
            <a:endParaRPr/>
          </a:p>
        </p:txBody>
      </p:sp>
      <p:sp>
        <p:nvSpPr>
          <p:cNvPr id="566" name="Google Shape;566;p59"/>
          <p:cNvSpPr/>
          <p:nvPr/>
        </p:nvSpPr>
        <p:spPr>
          <a:xfrm>
            <a:off x="5291040" y="1435874"/>
            <a:ext cx="3906450" cy="452431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52F66"/>
                </a:solidFill>
                <a:latin typeface="Calibri"/>
                <a:ea typeface="Calibri"/>
                <a:cs typeface="Calibri"/>
                <a:sym typeface="Calibri"/>
              </a:rPr>
              <a:t>1872, Susan B. Anthony, her three sisters, and eleven other women tried to vote in a New York election. Thanks to the help of local Republican Party officials, Anthony registered to vote. To Anthony’s surprise, she was even permitted to cast her vote, but her victory was short-lived. Two weeks later, she was arrested. </a:t>
            </a:r>
            <a:endParaRPr sz="2400">
              <a:solidFill>
                <a:srgbClr val="252F66"/>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570" name="Shape 570"/>
        <p:cNvGrpSpPr/>
        <p:nvPr/>
      </p:nvGrpSpPr>
      <p:grpSpPr>
        <a:xfrm>
          <a:off x="0" y="0"/>
          <a:ext cx="0" cy="0"/>
          <a:chOff x="0" y="0"/>
          <a:chExt cx="0" cy="0"/>
        </a:xfrm>
      </p:grpSpPr>
      <p:pic>
        <p:nvPicPr>
          <p:cNvPr id="571" name="Google Shape;571;p60"/>
          <p:cNvPicPr preferRelativeResize="0"/>
          <p:nvPr/>
        </p:nvPicPr>
        <p:blipFill rotWithShape="1">
          <a:blip r:embed="rId3">
            <a:alphaModFix/>
          </a:blip>
          <a:srcRect b="0" l="0" r="0" t="0"/>
          <a:stretch/>
        </p:blipFill>
        <p:spPr>
          <a:xfrm>
            <a:off x="2536847" y="1204748"/>
            <a:ext cx="4639230" cy="5479406"/>
          </a:xfrm>
          <a:prstGeom prst="rect">
            <a:avLst/>
          </a:prstGeom>
          <a:noFill/>
          <a:ln>
            <a:noFill/>
          </a:ln>
          <a:effectLst>
            <a:outerShdw blurRad="292100" rotWithShape="0" algn="tl" dir="2700000" dist="139700">
              <a:srgbClr val="333333">
                <a:alpha val="64705"/>
              </a:srgbClr>
            </a:outerShdw>
          </a:effectLst>
        </p:spPr>
      </p:pic>
      <p:sp>
        <p:nvSpPr>
          <p:cNvPr id="572" name="Google Shape;572;p60"/>
          <p:cNvSpPr txBox="1"/>
          <p:nvPr/>
        </p:nvSpPr>
        <p:spPr>
          <a:xfrm>
            <a:off x="2094613" y="322702"/>
            <a:ext cx="5603359" cy="698024"/>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i="1" lang="en-US" sz="2800" cap="none">
                <a:solidFill>
                  <a:schemeClr val="lt1"/>
                </a:solidFill>
                <a:latin typeface="Quattrocento Sans"/>
                <a:ea typeface="Quattrocento Sans"/>
                <a:cs typeface="Quattrocento Sans"/>
                <a:sym typeface="Quattrocento Sans"/>
              </a:rPr>
              <a:t>MINOR V. HAPPERSETT </a:t>
            </a:r>
            <a:r>
              <a:rPr b="1" lang="en-US" sz="2800" cap="none">
                <a:solidFill>
                  <a:schemeClr val="lt1"/>
                </a:solidFill>
                <a:latin typeface="Quattrocento Sans"/>
                <a:ea typeface="Quattrocento Sans"/>
                <a:cs typeface="Quattrocento Sans"/>
                <a:sym typeface="Quattrocento Sans"/>
              </a:rPr>
              <a:t>(1875)</a:t>
            </a:r>
            <a:endParaRPr b="1" sz="2800" u="none" cap="none" strike="noStrike">
              <a:solidFill>
                <a:schemeClr val="lt1"/>
              </a:solidFill>
              <a:latin typeface="Quattrocento Sans"/>
              <a:ea typeface="Quattrocento Sans"/>
              <a:cs typeface="Quattrocento Sans"/>
              <a:sym typeface="Quattrocento Sans"/>
            </a:endParaRPr>
          </a:p>
        </p:txBody>
      </p:sp>
      <p:sp>
        <p:nvSpPr>
          <p:cNvPr id="573" name="Google Shape;573;p60"/>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574" name="Google Shape;574;p60"/>
          <p:cNvPicPr preferRelativeResize="0"/>
          <p:nvPr/>
        </p:nvPicPr>
        <p:blipFill rotWithShape="1">
          <a:blip r:embed="rId4">
            <a:alphaModFix/>
          </a:blip>
          <a:srcRect b="0" l="0" r="0" t="0"/>
          <a:stretch/>
        </p:blipFill>
        <p:spPr>
          <a:xfrm>
            <a:off x="9881380" y="5180593"/>
            <a:ext cx="1924931" cy="1052819"/>
          </a:xfrm>
          <a:prstGeom prst="rect">
            <a:avLst/>
          </a:prstGeom>
          <a:noFill/>
          <a:ln>
            <a:noFill/>
          </a:ln>
        </p:spPr>
      </p:pic>
      <p:sp>
        <p:nvSpPr>
          <p:cNvPr id="575" name="Google Shape;575;p60"/>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576" name="Google Shape;576;p60"/>
          <p:cNvPicPr preferRelativeResize="0"/>
          <p:nvPr/>
        </p:nvPicPr>
        <p:blipFill rotWithShape="1">
          <a:blip r:embed="rId5">
            <a:alphaModFix/>
          </a:blip>
          <a:srcRect b="0" l="0" r="0" t="0"/>
          <a:stretch/>
        </p:blipFill>
        <p:spPr>
          <a:xfrm>
            <a:off x="9698277" y="1316334"/>
            <a:ext cx="2291135" cy="2291135"/>
          </a:xfrm>
          <a:prstGeom prst="rect">
            <a:avLst/>
          </a:prstGeom>
          <a:noFill/>
          <a:ln>
            <a:noFill/>
          </a:ln>
        </p:spPr>
      </p:pic>
      <p:sp>
        <p:nvSpPr>
          <p:cNvPr id="577" name="Google Shape;577;p60"/>
          <p:cNvSpPr txBox="1"/>
          <p:nvPr/>
        </p:nvSpPr>
        <p:spPr>
          <a:xfrm>
            <a:off x="1103064" y="5821275"/>
            <a:ext cx="2524406" cy="412137"/>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1600"/>
              <a:buFont typeface="Quattrocento Sans"/>
              <a:buNone/>
            </a:pPr>
            <a:r>
              <a:rPr b="1" lang="en-US" sz="1600">
                <a:solidFill>
                  <a:srgbClr val="FFFFFF"/>
                </a:solidFill>
                <a:latin typeface="Quattrocento Sans"/>
                <a:ea typeface="Quattrocento Sans"/>
                <a:cs typeface="Quattrocento Sans"/>
                <a:sym typeface="Quattrocento Sans"/>
              </a:rPr>
              <a:t>Virginia Minor</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581" name="Shape 581"/>
        <p:cNvGrpSpPr/>
        <p:nvPr/>
      </p:nvGrpSpPr>
      <p:grpSpPr>
        <a:xfrm>
          <a:off x="0" y="0"/>
          <a:ext cx="0" cy="0"/>
          <a:chOff x="0" y="0"/>
          <a:chExt cx="0" cy="0"/>
        </a:xfrm>
      </p:grpSpPr>
      <p:pic>
        <p:nvPicPr>
          <p:cNvPr id="582" name="Google Shape;582;p61"/>
          <p:cNvPicPr preferRelativeResize="0"/>
          <p:nvPr/>
        </p:nvPicPr>
        <p:blipFill rotWithShape="1">
          <a:blip r:embed="rId3">
            <a:alphaModFix/>
          </a:blip>
          <a:srcRect b="0" l="0" r="0" t="0"/>
          <a:stretch/>
        </p:blipFill>
        <p:spPr>
          <a:xfrm>
            <a:off x="385689" y="1574899"/>
            <a:ext cx="3595172" cy="4246266"/>
          </a:xfrm>
          <a:prstGeom prst="rect">
            <a:avLst/>
          </a:prstGeom>
          <a:noFill/>
          <a:ln>
            <a:noFill/>
          </a:ln>
          <a:effectLst>
            <a:outerShdw blurRad="292100" rotWithShape="0" algn="tl" dir="2700000" dist="139700">
              <a:srgbClr val="333333">
                <a:alpha val="64705"/>
              </a:srgbClr>
            </a:outerShdw>
          </a:effectLst>
        </p:spPr>
      </p:pic>
      <p:sp>
        <p:nvSpPr>
          <p:cNvPr id="583" name="Google Shape;583;p61"/>
          <p:cNvSpPr txBox="1"/>
          <p:nvPr/>
        </p:nvSpPr>
        <p:spPr>
          <a:xfrm>
            <a:off x="2094613" y="322702"/>
            <a:ext cx="5603359" cy="698024"/>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i="1" lang="en-US" sz="2800" cap="none">
                <a:solidFill>
                  <a:schemeClr val="lt1"/>
                </a:solidFill>
                <a:latin typeface="Quattrocento Sans"/>
                <a:ea typeface="Quattrocento Sans"/>
                <a:cs typeface="Quattrocento Sans"/>
                <a:sym typeface="Quattrocento Sans"/>
              </a:rPr>
              <a:t>MINOR V. HAPPERSETT </a:t>
            </a:r>
            <a:r>
              <a:rPr b="1" lang="en-US" sz="2800" cap="none">
                <a:solidFill>
                  <a:schemeClr val="lt1"/>
                </a:solidFill>
                <a:latin typeface="Quattrocento Sans"/>
                <a:ea typeface="Quattrocento Sans"/>
                <a:cs typeface="Quattrocento Sans"/>
                <a:sym typeface="Quattrocento Sans"/>
              </a:rPr>
              <a:t>(1875)</a:t>
            </a:r>
            <a:endParaRPr b="1" sz="2800" u="none" cap="none" strike="noStrike">
              <a:solidFill>
                <a:schemeClr val="lt1"/>
              </a:solidFill>
              <a:latin typeface="Quattrocento Sans"/>
              <a:ea typeface="Quattrocento Sans"/>
              <a:cs typeface="Quattrocento Sans"/>
              <a:sym typeface="Quattrocento Sans"/>
            </a:endParaRPr>
          </a:p>
        </p:txBody>
      </p:sp>
      <p:sp>
        <p:nvSpPr>
          <p:cNvPr id="584" name="Google Shape;584;p61"/>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585" name="Google Shape;585;p61"/>
          <p:cNvPicPr preferRelativeResize="0"/>
          <p:nvPr/>
        </p:nvPicPr>
        <p:blipFill rotWithShape="1">
          <a:blip r:embed="rId4">
            <a:alphaModFix/>
          </a:blip>
          <a:srcRect b="0" l="0" r="0" t="0"/>
          <a:stretch/>
        </p:blipFill>
        <p:spPr>
          <a:xfrm>
            <a:off x="9881380" y="5180593"/>
            <a:ext cx="1924931" cy="1052819"/>
          </a:xfrm>
          <a:prstGeom prst="rect">
            <a:avLst/>
          </a:prstGeom>
          <a:noFill/>
          <a:ln>
            <a:noFill/>
          </a:ln>
        </p:spPr>
      </p:pic>
      <p:sp>
        <p:nvSpPr>
          <p:cNvPr id="586" name="Google Shape;586;p61"/>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587" name="Google Shape;587;p61"/>
          <p:cNvPicPr preferRelativeResize="0"/>
          <p:nvPr/>
        </p:nvPicPr>
        <p:blipFill rotWithShape="1">
          <a:blip r:embed="rId5">
            <a:alphaModFix/>
          </a:blip>
          <a:srcRect b="0" l="0" r="0" t="0"/>
          <a:stretch/>
        </p:blipFill>
        <p:spPr>
          <a:xfrm>
            <a:off x="9698277" y="1316334"/>
            <a:ext cx="2291135" cy="2291135"/>
          </a:xfrm>
          <a:prstGeom prst="rect">
            <a:avLst/>
          </a:prstGeom>
          <a:noFill/>
          <a:ln>
            <a:noFill/>
          </a:ln>
        </p:spPr>
      </p:pic>
      <p:sp>
        <p:nvSpPr>
          <p:cNvPr id="588" name="Google Shape;588;p61"/>
          <p:cNvSpPr txBox="1"/>
          <p:nvPr/>
        </p:nvSpPr>
        <p:spPr>
          <a:xfrm>
            <a:off x="194253" y="4969291"/>
            <a:ext cx="2524406" cy="412137"/>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1600"/>
              <a:buFont typeface="Quattrocento Sans"/>
              <a:buNone/>
            </a:pPr>
            <a:r>
              <a:rPr b="1" lang="en-US" sz="1600">
                <a:solidFill>
                  <a:srgbClr val="FFFFFF"/>
                </a:solidFill>
                <a:latin typeface="Quattrocento Sans"/>
                <a:ea typeface="Quattrocento Sans"/>
                <a:cs typeface="Quattrocento Sans"/>
                <a:sym typeface="Quattrocento Sans"/>
              </a:rPr>
              <a:t>Virginia Minor</a:t>
            </a:r>
            <a:endParaRPr/>
          </a:p>
        </p:txBody>
      </p:sp>
      <p:sp>
        <p:nvSpPr>
          <p:cNvPr id="589" name="Google Shape;589;p61"/>
          <p:cNvSpPr/>
          <p:nvPr/>
        </p:nvSpPr>
        <p:spPr>
          <a:xfrm>
            <a:off x="4366550" y="1922303"/>
            <a:ext cx="4743453" cy="267765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52F66"/>
                </a:solidFill>
                <a:latin typeface="Calibri"/>
                <a:ea typeface="Calibri"/>
                <a:cs typeface="Calibri"/>
                <a:sym typeface="Calibri"/>
              </a:rPr>
              <a:t>Virginia Minor challenged a St. Louis registrar’s decision to block her from registering to vote. Minor argued that women were U.S. citizens and that voting was a “privilege” of national citizenship protected by the 14th Amendment.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593" name="Shape 593"/>
        <p:cNvGrpSpPr/>
        <p:nvPr/>
      </p:nvGrpSpPr>
      <p:grpSpPr>
        <a:xfrm>
          <a:off x="0" y="0"/>
          <a:ext cx="0" cy="0"/>
          <a:chOff x="0" y="0"/>
          <a:chExt cx="0" cy="0"/>
        </a:xfrm>
      </p:grpSpPr>
      <p:pic>
        <p:nvPicPr>
          <p:cNvPr id="594" name="Google Shape;594;p62"/>
          <p:cNvPicPr preferRelativeResize="0"/>
          <p:nvPr/>
        </p:nvPicPr>
        <p:blipFill rotWithShape="1">
          <a:blip r:embed="rId3">
            <a:alphaModFix/>
          </a:blip>
          <a:srcRect b="0" l="0" r="0" t="0"/>
          <a:stretch/>
        </p:blipFill>
        <p:spPr>
          <a:xfrm>
            <a:off x="694352" y="1679674"/>
            <a:ext cx="3332686" cy="4036716"/>
          </a:xfrm>
          <a:prstGeom prst="rect">
            <a:avLst/>
          </a:prstGeom>
          <a:noFill/>
          <a:ln>
            <a:noFill/>
          </a:ln>
          <a:effectLst>
            <a:outerShdw blurRad="292100" rotWithShape="0" algn="tl" dir="2700000" dist="139700">
              <a:srgbClr val="333333">
                <a:alpha val="64705"/>
              </a:srgbClr>
            </a:outerShdw>
          </a:effectLst>
        </p:spPr>
      </p:pic>
      <p:sp>
        <p:nvSpPr>
          <p:cNvPr id="595" name="Google Shape;595;p62"/>
          <p:cNvSpPr txBox="1"/>
          <p:nvPr/>
        </p:nvSpPr>
        <p:spPr>
          <a:xfrm>
            <a:off x="2094613" y="322702"/>
            <a:ext cx="5603359" cy="698024"/>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i="1" lang="en-US" sz="2800" cap="none">
                <a:solidFill>
                  <a:schemeClr val="lt1"/>
                </a:solidFill>
                <a:latin typeface="Quattrocento Sans"/>
                <a:ea typeface="Quattrocento Sans"/>
                <a:cs typeface="Quattrocento Sans"/>
                <a:sym typeface="Quattrocento Sans"/>
              </a:rPr>
              <a:t>MINOR V. HAPPERSETT </a:t>
            </a:r>
            <a:r>
              <a:rPr b="1" lang="en-US" sz="2800" cap="none">
                <a:solidFill>
                  <a:schemeClr val="lt1"/>
                </a:solidFill>
                <a:latin typeface="Quattrocento Sans"/>
                <a:ea typeface="Quattrocento Sans"/>
                <a:cs typeface="Quattrocento Sans"/>
                <a:sym typeface="Quattrocento Sans"/>
              </a:rPr>
              <a:t>(1875)</a:t>
            </a:r>
            <a:endParaRPr b="1" sz="2800" u="none" cap="none" strike="noStrike">
              <a:solidFill>
                <a:schemeClr val="lt1"/>
              </a:solidFill>
              <a:latin typeface="Quattrocento Sans"/>
              <a:ea typeface="Quattrocento Sans"/>
              <a:cs typeface="Quattrocento Sans"/>
              <a:sym typeface="Quattrocento Sans"/>
            </a:endParaRPr>
          </a:p>
        </p:txBody>
      </p:sp>
      <p:sp>
        <p:nvSpPr>
          <p:cNvPr id="596" name="Google Shape;596;p62"/>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597" name="Google Shape;597;p62"/>
          <p:cNvPicPr preferRelativeResize="0"/>
          <p:nvPr/>
        </p:nvPicPr>
        <p:blipFill rotWithShape="1">
          <a:blip r:embed="rId4">
            <a:alphaModFix/>
          </a:blip>
          <a:srcRect b="0" l="0" r="0" t="0"/>
          <a:stretch/>
        </p:blipFill>
        <p:spPr>
          <a:xfrm>
            <a:off x="9881380" y="5180593"/>
            <a:ext cx="1924931" cy="1052819"/>
          </a:xfrm>
          <a:prstGeom prst="rect">
            <a:avLst/>
          </a:prstGeom>
          <a:noFill/>
          <a:ln>
            <a:noFill/>
          </a:ln>
        </p:spPr>
      </p:pic>
      <p:sp>
        <p:nvSpPr>
          <p:cNvPr id="598" name="Google Shape;598;p62"/>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599" name="Google Shape;599;p62"/>
          <p:cNvPicPr preferRelativeResize="0"/>
          <p:nvPr/>
        </p:nvPicPr>
        <p:blipFill rotWithShape="1">
          <a:blip r:embed="rId5">
            <a:alphaModFix/>
          </a:blip>
          <a:srcRect b="0" l="0" r="0" t="0"/>
          <a:stretch/>
        </p:blipFill>
        <p:spPr>
          <a:xfrm>
            <a:off x="9698277" y="1316334"/>
            <a:ext cx="2291135" cy="2291135"/>
          </a:xfrm>
          <a:prstGeom prst="rect">
            <a:avLst/>
          </a:prstGeom>
          <a:noFill/>
          <a:ln>
            <a:noFill/>
          </a:ln>
        </p:spPr>
      </p:pic>
      <p:sp>
        <p:nvSpPr>
          <p:cNvPr id="600" name="Google Shape;600;p62"/>
          <p:cNvSpPr txBox="1"/>
          <p:nvPr/>
        </p:nvSpPr>
        <p:spPr>
          <a:xfrm>
            <a:off x="385689" y="5456956"/>
            <a:ext cx="2837372" cy="518867"/>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lnSpcReduction="10000"/>
          </a:bodyPr>
          <a:lstStyle/>
          <a:p>
            <a:pPr indent="0" lvl="0" marL="0" marR="0" rtl="0" algn="ctr">
              <a:lnSpc>
                <a:spcPct val="90000"/>
              </a:lnSpc>
              <a:spcBef>
                <a:spcPts val="0"/>
              </a:spcBef>
              <a:spcAft>
                <a:spcPts val="0"/>
              </a:spcAft>
              <a:buClr>
                <a:srgbClr val="FFFFFF"/>
              </a:buClr>
              <a:buSzPts val="1600"/>
              <a:buFont typeface="Quattrocento Sans"/>
              <a:buNone/>
            </a:pPr>
            <a:r>
              <a:rPr b="1" lang="en-US" sz="1600">
                <a:solidFill>
                  <a:srgbClr val="FFFFFF"/>
                </a:solidFill>
                <a:latin typeface="Quattrocento Sans"/>
                <a:ea typeface="Quattrocento Sans"/>
                <a:cs typeface="Quattrocento Sans"/>
                <a:sym typeface="Quattrocento Sans"/>
              </a:rPr>
              <a:t>Chief Justice Morrison Waite</a:t>
            </a:r>
            <a:endParaRPr/>
          </a:p>
        </p:txBody>
      </p:sp>
      <p:sp>
        <p:nvSpPr>
          <p:cNvPr id="601" name="Google Shape;601;p62"/>
          <p:cNvSpPr/>
          <p:nvPr/>
        </p:nvSpPr>
        <p:spPr>
          <a:xfrm>
            <a:off x="4456084" y="1620540"/>
            <a:ext cx="4837020" cy="415498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52F66"/>
                </a:solidFill>
                <a:latin typeface="Calibri"/>
                <a:ea typeface="Calibri"/>
                <a:cs typeface="Calibri"/>
                <a:sym typeface="Calibri"/>
              </a:rPr>
              <a:t>In a unanimous decision written by Chief Justice Morrison Waite, the Supreme Court rejected Minor’s claim—and with it, one of the New Departure’s core arguments. </a:t>
            </a:r>
            <a:endParaRPr/>
          </a:p>
          <a:p>
            <a:pPr indent="0" lvl="0" marL="0" marR="0" rtl="0" algn="l">
              <a:spcBef>
                <a:spcPts val="0"/>
              </a:spcBef>
              <a:spcAft>
                <a:spcPts val="0"/>
              </a:spcAft>
              <a:buNone/>
            </a:pPr>
            <a:r>
              <a:t/>
            </a:r>
            <a:endParaRPr sz="2400">
              <a:solidFill>
                <a:srgbClr val="252F66"/>
              </a:solidFill>
              <a:latin typeface="Calibri"/>
              <a:ea typeface="Calibri"/>
              <a:cs typeface="Calibri"/>
              <a:sym typeface="Calibri"/>
            </a:endParaRPr>
          </a:p>
          <a:p>
            <a:pPr indent="0" lvl="0" marL="0" marR="0" rtl="0" algn="l">
              <a:spcBef>
                <a:spcPts val="0"/>
              </a:spcBef>
              <a:spcAft>
                <a:spcPts val="0"/>
              </a:spcAft>
              <a:buNone/>
            </a:pPr>
            <a:r>
              <a:rPr lang="en-US" sz="2400">
                <a:solidFill>
                  <a:srgbClr val="252F66"/>
                </a:solidFill>
                <a:latin typeface="Calibri"/>
                <a:ea typeface="Calibri"/>
                <a:cs typeface="Calibri"/>
                <a:sym typeface="Calibri"/>
              </a:rPr>
              <a:t>The Court agreed that women were U.S. citizens, but concluded that voting was not a right of national citizenship protected by the 14th Amendment.</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605" name="Shape 605"/>
        <p:cNvGrpSpPr/>
        <p:nvPr/>
      </p:nvGrpSpPr>
      <p:grpSpPr>
        <a:xfrm>
          <a:off x="0" y="0"/>
          <a:ext cx="0" cy="0"/>
          <a:chOff x="0" y="0"/>
          <a:chExt cx="0" cy="0"/>
        </a:xfrm>
      </p:grpSpPr>
      <p:pic>
        <p:nvPicPr>
          <p:cNvPr id="606" name="Google Shape;606;p63"/>
          <p:cNvPicPr preferRelativeResize="0"/>
          <p:nvPr/>
        </p:nvPicPr>
        <p:blipFill rotWithShape="1">
          <a:blip r:embed="rId3">
            <a:alphaModFix/>
          </a:blip>
          <a:srcRect b="0" l="0" r="0" t="0"/>
          <a:stretch/>
        </p:blipFill>
        <p:spPr>
          <a:xfrm>
            <a:off x="694352" y="1679674"/>
            <a:ext cx="3332686" cy="4036716"/>
          </a:xfrm>
          <a:prstGeom prst="rect">
            <a:avLst/>
          </a:prstGeom>
          <a:noFill/>
          <a:ln>
            <a:noFill/>
          </a:ln>
          <a:effectLst>
            <a:outerShdw blurRad="292100" rotWithShape="0" algn="tl" dir="2700000" dist="139700">
              <a:srgbClr val="333333">
                <a:alpha val="64705"/>
              </a:srgbClr>
            </a:outerShdw>
          </a:effectLst>
        </p:spPr>
      </p:pic>
      <p:sp>
        <p:nvSpPr>
          <p:cNvPr id="607" name="Google Shape;607;p63"/>
          <p:cNvSpPr txBox="1"/>
          <p:nvPr/>
        </p:nvSpPr>
        <p:spPr>
          <a:xfrm>
            <a:off x="2094613" y="322702"/>
            <a:ext cx="5603359" cy="698024"/>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i="1" lang="en-US" sz="2800" cap="none">
                <a:solidFill>
                  <a:schemeClr val="lt1"/>
                </a:solidFill>
                <a:latin typeface="Quattrocento Sans"/>
                <a:ea typeface="Quattrocento Sans"/>
                <a:cs typeface="Quattrocento Sans"/>
                <a:sym typeface="Quattrocento Sans"/>
              </a:rPr>
              <a:t>MINOR V. HAPPERSETT </a:t>
            </a:r>
            <a:r>
              <a:rPr b="1" lang="en-US" sz="2800" cap="none">
                <a:solidFill>
                  <a:schemeClr val="lt1"/>
                </a:solidFill>
                <a:latin typeface="Quattrocento Sans"/>
                <a:ea typeface="Quattrocento Sans"/>
                <a:cs typeface="Quattrocento Sans"/>
                <a:sym typeface="Quattrocento Sans"/>
              </a:rPr>
              <a:t>(1875)</a:t>
            </a:r>
            <a:endParaRPr b="1" sz="2800" u="none" cap="none" strike="noStrike">
              <a:solidFill>
                <a:schemeClr val="lt1"/>
              </a:solidFill>
              <a:latin typeface="Quattrocento Sans"/>
              <a:ea typeface="Quattrocento Sans"/>
              <a:cs typeface="Quattrocento Sans"/>
              <a:sym typeface="Quattrocento Sans"/>
            </a:endParaRPr>
          </a:p>
        </p:txBody>
      </p:sp>
      <p:sp>
        <p:nvSpPr>
          <p:cNvPr id="608" name="Google Shape;608;p63"/>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609" name="Google Shape;609;p63"/>
          <p:cNvPicPr preferRelativeResize="0"/>
          <p:nvPr/>
        </p:nvPicPr>
        <p:blipFill rotWithShape="1">
          <a:blip r:embed="rId4">
            <a:alphaModFix/>
          </a:blip>
          <a:srcRect b="0" l="0" r="0" t="0"/>
          <a:stretch/>
        </p:blipFill>
        <p:spPr>
          <a:xfrm>
            <a:off x="9881380" y="5180593"/>
            <a:ext cx="1924931" cy="1052819"/>
          </a:xfrm>
          <a:prstGeom prst="rect">
            <a:avLst/>
          </a:prstGeom>
          <a:noFill/>
          <a:ln>
            <a:noFill/>
          </a:ln>
        </p:spPr>
      </p:pic>
      <p:sp>
        <p:nvSpPr>
          <p:cNvPr id="610" name="Google Shape;610;p63"/>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611" name="Google Shape;611;p63"/>
          <p:cNvPicPr preferRelativeResize="0"/>
          <p:nvPr/>
        </p:nvPicPr>
        <p:blipFill rotWithShape="1">
          <a:blip r:embed="rId5">
            <a:alphaModFix/>
          </a:blip>
          <a:srcRect b="0" l="0" r="0" t="0"/>
          <a:stretch/>
        </p:blipFill>
        <p:spPr>
          <a:xfrm>
            <a:off x="9698277" y="1316334"/>
            <a:ext cx="2291135" cy="2291135"/>
          </a:xfrm>
          <a:prstGeom prst="rect">
            <a:avLst/>
          </a:prstGeom>
          <a:noFill/>
          <a:ln>
            <a:noFill/>
          </a:ln>
        </p:spPr>
      </p:pic>
      <p:sp>
        <p:nvSpPr>
          <p:cNvPr id="612" name="Google Shape;612;p63"/>
          <p:cNvSpPr txBox="1"/>
          <p:nvPr/>
        </p:nvSpPr>
        <p:spPr>
          <a:xfrm>
            <a:off x="385689" y="5456956"/>
            <a:ext cx="2837372" cy="518867"/>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lnSpcReduction="10000"/>
          </a:bodyPr>
          <a:lstStyle/>
          <a:p>
            <a:pPr indent="0" lvl="0" marL="0" marR="0" rtl="0" algn="ctr">
              <a:lnSpc>
                <a:spcPct val="90000"/>
              </a:lnSpc>
              <a:spcBef>
                <a:spcPts val="0"/>
              </a:spcBef>
              <a:spcAft>
                <a:spcPts val="0"/>
              </a:spcAft>
              <a:buClr>
                <a:srgbClr val="FFFFFF"/>
              </a:buClr>
              <a:buSzPts val="1600"/>
              <a:buFont typeface="Quattrocento Sans"/>
              <a:buNone/>
            </a:pPr>
            <a:r>
              <a:rPr b="1" lang="en-US" sz="1600">
                <a:solidFill>
                  <a:srgbClr val="FFFFFF"/>
                </a:solidFill>
                <a:latin typeface="Quattrocento Sans"/>
                <a:ea typeface="Quattrocento Sans"/>
                <a:cs typeface="Quattrocento Sans"/>
                <a:sym typeface="Quattrocento Sans"/>
              </a:rPr>
              <a:t>Chief Justice Morrison Waite</a:t>
            </a:r>
            <a:endParaRPr/>
          </a:p>
        </p:txBody>
      </p:sp>
      <p:sp>
        <p:nvSpPr>
          <p:cNvPr id="613" name="Google Shape;613;p63"/>
          <p:cNvSpPr/>
          <p:nvPr/>
        </p:nvSpPr>
        <p:spPr>
          <a:xfrm>
            <a:off x="4412726" y="1899309"/>
            <a:ext cx="4690795" cy="34163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52F66"/>
                </a:solidFill>
                <a:latin typeface="Calibri"/>
                <a:ea typeface="Calibri"/>
                <a:cs typeface="Calibri"/>
                <a:sym typeface="Calibri"/>
              </a:rPr>
              <a:t>“[I]f the courts can consider any question settled, this is one. For nearly ninety years the people have acted upon the idea that the Constitution, when it conferred citizenship, did not necessarily confer the right of suffrage. . . . Our province is to decide what the law is, not to declare what it should be.”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193" name="Shape 193"/>
        <p:cNvGrpSpPr/>
        <p:nvPr/>
      </p:nvGrpSpPr>
      <p:grpSpPr>
        <a:xfrm>
          <a:off x="0" y="0"/>
          <a:ext cx="0" cy="0"/>
          <a:chOff x="0" y="0"/>
          <a:chExt cx="0" cy="0"/>
        </a:xfrm>
      </p:grpSpPr>
      <p:pic>
        <p:nvPicPr>
          <p:cNvPr id="194" name="Google Shape;194;p28"/>
          <p:cNvPicPr preferRelativeResize="0"/>
          <p:nvPr/>
        </p:nvPicPr>
        <p:blipFill rotWithShape="1">
          <a:blip r:embed="rId3">
            <a:alphaModFix/>
          </a:blip>
          <a:srcRect b="0" l="0" r="0" t="0"/>
          <a:stretch/>
        </p:blipFill>
        <p:spPr>
          <a:xfrm>
            <a:off x="385689" y="707742"/>
            <a:ext cx="3846069" cy="5230654"/>
          </a:xfrm>
          <a:prstGeom prst="rect">
            <a:avLst/>
          </a:prstGeom>
          <a:noFill/>
          <a:ln>
            <a:noFill/>
          </a:ln>
          <a:effectLst>
            <a:outerShdw blurRad="292100" rotWithShape="0" algn="tl" dir="2700000" dist="139700">
              <a:srgbClr val="333333">
                <a:alpha val="64705"/>
              </a:srgbClr>
            </a:outerShdw>
          </a:effectLst>
        </p:spPr>
      </p:pic>
      <p:sp>
        <p:nvSpPr>
          <p:cNvPr id="195" name="Google Shape;195;p28"/>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96" name="Google Shape;196;p28"/>
          <p:cNvPicPr preferRelativeResize="0"/>
          <p:nvPr/>
        </p:nvPicPr>
        <p:blipFill rotWithShape="1">
          <a:blip r:embed="rId4">
            <a:alphaModFix/>
          </a:blip>
          <a:srcRect b="0" l="0" r="0" t="0"/>
          <a:stretch/>
        </p:blipFill>
        <p:spPr>
          <a:xfrm>
            <a:off x="9881380" y="5180593"/>
            <a:ext cx="1924931" cy="1052819"/>
          </a:xfrm>
          <a:prstGeom prst="rect">
            <a:avLst/>
          </a:prstGeom>
          <a:noFill/>
          <a:ln>
            <a:noFill/>
          </a:ln>
        </p:spPr>
      </p:pic>
      <p:sp>
        <p:nvSpPr>
          <p:cNvPr id="197" name="Google Shape;197;p28"/>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198" name="Google Shape;198;p28"/>
          <p:cNvPicPr preferRelativeResize="0"/>
          <p:nvPr/>
        </p:nvPicPr>
        <p:blipFill rotWithShape="1">
          <a:blip r:embed="rId5">
            <a:alphaModFix/>
          </a:blip>
          <a:srcRect b="0" l="0" r="0" t="0"/>
          <a:stretch/>
        </p:blipFill>
        <p:spPr>
          <a:xfrm>
            <a:off x="9698277" y="1316334"/>
            <a:ext cx="2291135" cy="2291135"/>
          </a:xfrm>
          <a:prstGeom prst="rect">
            <a:avLst/>
          </a:prstGeom>
          <a:noFill/>
          <a:ln>
            <a:noFill/>
          </a:ln>
        </p:spPr>
      </p:pic>
      <p:sp>
        <p:nvSpPr>
          <p:cNvPr id="199" name="Google Shape;199;p28"/>
          <p:cNvSpPr/>
          <p:nvPr/>
        </p:nvSpPr>
        <p:spPr>
          <a:xfrm>
            <a:off x="4559020" y="1768797"/>
            <a:ext cx="4753568" cy="310854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800">
                <a:solidFill>
                  <a:srgbClr val="252F66"/>
                </a:solidFill>
                <a:latin typeface="Calibri"/>
                <a:ea typeface="Calibri"/>
                <a:cs typeface="Calibri"/>
                <a:sym typeface="Calibri"/>
              </a:rPr>
              <a:t>“To get the word male . . . out of the constitution cost the women of the country fifty-two years of pauseless campaigning. . . . During that time they were forced to conduct:”</a:t>
            </a:r>
            <a:endParaRPr/>
          </a:p>
        </p:txBody>
      </p:sp>
      <p:sp>
        <p:nvSpPr>
          <p:cNvPr id="200" name="Google Shape;200;p28"/>
          <p:cNvSpPr txBox="1"/>
          <p:nvPr/>
        </p:nvSpPr>
        <p:spPr>
          <a:xfrm>
            <a:off x="187297" y="5313438"/>
            <a:ext cx="2696308" cy="462788"/>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1800"/>
              <a:buFont typeface="Quattrocento Sans"/>
              <a:buNone/>
            </a:pPr>
            <a:r>
              <a:rPr b="1" lang="en-US" sz="1800">
                <a:solidFill>
                  <a:srgbClr val="FFFFFF"/>
                </a:solidFill>
                <a:latin typeface="Quattrocento Sans"/>
                <a:ea typeface="Quattrocento Sans"/>
                <a:cs typeface="Quattrocento Sans"/>
                <a:sym typeface="Quattrocento Sans"/>
              </a:rPr>
              <a:t>Carrie Chapman Catt </a:t>
            </a:r>
            <a:endParaRPr b="1" i="0" sz="1800" u="none" strike="noStrike">
              <a:solidFill>
                <a:srgbClr val="FFFFFF"/>
              </a:solidFill>
              <a:latin typeface="Quattrocento Sans"/>
              <a:ea typeface="Quattrocento Sans"/>
              <a:cs typeface="Quattrocento Sans"/>
              <a:sym typeface="Quattrocento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617" name="Shape 617"/>
        <p:cNvGrpSpPr/>
        <p:nvPr/>
      </p:nvGrpSpPr>
      <p:grpSpPr>
        <a:xfrm>
          <a:off x="0" y="0"/>
          <a:ext cx="0" cy="0"/>
          <a:chOff x="0" y="0"/>
          <a:chExt cx="0" cy="0"/>
        </a:xfrm>
      </p:grpSpPr>
      <p:sp>
        <p:nvSpPr>
          <p:cNvPr id="618" name="Google Shape;618;p64"/>
          <p:cNvSpPr txBox="1"/>
          <p:nvPr/>
        </p:nvSpPr>
        <p:spPr>
          <a:xfrm>
            <a:off x="2073757" y="618310"/>
            <a:ext cx="5603359" cy="698024"/>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THE FINAL PUSH </a:t>
            </a:r>
            <a:endParaRPr b="1" sz="2800" u="none" cap="none" strike="noStrike">
              <a:solidFill>
                <a:schemeClr val="lt1"/>
              </a:solidFill>
              <a:latin typeface="Quattrocento Sans"/>
              <a:ea typeface="Quattrocento Sans"/>
              <a:cs typeface="Quattrocento Sans"/>
              <a:sym typeface="Quattrocento Sans"/>
            </a:endParaRPr>
          </a:p>
        </p:txBody>
      </p:sp>
      <p:sp>
        <p:nvSpPr>
          <p:cNvPr id="619" name="Google Shape;619;p64"/>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620" name="Google Shape;620;p64"/>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621" name="Google Shape;621;p64"/>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622" name="Google Shape;622;p64"/>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sp>
        <p:nvSpPr>
          <p:cNvPr id="623" name="Google Shape;623;p64"/>
          <p:cNvSpPr/>
          <p:nvPr/>
        </p:nvSpPr>
        <p:spPr>
          <a:xfrm>
            <a:off x="640871" y="1591532"/>
            <a:ext cx="8469132" cy="34163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4000">
                <a:solidFill>
                  <a:srgbClr val="252F66"/>
                </a:solidFill>
                <a:latin typeface="Calibri"/>
                <a:ea typeface="Calibri"/>
                <a:cs typeface="Calibri"/>
                <a:sym typeface="Calibri"/>
              </a:rPr>
              <a:t>Following the New Departure, women turned their attention to two strategies:</a:t>
            </a:r>
            <a:endParaRPr/>
          </a:p>
          <a:p>
            <a:pPr indent="0" lvl="0" marL="0" marR="0" rtl="0" algn="l">
              <a:spcBef>
                <a:spcPts val="0"/>
              </a:spcBef>
              <a:spcAft>
                <a:spcPts val="0"/>
              </a:spcAft>
              <a:buNone/>
            </a:pPr>
            <a:r>
              <a:t/>
            </a:r>
            <a:endParaRPr sz="1600">
              <a:solidFill>
                <a:srgbClr val="252F66"/>
              </a:solidFill>
              <a:latin typeface="Calibri"/>
              <a:ea typeface="Calibri"/>
              <a:cs typeface="Calibri"/>
              <a:sym typeface="Calibri"/>
            </a:endParaRPr>
          </a:p>
          <a:p>
            <a:pPr indent="-742950" lvl="1" marL="1200150" marR="0" rtl="0" algn="l">
              <a:spcBef>
                <a:spcPts val="0"/>
              </a:spcBef>
              <a:spcAft>
                <a:spcPts val="0"/>
              </a:spcAft>
              <a:buClr>
                <a:srgbClr val="252F66"/>
              </a:buClr>
              <a:buSzPts val="4000"/>
              <a:buFont typeface="Arial"/>
              <a:buChar char="•"/>
            </a:pPr>
            <a:r>
              <a:rPr b="0" i="0" lang="en-US" sz="4000" u="none" cap="none" strike="noStrike">
                <a:solidFill>
                  <a:srgbClr val="252F66"/>
                </a:solidFill>
                <a:latin typeface="Calibri"/>
                <a:ea typeface="Calibri"/>
                <a:cs typeface="Calibri"/>
                <a:sym typeface="Calibri"/>
              </a:rPr>
              <a:t>Securing suffrage in the states</a:t>
            </a:r>
            <a:endParaRPr/>
          </a:p>
          <a:p>
            <a:pPr indent="-742950" lvl="1" marL="1200150" marR="0" rtl="0" algn="l">
              <a:spcBef>
                <a:spcPts val="0"/>
              </a:spcBef>
              <a:spcAft>
                <a:spcPts val="0"/>
              </a:spcAft>
              <a:buClr>
                <a:srgbClr val="252F66"/>
              </a:buClr>
              <a:buSzPts val="4000"/>
              <a:buFont typeface="Arial"/>
              <a:buChar char="•"/>
            </a:pPr>
            <a:r>
              <a:rPr b="0" i="0" lang="en-US" sz="4000" u="none" cap="none" strike="noStrike">
                <a:solidFill>
                  <a:srgbClr val="252F66"/>
                </a:solidFill>
                <a:latin typeface="Calibri"/>
                <a:ea typeface="Calibri"/>
                <a:cs typeface="Calibri"/>
                <a:sym typeface="Calibri"/>
              </a:rPr>
              <a:t>Pushing for a constitutional amendment</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627" name="Shape 627"/>
        <p:cNvGrpSpPr/>
        <p:nvPr/>
      </p:nvGrpSpPr>
      <p:grpSpPr>
        <a:xfrm>
          <a:off x="0" y="0"/>
          <a:ext cx="0" cy="0"/>
          <a:chOff x="0" y="0"/>
          <a:chExt cx="0" cy="0"/>
        </a:xfrm>
      </p:grpSpPr>
      <p:sp>
        <p:nvSpPr>
          <p:cNvPr id="628" name="Google Shape;628;p65"/>
          <p:cNvSpPr txBox="1"/>
          <p:nvPr/>
        </p:nvSpPr>
        <p:spPr>
          <a:xfrm>
            <a:off x="801873" y="434499"/>
            <a:ext cx="8282762" cy="698024"/>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ROLE OF AFRICAN AMERICAN WOMEN </a:t>
            </a:r>
            <a:endParaRPr b="1" sz="2800" u="none" cap="none" strike="noStrike">
              <a:solidFill>
                <a:schemeClr val="lt1"/>
              </a:solidFill>
              <a:latin typeface="Quattrocento Sans"/>
              <a:ea typeface="Quattrocento Sans"/>
              <a:cs typeface="Quattrocento Sans"/>
              <a:sym typeface="Quattrocento Sans"/>
            </a:endParaRPr>
          </a:p>
        </p:txBody>
      </p:sp>
      <p:sp>
        <p:nvSpPr>
          <p:cNvPr id="629" name="Google Shape;629;p65"/>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630" name="Google Shape;630;p65"/>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631" name="Google Shape;631;p65"/>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632" name="Google Shape;632;p65"/>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pic>
        <p:nvPicPr>
          <p:cNvPr descr="Image for post" id="633" name="Google Shape;633;p65"/>
          <p:cNvPicPr preferRelativeResize="0"/>
          <p:nvPr/>
        </p:nvPicPr>
        <p:blipFill rotWithShape="1">
          <a:blip r:embed="rId5">
            <a:alphaModFix/>
          </a:blip>
          <a:srcRect b="-263" l="9279" r="8795" t="0"/>
          <a:stretch/>
        </p:blipFill>
        <p:spPr>
          <a:xfrm>
            <a:off x="385689" y="1636865"/>
            <a:ext cx="3862779" cy="3543728"/>
          </a:xfrm>
          <a:prstGeom prst="rect">
            <a:avLst/>
          </a:prstGeom>
          <a:noFill/>
          <a:ln>
            <a:noFill/>
          </a:ln>
        </p:spPr>
      </p:pic>
      <p:sp>
        <p:nvSpPr>
          <p:cNvPr id="634" name="Google Shape;634;p65"/>
          <p:cNvSpPr/>
          <p:nvPr/>
        </p:nvSpPr>
        <p:spPr>
          <a:xfrm>
            <a:off x="385689" y="5310082"/>
            <a:ext cx="3513114" cy="1015663"/>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en-US" sz="2000">
                <a:solidFill>
                  <a:schemeClr val="lt1"/>
                </a:solidFill>
                <a:latin typeface="Calibri"/>
                <a:ea typeface="Calibri"/>
                <a:cs typeface="Calibri"/>
                <a:sym typeface="Calibri"/>
              </a:rPr>
              <a:t>Five officers of the Women’s League in Newport, Rhode Island, c. 1899</a:t>
            </a:r>
            <a:endParaRPr/>
          </a:p>
        </p:txBody>
      </p:sp>
      <p:sp>
        <p:nvSpPr>
          <p:cNvPr id="635" name="Google Shape;635;p65"/>
          <p:cNvSpPr/>
          <p:nvPr/>
        </p:nvSpPr>
        <p:spPr>
          <a:xfrm>
            <a:off x="4525608" y="1550174"/>
            <a:ext cx="4692944" cy="452431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52F66"/>
                </a:solidFill>
                <a:latin typeface="Calibri"/>
                <a:ea typeface="Calibri"/>
                <a:cs typeface="Calibri"/>
                <a:sym typeface="Calibri"/>
              </a:rPr>
              <a:t>By the 1900s, suffrage organizations continued to divide over the issue of race. Parts of the movement grew increasingly exclusionary. At the same time, African American women organized into clubs and continued to push for the vote to secure social and economic change within their own communities. Other women of color, including Native Americans, lobbied for their citizenship to be recognized.</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639" name="Shape 639"/>
        <p:cNvGrpSpPr/>
        <p:nvPr/>
      </p:nvGrpSpPr>
      <p:grpSpPr>
        <a:xfrm>
          <a:off x="0" y="0"/>
          <a:ext cx="0" cy="0"/>
          <a:chOff x="0" y="0"/>
          <a:chExt cx="0" cy="0"/>
        </a:xfrm>
      </p:grpSpPr>
      <p:pic>
        <p:nvPicPr>
          <p:cNvPr id="640" name="Google Shape;640;p66"/>
          <p:cNvPicPr preferRelativeResize="0"/>
          <p:nvPr/>
        </p:nvPicPr>
        <p:blipFill rotWithShape="1">
          <a:blip r:embed="rId3">
            <a:alphaModFix/>
          </a:blip>
          <a:srcRect b="0" l="0" r="0" t="0"/>
          <a:stretch/>
        </p:blipFill>
        <p:spPr>
          <a:xfrm>
            <a:off x="566893" y="1442311"/>
            <a:ext cx="8635132" cy="4850066"/>
          </a:xfrm>
          <a:prstGeom prst="rect">
            <a:avLst/>
          </a:prstGeom>
          <a:noFill/>
          <a:ln>
            <a:noFill/>
          </a:ln>
          <a:effectLst>
            <a:outerShdw blurRad="292100" rotWithShape="0" algn="tl" dir="2700000" dist="139700">
              <a:srgbClr val="333333">
                <a:alpha val="64705"/>
              </a:srgbClr>
            </a:outerShdw>
          </a:effectLst>
        </p:spPr>
      </p:pic>
      <p:sp>
        <p:nvSpPr>
          <p:cNvPr id="641" name="Google Shape;641;p66"/>
          <p:cNvSpPr txBox="1"/>
          <p:nvPr/>
        </p:nvSpPr>
        <p:spPr>
          <a:xfrm>
            <a:off x="839973" y="322702"/>
            <a:ext cx="8282762" cy="698024"/>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NATIVE AMERICAN’S FIGHT FOR CITIZENSHIP </a:t>
            </a:r>
            <a:endParaRPr b="1" sz="2800" u="none" cap="none" strike="noStrike">
              <a:solidFill>
                <a:schemeClr val="lt1"/>
              </a:solidFill>
              <a:latin typeface="Quattrocento Sans"/>
              <a:ea typeface="Quattrocento Sans"/>
              <a:cs typeface="Quattrocento Sans"/>
              <a:sym typeface="Quattrocento Sans"/>
            </a:endParaRPr>
          </a:p>
        </p:txBody>
      </p:sp>
      <p:sp>
        <p:nvSpPr>
          <p:cNvPr id="642" name="Google Shape;642;p66"/>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643" name="Google Shape;643;p66"/>
          <p:cNvPicPr preferRelativeResize="0"/>
          <p:nvPr/>
        </p:nvPicPr>
        <p:blipFill rotWithShape="1">
          <a:blip r:embed="rId4">
            <a:alphaModFix/>
          </a:blip>
          <a:srcRect b="0" l="0" r="0" t="0"/>
          <a:stretch/>
        </p:blipFill>
        <p:spPr>
          <a:xfrm>
            <a:off x="9881380" y="5180593"/>
            <a:ext cx="1924931" cy="1052819"/>
          </a:xfrm>
          <a:prstGeom prst="rect">
            <a:avLst/>
          </a:prstGeom>
          <a:noFill/>
          <a:ln>
            <a:noFill/>
          </a:ln>
        </p:spPr>
      </p:pic>
      <p:sp>
        <p:nvSpPr>
          <p:cNvPr id="644" name="Google Shape;644;p66"/>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645" name="Google Shape;645;p66"/>
          <p:cNvPicPr preferRelativeResize="0"/>
          <p:nvPr/>
        </p:nvPicPr>
        <p:blipFill rotWithShape="1">
          <a:blip r:embed="rId5">
            <a:alphaModFix/>
          </a:blip>
          <a:srcRect b="0" l="0" r="0" t="0"/>
          <a:stretch/>
        </p:blipFill>
        <p:spPr>
          <a:xfrm>
            <a:off x="9698277" y="1316334"/>
            <a:ext cx="2291135" cy="2291135"/>
          </a:xfrm>
          <a:prstGeom prst="rect">
            <a:avLst/>
          </a:prstGeom>
          <a:noFill/>
          <a:ln>
            <a:noFill/>
          </a:ln>
        </p:spPr>
      </p:pic>
      <p:sp>
        <p:nvSpPr>
          <p:cNvPr id="646" name="Google Shape;646;p66"/>
          <p:cNvSpPr/>
          <p:nvPr/>
        </p:nvSpPr>
        <p:spPr>
          <a:xfrm>
            <a:off x="385689" y="5303072"/>
            <a:ext cx="5496857" cy="646331"/>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The Indian Citizenship Act, which granted citizenship to all Native Americans born in the U.S. was passed in 1924</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650" name="Shape 650"/>
        <p:cNvGrpSpPr/>
        <p:nvPr/>
      </p:nvGrpSpPr>
      <p:grpSpPr>
        <a:xfrm>
          <a:off x="0" y="0"/>
          <a:ext cx="0" cy="0"/>
          <a:chOff x="0" y="0"/>
          <a:chExt cx="0" cy="0"/>
        </a:xfrm>
      </p:grpSpPr>
      <p:sp>
        <p:nvSpPr>
          <p:cNvPr id="651" name="Google Shape;651;p67"/>
          <p:cNvSpPr txBox="1"/>
          <p:nvPr/>
        </p:nvSpPr>
        <p:spPr>
          <a:xfrm>
            <a:off x="712381" y="365231"/>
            <a:ext cx="8048847" cy="1102061"/>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400"/>
              <a:buFont typeface="Quattrocento Sans"/>
              <a:buNone/>
            </a:pPr>
            <a:r>
              <a:rPr b="1" lang="en-US" sz="2400" cap="none">
                <a:solidFill>
                  <a:schemeClr val="lt1"/>
                </a:solidFill>
                <a:latin typeface="Quattrocento Sans"/>
                <a:ea typeface="Quattrocento Sans"/>
                <a:cs typeface="Quattrocento Sans"/>
                <a:sym typeface="Quattrocento Sans"/>
              </a:rPr>
              <a:t>THE NATIONAL ASSOCIATION OPPOSED TO WOMAN SUFFRAGE </a:t>
            </a:r>
            <a:endParaRPr/>
          </a:p>
          <a:p>
            <a:pPr indent="0" lvl="0" marL="0" marR="0" rtl="0" algn="ctr">
              <a:lnSpc>
                <a:spcPct val="90000"/>
              </a:lnSpc>
              <a:spcBef>
                <a:spcPts val="0"/>
              </a:spcBef>
              <a:spcAft>
                <a:spcPts val="0"/>
              </a:spcAft>
              <a:buClr>
                <a:schemeClr val="lt1"/>
              </a:buClr>
              <a:buSzPts val="1600"/>
              <a:buFont typeface="Quattrocento Sans"/>
              <a:buNone/>
            </a:pPr>
            <a:r>
              <a:rPr b="1" lang="en-US" sz="1600" cap="none">
                <a:solidFill>
                  <a:schemeClr val="lt1"/>
                </a:solidFill>
                <a:latin typeface="Quattrocento Sans"/>
                <a:ea typeface="Quattrocento Sans"/>
                <a:cs typeface="Quattrocento Sans"/>
                <a:sym typeface="Quattrocento Sans"/>
              </a:rPr>
              <a:t>FORMED IN 1911</a:t>
            </a:r>
            <a:endParaRPr/>
          </a:p>
        </p:txBody>
      </p:sp>
      <p:sp>
        <p:nvSpPr>
          <p:cNvPr id="652" name="Google Shape;652;p67"/>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653" name="Google Shape;653;p67"/>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654" name="Google Shape;654;p67"/>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655" name="Google Shape;655;p67"/>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pic>
        <p:nvPicPr>
          <p:cNvPr id="656" name="Google Shape;656;p67"/>
          <p:cNvPicPr preferRelativeResize="0"/>
          <p:nvPr/>
        </p:nvPicPr>
        <p:blipFill rotWithShape="1">
          <a:blip r:embed="rId5">
            <a:alphaModFix/>
          </a:blip>
          <a:srcRect b="0" l="0" r="0" t="0"/>
          <a:stretch/>
        </p:blipFill>
        <p:spPr>
          <a:xfrm>
            <a:off x="2890888" y="1855309"/>
            <a:ext cx="2256573" cy="3851693"/>
          </a:xfrm>
          <a:prstGeom prst="rect">
            <a:avLst/>
          </a:prstGeom>
          <a:noFill/>
          <a:ln>
            <a:noFill/>
          </a:ln>
          <a:effectLst>
            <a:outerShdw blurRad="292100" rotWithShape="0" algn="tl" dir="2700000" dist="139700">
              <a:srgbClr val="333333">
                <a:alpha val="64705"/>
              </a:srgbClr>
            </a:outerShdw>
          </a:effectLst>
        </p:spPr>
      </p:pic>
      <p:pic>
        <p:nvPicPr>
          <p:cNvPr id="657" name="Google Shape;657;p67"/>
          <p:cNvPicPr preferRelativeResize="0"/>
          <p:nvPr/>
        </p:nvPicPr>
        <p:blipFill rotWithShape="1">
          <a:blip r:embed="rId6">
            <a:alphaModFix/>
          </a:blip>
          <a:srcRect b="0" l="0" r="0" t="0"/>
          <a:stretch/>
        </p:blipFill>
        <p:spPr>
          <a:xfrm>
            <a:off x="341475" y="1855309"/>
            <a:ext cx="2346828" cy="3851693"/>
          </a:xfrm>
          <a:prstGeom prst="rect">
            <a:avLst/>
          </a:prstGeom>
          <a:noFill/>
          <a:ln>
            <a:noFill/>
          </a:ln>
          <a:effectLst>
            <a:outerShdw blurRad="292100" rotWithShape="0" algn="tl" dir="2700000" dist="139700">
              <a:srgbClr val="333333">
                <a:alpha val="64705"/>
              </a:srgbClr>
            </a:outerShdw>
          </a:effectLst>
        </p:spPr>
      </p:pic>
      <p:sp>
        <p:nvSpPr>
          <p:cNvPr id="658" name="Google Shape;658;p67"/>
          <p:cNvSpPr/>
          <p:nvPr/>
        </p:nvSpPr>
        <p:spPr>
          <a:xfrm>
            <a:off x="5533149" y="2072995"/>
            <a:ext cx="3678143" cy="34163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52F66"/>
                </a:solidFill>
                <a:latin typeface="Calibri"/>
                <a:ea typeface="Calibri"/>
                <a:cs typeface="Calibri"/>
                <a:sym typeface="Calibri"/>
              </a:rPr>
              <a:t>During this same period, anti-suffragists began to organize. In 1911, the National Association Opposed to Woman Suffrage formed. The anti-suffragists voiced a range of arguments against the women’s vote.</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662" name="Shape 662"/>
        <p:cNvGrpSpPr/>
        <p:nvPr/>
      </p:nvGrpSpPr>
      <p:grpSpPr>
        <a:xfrm>
          <a:off x="0" y="0"/>
          <a:ext cx="0" cy="0"/>
          <a:chOff x="0" y="0"/>
          <a:chExt cx="0" cy="0"/>
        </a:xfrm>
      </p:grpSpPr>
      <p:sp>
        <p:nvSpPr>
          <p:cNvPr id="663" name="Google Shape;663;p68"/>
          <p:cNvSpPr txBox="1"/>
          <p:nvPr/>
        </p:nvSpPr>
        <p:spPr>
          <a:xfrm>
            <a:off x="712381" y="365231"/>
            <a:ext cx="8048847" cy="1102061"/>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400"/>
              <a:buFont typeface="Quattrocento Sans"/>
              <a:buNone/>
            </a:pPr>
            <a:r>
              <a:rPr b="1" lang="en-US" sz="2400" cap="none">
                <a:solidFill>
                  <a:schemeClr val="lt1"/>
                </a:solidFill>
                <a:latin typeface="Quattrocento Sans"/>
                <a:ea typeface="Quattrocento Sans"/>
                <a:cs typeface="Quattrocento Sans"/>
                <a:sym typeface="Quattrocento Sans"/>
              </a:rPr>
              <a:t>THE NATIONAL ASSOCIATION OPPOSED TO WOMAN SUFFRAGE </a:t>
            </a:r>
            <a:endParaRPr/>
          </a:p>
          <a:p>
            <a:pPr indent="0" lvl="0" marL="0" marR="0" rtl="0" algn="ctr">
              <a:lnSpc>
                <a:spcPct val="90000"/>
              </a:lnSpc>
              <a:spcBef>
                <a:spcPts val="0"/>
              </a:spcBef>
              <a:spcAft>
                <a:spcPts val="0"/>
              </a:spcAft>
              <a:buClr>
                <a:schemeClr val="lt1"/>
              </a:buClr>
              <a:buSzPts val="1600"/>
              <a:buFont typeface="Quattrocento Sans"/>
              <a:buNone/>
            </a:pPr>
            <a:r>
              <a:rPr b="1" lang="en-US" sz="1600" cap="none">
                <a:solidFill>
                  <a:schemeClr val="lt1"/>
                </a:solidFill>
                <a:latin typeface="Quattrocento Sans"/>
                <a:ea typeface="Quattrocento Sans"/>
                <a:cs typeface="Quattrocento Sans"/>
                <a:sym typeface="Quattrocento Sans"/>
              </a:rPr>
              <a:t>FORMED IN 1911</a:t>
            </a:r>
            <a:endParaRPr/>
          </a:p>
        </p:txBody>
      </p:sp>
      <p:sp>
        <p:nvSpPr>
          <p:cNvPr id="664" name="Google Shape;664;p68"/>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665" name="Google Shape;665;p68"/>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666" name="Google Shape;666;p68"/>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667" name="Google Shape;667;p68"/>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sp>
        <p:nvSpPr>
          <p:cNvPr id="668" name="Google Shape;668;p68"/>
          <p:cNvSpPr/>
          <p:nvPr/>
        </p:nvSpPr>
        <p:spPr>
          <a:xfrm>
            <a:off x="405173" y="2104182"/>
            <a:ext cx="8907415" cy="3046988"/>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252F66"/>
              </a:buClr>
              <a:buSzPts val="3200"/>
              <a:buFont typeface="Arial"/>
              <a:buChar char="•"/>
            </a:pPr>
            <a:r>
              <a:rPr lang="en-US" sz="3200">
                <a:solidFill>
                  <a:srgbClr val="252F66"/>
                </a:solidFill>
                <a:latin typeface="Calibri"/>
                <a:ea typeface="Calibri"/>
                <a:cs typeface="Calibri"/>
                <a:sym typeface="Calibri"/>
              </a:rPr>
              <a:t>Virtual Representation</a:t>
            </a:r>
            <a:endParaRPr/>
          </a:p>
          <a:p>
            <a:pPr indent="-285750" lvl="0" marL="285750" marR="0" rtl="0" algn="l">
              <a:spcBef>
                <a:spcPts val="0"/>
              </a:spcBef>
              <a:spcAft>
                <a:spcPts val="0"/>
              </a:spcAft>
              <a:buClr>
                <a:srgbClr val="252F66"/>
              </a:buClr>
              <a:buSzPts val="3200"/>
              <a:buFont typeface="Arial"/>
              <a:buChar char="•"/>
            </a:pPr>
            <a:r>
              <a:rPr lang="en-US" sz="3200">
                <a:solidFill>
                  <a:srgbClr val="252F66"/>
                </a:solidFill>
                <a:latin typeface="Calibri"/>
                <a:ea typeface="Calibri"/>
                <a:cs typeface="Calibri"/>
                <a:sym typeface="Calibri"/>
              </a:rPr>
              <a:t>States’ Rights</a:t>
            </a:r>
            <a:endParaRPr/>
          </a:p>
          <a:p>
            <a:pPr indent="-285750" lvl="0" marL="285750" marR="0" rtl="0" algn="l">
              <a:spcBef>
                <a:spcPts val="0"/>
              </a:spcBef>
              <a:spcAft>
                <a:spcPts val="0"/>
              </a:spcAft>
              <a:buClr>
                <a:srgbClr val="252F66"/>
              </a:buClr>
              <a:buSzPts val="3200"/>
              <a:buFont typeface="Arial"/>
              <a:buChar char="•"/>
            </a:pPr>
            <a:r>
              <a:rPr lang="en-US" sz="3200">
                <a:solidFill>
                  <a:srgbClr val="252F66"/>
                </a:solidFill>
                <a:latin typeface="Calibri"/>
                <a:ea typeface="Calibri"/>
                <a:cs typeface="Calibri"/>
                <a:sym typeface="Calibri"/>
              </a:rPr>
              <a:t>Destruction of the Traditional Family/Gender Roles</a:t>
            </a:r>
            <a:endParaRPr/>
          </a:p>
          <a:p>
            <a:pPr indent="-285750" lvl="0" marL="285750" marR="0" rtl="0" algn="l">
              <a:spcBef>
                <a:spcPts val="0"/>
              </a:spcBef>
              <a:spcAft>
                <a:spcPts val="0"/>
              </a:spcAft>
              <a:buClr>
                <a:srgbClr val="252F66"/>
              </a:buClr>
              <a:buSzPts val="3200"/>
              <a:buFont typeface="Arial"/>
              <a:buChar char="•"/>
            </a:pPr>
            <a:r>
              <a:rPr lang="en-US" sz="3200">
                <a:solidFill>
                  <a:srgbClr val="252F66"/>
                </a:solidFill>
                <a:latin typeface="Calibri"/>
                <a:ea typeface="Calibri"/>
                <a:cs typeface="Calibri"/>
                <a:sym typeface="Calibri"/>
              </a:rPr>
              <a:t>Opposition to African American Voting</a:t>
            </a:r>
            <a:endParaRPr/>
          </a:p>
          <a:p>
            <a:pPr indent="-285750" lvl="0" marL="285750" marR="0" rtl="0" algn="l">
              <a:spcBef>
                <a:spcPts val="0"/>
              </a:spcBef>
              <a:spcAft>
                <a:spcPts val="0"/>
              </a:spcAft>
              <a:buClr>
                <a:srgbClr val="252F66"/>
              </a:buClr>
              <a:buSzPts val="3200"/>
              <a:buFont typeface="Arial"/>
              <a:buChar char="•"/>
            </a:pPr>
            <a:r>
              <a:rPr lang="en-US" sz="3200">
                <a:solidFill>
                  <a:srgbClr val="252F66"/>
                </a:solidFill>
                <a:latin typeface="Calibri"/>
                <a:ea typeface="Calibri"/>
                <a:cs typeface="Calibri"/>
                <a:sym typeface="Calibri"/>
              </a:rPr>
              <a:t>Educated Suffrage</a:t>
            </a:r>
            <a:endParaRPr/>
          </a:p>
          <a:p>
            <a:pPr indent="-285750" lvl="0" marL="285750" marR="0" rtl="0" algn="l">
              <a:spcBef>
                <a:spcPts val="0"/>
              </a:spcBef>
              <a:spcAft>
                <a:spcPts val="0"/>
              </a:spcAft>
              <a:buClr>
                <a:srgbClr val="252F66"/>
              </a:buClr>
              <a:buSzPts val="3200"/>
              <a:buFont typeface="Arial"/>
              <a:buChar char="•"/>
            </a:pPr>
            <a:r>
              <a:rPr lang="en-US" sz="3200">
                <a:solidFill>
                  <a:srgbClr val="252F66"/>
                </a:solidFill>
                <a:latin typeface="Calibri"/>
                <a:ea typeface="Calibri"/>
                <a:cs typeface="Calibri"/>
                <a:sym typeface="Calibri"/>
              </a:rPr>
              <a:t>Lack of Interest</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672" name="Shape 672"/>
        <p:cNvGrpSpPr/>
        <p:nvPr/>
      </p:nvGrpSpPr>
      <p:grpSpPr>
        <a:xfrm>
          <a:off x="0" y="0"/>
          <a:ext cx="0" cy="0"/>
          <a:chOff x="0" y="0"/>
          <a:chExt cx="0" cy="0"/>
        </a:xfrm>
      </p:grpSpPr>
      <p:sp>
        <p:nvSpPr>
          <p:cNvPr id="673" name="Google Shape;673;p69"/>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674" name="Google Shape;674;p69"/>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675" name="Google Shape;675;p69"/>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676" name="Google Shape;676;p69"/>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pic>
        <p:nvPicPr>
          <p:cNvPr id="677" name="Google Shape;677;p69"/>
          <p:cNvPicPr preferRelativeResize="0"/>
          <p:nvPr/>
        </p:nvPicPr>
        <p:blipFill rotWithShape="1">
          <a:blip r:embed="rId5">
            <a:alphaModFix/>
          </a:blip>
          <a:srcRect b="0" l="0" r="0" t="0"/>
          <a:stretch/>
        </p:blipFill>
        <p:spPr>
          <a:xfrm>
            <a:off x="385689" y="828276"/>
            <a:ext cx="8829654" cy="5201447"/>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681" name="Shape 681"/>
        <p:cNvGrpSpPr/>
        <p:nvPr/>
      </p:nvGrpSpPr>
      <p:grpSpPr>
        <a:xfrm>
          <a:off x="0" y="0"/>
          <a:ext cx="0" cy="0"/>
          <a:chOff x="0" y="0"/>
          <a:chExt cx="0" cy="0"/>
        </a:xfrm>
      </p:grpSpPr>
      <p:sp>
        <p:nvSpPr>
          <p:cNvPr id="682" name="Google Shape;682;p70"/>
          <p:cNvSpPr txBox="1"/>
          <p:nvPr/>
        </p:nvSpPr>
        <p:spPr>
          <a:xfrm>
            <a:off x="1265274" y="365232"/>
            <a:ext cx="6794205" cy="698024"/>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SUFFRAGE AT THE STATE LEVEL </a:t>
            </a:r>
            <a:endParaRPr b="1" sz="2800" u="none" cap="none" strike="noStrike">
              <a:solidFill>
                <a:schemeClr val="lt1"/>
              </a:solidFill>
              <a:latin typeface="Quattrocento Sans"/>
              <a:ea typeface="Quattrocento Sans"/>
              <a:cs typeface="Quattrocento Sans"/>
              <a:sym typeface="Quattrocento Sans"/>
            </a:endParaRPr>
          </a:p>
        </p:txBody>
      </p:sp>
      <p:sp>
        <p:nvSpPr>
          <p:cNvPr id="683" name="Google Shape;683;p70"/>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684" name="Google Shape;684;p70"/>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685" name="Google Shape;685;p70"/>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686" name="Google Shape;686;p70"/>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pic>
        <p:nvPicPr>
          <p:cNvPr id="687" name="Google Shape;687;p70"/>
          <p:cNvPicPr preferRelativeResize="0"/>
          <p:nvPr/>
        </p:nvPicPr>
        <p:blipFill rotWithShape="1">
          <a:blip r:embed="rId5">
            <a:alphaModFix/>
          </a:blip>
          <a:srcRect b="0" l="0" r="0" t="0"/>
          <a:stretch/>
        </p:blipFill>
        <p:spPr>
          <a:xfrm>
            <a:off x="1692389" y="1369809"/>
            <a:ext cx="5939973" cy="4118382"/>
          </a:xfrm>
          <a:prstGeom prst="rect">
            <a:avLst/>
          </a:prstGeom>
          <a:noFill/>
          <a:ln>
            <a:noFill/>
          </a:ln>
          <a:effectLst>
            <a:outerShdw blurRad="292100" rotWithShape="0" algn="tl" dir="2700000" dist="139700">
              <a:srgbClr val="333333">
                <a:alpha val="64705"/>
              </a:srgbClr>
            </a:outerShdw>
          </a:effectLst>
        </p:spPr>
      </p:pic>
      <p:sp>
        <p:nvSpPr>
          <p:cNvPr id="688" name="Google Shape;688;p70"/>
          <p:cNvSpPr/>
          <p:nvPr/>
        </p:nvSpPr>
        <p:spPr>
          <a:xfrm>
            <a:off x="587349" y="5794744"/>
            <a:ext cx="8522654"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800">
                <a:solidFill>
                  <a:srgbClr val="252F66"/>
                </a:solidFill>
                <a:latin typeface="Calibri"/>
                <a:ea typeface="Calibri"/>
                <a:cs typeface="Calibri"/>
                <a:sym typeface="Calibri"/>
              </a:rPr>
              <a:t>By 1919, fifteen states permitted full women’s suffrage.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692" name="Shape 692"/>
        <p:cNvGrpSpPr/>
        <p:nvPr/>
      </p:nvGrpSpPr>
      <p:grpSpPr>
        <a:xfrm>
          <a:off x="0" y="0"/>
          <a:ext cx="0" cy="0"/>
          <a:chOff x="0" y="0"/>
          <a:chExt cx="0" cy="0"/>
        </a:xfrm>
      </p:grpSpPr>
      <p:sp>
        <p:nvSpPr>
          <p:cNvPr id="693" name="Google Shape;693;p71"/>
          <p:cNvSpPr txBox="1"/>
          <p:nvPr/>
        </p:nvSpPr>
        <p:spPr>
          <a:xfrm>
            <a:off x="1265274" y="365231"/>
            <a:ext cx="6794205" cy="868325"/>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WOMAN SUFFRAGE PROCESSION </a:t>
            </a:r>
            <a:br>
              <a:rPr b="1" lang="en-US" sz="2800" cap="none">
                <a:solidFill>
                  <a:schemeClr val="lt1"/>
                </a:solidFill>
                <a:latin typeface="Quattrocento Sans"/>
                <a:ea typeface="Quattrocento Sans"/>
                <a:cs typeface="Quattrocento Sans"/>
                <a:sym typeface="Quattrocento Sans"/>
              </a:rPr>
            </a:br>
            <a:r>
              <a:rPr b="1" lang="en-US" sz="2200" cap="none">
                <a:solidFill>
                  <a:schemeClr val="lt1"/>
                </a:solidFill>
                <a:latin typeface="Quattrocento Sans"/>
                <a:ea typeface="Quattrocento Sans"/>
                <a:cs typeface="Quattrocento Sans"/>
                <a:sym typeface="Quattrocento Sans"/>
              </a:rPr>
              <a:t>WASHINGTON, DC, 1913</a:t>
            </a:r>
            <a:endParaRPr b="1" sz="2800" u="none" cap="none" strike="noStrike">
              <a:solidFill>
                <a:schemeClr val="lt1"/>
              </a:solidFill>
              <a:latin typeface="Quattrocento Sans"/>
              <a:ea typeface="Quattrocento Sans"/>
              <a:cs typeface="Quattrocento Sans"/>
              <a:sym typeface="Quattrocento Sans"/>
            </a:endParaRPr>
          </a:p>
        </p:txBody>
      </p:sp>
      <p:sp>
        <p:nvSpPr>
          <p:cNvPr id="694" name="Google Shape;694;p71"/>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695" name="Google Shape;695;p71"/>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696" name="Google Shape;696;p71"/>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697" name="Google Shape;697;p71"/>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pic>
        <p:nvPicPr>
          <p:cNvPr descr="https://upload.wikimedia.org/wikipedia/commons/thumb/9/9e/Woman_Suffrage_Procession_1913_opening.jpg/1920px-Woman_Suffrage_Procession_1913_opening.jpg" id="698" name="Google Shape;698;p71"/>
          <p:cNvPicPr preferRelativeResize="0"/>
          <p:nvPr/>
        </p:nvPicPr>
        <p:blipFill rotWithShape="1">
          <a:blip r:embed="rId5">
            <a:alphaModFix/>
          </a:blip>
          <a:srcRect b="0" l="0" r="0" t="0"/>
          <a:stretch/>
        </p:blipFill>
        <p:spPr>
          <a:xfrm>
            <a:off x="202588" y="1590495"/>
            <a:ext cx="8933310" cy="4033948"/>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702" name="Shape 702"/>
        <p:cNvGrpSpPr/>
        <p:nvPr/>
      </p:nvGrpSpPr>
      <p:grpSpPr>
        <a:xfrm>
          <a:off x="0" y="0"/>
          <a:ext cx="0" cy="0"/>
          <a:chOff x="0" y="0"/>
          <a:chExt cx="0" cy="0"/>
        </a:xfrm>
      </p:grpSpPr>
      <p:sp>
        <p:nvSpPr>
          <p:cNvPr id="703" name="Google Shape;703;p72"/>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704" name="Google Shape;704;p72"/>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705" name="Google Shape;705;p72"/>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706" name="Google Shape;706;p72"/>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pic>
        <p:nvPicPr>
          <p:cNvPr id="707" name="Google Shape;707;p72"/>
          <p:cNvPicPr preferRelativeResize="0"/>
          <p:nvPr/>
        </p:nvPicPr>
        <p:blipFill rotWithShape="1">
          <a:blip r:embed="rId5">
            <a:alphaModFix/>
          </a:blip>
          <a:srcRect b="0" l="0" r="0" t="0"/>
          <a:stretch/>
        </p:blipFill>
        <p:spPr>
          <a:xfrm>
            <a:off x="2179675" y="344356"/>
            <a:ext cx="4953443" cy="6169288"/>
          </a:xfrm>
          <a:prstGeom prst="rect">
            <a:avLst/>
          </a:prstGeom>
          <a:noFill/>
          <a:ln>
            <a:noFill/>
          </a:ln>
          <a:effectLst>
            <a:outerShdw blurRad="292100" rotWithShape="0" algn="tl" dir="2700000" dist="139700">
              <a:srgbClr val="333333">
                <a:alpha val="64705"/>
              </a:srgbClr>
            </a:outerShdw>
          </a:effectLst>
        </p:spPr>
      </p:pic>
      <p:sp>
        <p:nvSpPr>
          <p:cNvPr id="708" name="Google Shape;708;p72"/>
          <p:cNvSpPr txBox="1"/>
          <p:nvPr/>
        </p:nvSpPr>
        <p:spPr>
          <a:xfrm>
            <a:off x="1103064" y="5821275"/>
            <a:ext cx="2524406" cy="412137"/>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1600"/>
              <a:buFont typeface="Quattrocento Sans"/>
              <a:buNone/>
            </a:pPr>
            <a:r>
              <a:rPr b="1" lang="en-US" sz="1600">
                <a:solidFill>
                  <a:srgbClr val="FFFFFF"/>
                </a:solidFill>
                <a:latin typeface="Quattrocento Sans"/>
                <a:ea typeface="Quattrocento Sans"/>
                <a:cs typeface="Quattrocento Sans"/>
                <a:sym typeface="Quattrocento Sans"/>
              </a:rPr>
              <a:t>Ida B. Wells-Barnett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712" name="Shape 712"/>
        <p:cNvGrpSpPr/>
        <p:nvPr/>
      </p:nvGrpSpPr>
      <p:grpSpPr>
        <a:xfrm>
          <a:off x="0" y="0"/>
          <a:ext cx="0" cy="0"/>
          <a:chOff x="0" y="0"/>
          <a:chExt cx="0" cy="0"/>
        </a:xfrm>
      </p:grpSpPr>
      <p:sp>
        <p:nvSpPr>
          <p:cNvPr id="713" name="Google Shape;713;p73"/>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714" name="Google Shape;714;p73"/>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715" name="Google Shape;715;p73"/>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716" name="Google Shape;716;p73"/>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pic>
        <p:nvPicPr>
          <p:cNvPr descr="Women of WWI" id="717" name="Google Shape;717;p73"/>
          <p:cNvPicPr preferRelativeResize="0"/>
          <p:nvPr/>
        </p:nvPicPr>
        <p:blipFill rotWithShape="1">
          <a:blip r:embed="rId5">
            <a:alphaModFix/>
          </a:blip>
          <a:srcRect b="0" l="0" r="0" t="0"/>
          <a:stretch/>
        </p:blipFill>
        <p:spPr>
          <a:xfrm>
            <a:off x="385688" y="329300"/>
            <a:ext cx="4234674" cy="6250013"/>
          </a:xfrm>
          <a:prstGeom prst="rect">
            <a:avLst/>
          </a:prstGeom>
          <a:noFill/>
          <a:ln>
            <a:noFill/>
          </a:ln>
          <a:effectLst>
            <a:outerShdw blurRad="292100" rotWithShape="0" algn="tl" dir="2700000" dist="139700">
              <a:srgbClr val="333333">
                <a:alpha val="64705"/>
              </a:srgbClr>
            </a:outerShdw>
          </a:effectLst>
        </p:spPr>
      </p:pic>
      <p:sp>
        <p:nvSpPr>
          <p:cNvPr id="718" name="Google Shape;718;p73"/>
          <p:cNvSpPr txBox="1"/>
          <p:nvPr/>
        </p:nvSpPr>
        <p:spPr>
          <a:xfrm>
            <a:off x="5214991" y="401127"/>
            <a:ext cx="3099344" cy="802999"/>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WORLD WAR I</a:t>
            </a:r>
            <a:endParaRPr b="1" sz="2800" u="none" cap="none" strike="noStrike">
              <a:solidFill>
                <a:schemeClr val="lt1"/>
              </a:solidFill>
              <a:latin typeface="Quattrocento Sans"/>
              <a:ea typeface="Quattrocento Sans"/>
              <a:cs typeface="Quattrocento Sans"/>
              <a:sym typeface="Quattrocento Sans"/>
            </a:endParaRPr>
          </a:p>
        </p:txBody>
      </p:sp>
      <p:sp>
        <p:nvSpPr>
          <p:cNvPr id="719" name="Google Shape;719;p73"/>
          <p:cNvSpPr/>
          <p:nvPr/>
        </p:nvSpPr>
        <p:spPr>
          <a:xfrm>
            <a:off x="5006051" y="1435874"/>
            <a:ext cx="4103952" cy="452431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52F66"/>
                </a:solidFill>
                <a:latin typeface="Calibri"/>
                <a:ea typeface="Calibri"/>
                <a:cs typeface="Calibri"/>
                <a:sym typeface="Calibri"/>
              </a:rPr>
              <a:t>In the final few years of the fight for the 19th Amendment, momentum continued to grow—driven by a mix of state-level victories, persistent lobbying, and militant protest tactics. These strategies, combined with the nation’s entry into World War I in 1917, turned the tide in favor of a national amendment for women’s suffrage.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204" name="Shape 204"/>
        <p:cNvGrpSpPr/>
        <p:nvPr/>
      </p:nvGrpSpPr>
      <p:grpSpPr>
        <a:xfrm>
          <a:off x="0" y="0"/>
          <a:ext cx="0" cy="0"/>
          <a:chOff x="0" y="0"/>
          <a:chExt cx="0" cy="0"/>
        </a:xfrm>
      </p:grpSpPr>
      <p:pic>
        <p:nvPicPr>
          <p:cNvPr id="205" name="Google Shape;205;p29"/>
          <p:cNvPicPr preferRelativeResize="0"/>
          <p:nvPr/>
        </p:nvPicPr>
        <p:blipFill rotWithShape="1">
          <a:blip r:embed="rId3">
            <a:alphaModFix/>
          </a:blip>
          <a:srcRect b="0" l="0" r="0" t="0"/>
          <a:stretch/>
        </p:blipFill>
        <p:spPr>
          <a:xfrm>
            <a:off x="385689" y="1313168"/>
            <a:ext cx="3230760" cy="4393834"/>
          </a:xfrm>
          <a:prstGeom prst="rect">
            <a:avLst/>
          </a:prstGeom>
          <a:noFill/>
          <a:ln>
            <a:noFill/>
          </a:ln>
          <a:effectLst>
            <a:outerShdw blurRad="292100" rotWithShape="0" algn="tl" dir="2700000" dist="139700">
              <a:srgbClr val="333333">
                <a:alpha val="64705"/>
              </a:srgbClr>
            </a:outerShdw>
          </a:effectLst>
        </p:spPr>
      </p:pic>
      <p:sp>
        <p:nvSpPr>
          <p:cNvPr id="206" name="Google Shape;206;p29"/>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207" name="Google Shape;207;p29"/>
          <p:cNvPicPr preferRelativeResize="0"/>
          <p:nvPr/>
        </p:nvPicPr>
        <p:blipFill rotWithShape="1">
          <a:blip r:embed="rId4">
            <a:alphaModFix/>
          </a:blip>
          <a:srcRect b="0" l="0" r="0" t="0"/>
          <a:stretch/>
        </p:blipFill>
        <p:spPr>
          <a:xfrm>
            <a:off x="9881380" y="5180593"/>
            <a:ext cx="1924931" cy="1052819"/>
          </a:xfrm>
          <a:prstGeom prst="rect">
            <a:avLst/>
          </a:prstGeom>
          <a:noFill/>
          <a:ln>
            <a:noFill/>
          </a:ln>
        </p:spPr>
      </p:pic>
      <p:sp>
        <p:nvSpPr>
          <p:cNvPr id="208" name="Google Shape;208;p29"/>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209" name="Google Shape;209;p29"/>
          <p:cNvPicPr preferRelativeResize="0"/>
          <p:nvPr/>
        </p:nvPicPr>
        <p:blipFill rotWithShape="1">
          <a:blip r:embed="rId5">
            <a:alphaModFix/>
          </a:blip>
          <a:srcRect b="0" l="0" r="0" t="0"/>
          <a:stretch/>
        </p:blipFill>
        <p:spPr>
          <a:xfrm>
            <a:off x="9698277" y="1316334"/>
            <a:ext cx="2291135" cy="2291135"/>
          </a:xfrm>
          <a:prstGeom prst="rect">
            <a:avLst/>
          </a:prstGeom>
          <a:noFill/>
          <a:ln>
            <a:noFill/>
          </a:ln>
        </p:spPr>
      </p:pic>
      <p:sp>
        <p:nvSpPr>
          <p:cNvPr id="210" name="Google Shape;210;p29"/>
          <p:cNvSpPr/>
          <p:nvPr/>
        </p:nvSpPr>
        <p:spPr>
          <a:xfrm>
            <a:off x="4043218" y="982176"/>
            <a:ext cx="5310451" cy="489364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rgbClr val="252F66"/>
                </a:solidFill>
                <a:latin typeface="Calibri"/>
                <a:ea typeface="Calibri"/>
                <a:cs typeface="Calibri"/>
                <a:sym typeface="Calibri"/>
              </a:rPr>
              <a:t>“56 campaigns of referenda to male voters;</a:t>
            </a:r>
            <a:endParaRPr/>
          </a:p>
          <a:p>
            <a:pPr indent="0" lvl="0" marL="0" marR="0" rtl="0" algn="l">
              <a:spcBef>
                <a:spcPts val="0"/>
              </a:spcBef>
              <a:spcAft>
                <a:spcPts val="0"/>
              </a:spcAft>
              <a:buNone/>
            </a:pPr>
            <a:r>
              <a:rPr b="1" lang="en-US" sz="2400">
                <a:solidFill>
                  <a:srgbClr val="252F66"/>
                </a:solidFill>
                <a:latin typeface="Calibri"/>
                <a:ea typeface="Calibri"/>
                <a:cs typeface="Calibri"/>
                <a:sym typeface="Calibri"/>
              </a:rPr>
              <a:t>480 campaigns to urge Legislatures to submit suffrage amendments to voters;</a:t>
            </a:r>
            <a:endParaRPr/>
          </a:p>
          <a:p>
            <a:pPr indent="0" lvl="0" marL="0" marR="0" rtl="0" algn="l">
              <a:spcBef>
                <a:spcPts val="0"/>
              </a:spcBef>
              <a:spcAft>
                <a:spcPts val="0"/>
              </a:spcAft>
              <a:buNone/>
            </a:pPr>
            <a:r>
              <a:rPr b="1" lang="en-US" sz="2400">
                <a:solidFill>
                  <a:srgbClr val="252F66"/>
                </a:solidFill>
                <a:latin typeface="Calibri"/>
                <a:ea typeface="Calibri"/>
                <a:cs typeface="Calibri"/>
                <a:sym typeface="Calibri"/>
              </a:rPr>
              <a:t>47 campaigns to induce State constitutional conventions to write woman suffrage into State constitutions;</a:t>
            </a:r>
            <a:endParaRPr/>
          </a:p>
          <a:p>
            <a:pPr indent="0" lvl="0" marL="0" marR="0" rtl="0" algn="l">
              <a:spcBef>
                <a:spcPts val="0"/>
              </a:spcBef>
              <a:spcAft>
                <a:spcPts val="0"/>
              </a:spcAft>
              <a:buNone/>
            </a:pPr>
            <a:r>
              <a:rPr b="1" lang="en-US" sz="2400">
                <a:solidFill>
                  <a:srgbClr val="252F66"/>
                </a:solidFill>
                <a:latin typeface="Calibri"/>
                <a:ea typeface="Calibri"/>
                <a:cs typeface="Calibri"/>
                <a:sym typeface="Calibri"/>
              </a:rPr>
              <a:t>277 campaigns to persuade State party conventions to adopt woman suffrage planks in party platforms; and </a:t>
            </a:r>
            <a:endParaRPr/>
          </a:p>
          <a:p>
            <a:pPr indent="0" lvl="0" marL="0" marR="0" rtl="0" algn="l">
              <a:spcBef>
                <a:spcPts val="0"/>
              </a:spcBef>
              <a:spcAft>
                <a:spcPts val="0"/>
              </a:spcAft>
              <a:buNone/>
            </a:pPr>
            <a:r>
              <a:rPr b="1" lang="en-US" sz="2400">
                <a:solidFill>
                  <a:srgbClr val="252F66"/>
                </a:solidFill>
                <a:latin typeface="Calibri"/>
                <a:ea typeface="Calibri"/>
                <a:cs typeface="Calibri"/>
                <a:sym typeface="Calibri"/>
              </a:rPr>
              <a:t>19 campaigns with 19 successive Congresses.”</a:t>
            </a:r>
            <a:endParaRPr/>
          </a:p>
        </p:txBody>
      </p:sp>
      <p:sp>
        <p:nvSpPr>
          <p:cNvPr id="211" name="Google Shape;211;p29"/>
          <p:cNvSpPr txBox="1"/>
          <p:nvPr/>
        </p:nvSpPr>
        <p:spPr>
          <a:xfrm>
            <a:off x="178906" y="4805174"/>
            <a:ext cx="2696308" cy="462788"/>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1800"/>
              <a:buFont typeface="Quattrocento Sans"/>
              <a:buNone/>
            </a:pPr>
            <a:r>
              <a:rPr b="1" lang="en-US" sz="1800">
                <a:solidFill>
                  <a:srgbClr val="FFFFFF"/>
                </a:solidFill>
                <a:latin typeface="Quattrocento Sans"/>
                <a:ea typeface="Quattrocento Sans"/>
                <a:cs typeface="Quattrocento Sans"/>
                <a:sym typeface="Quattrocento Sans"/>
              </a:rPr>
              <a:t>Carrie Chapman Catt </a:t>
            </a:r>
            <a:endParaRPr b="1" i="0" sz="1800" u="none" strike="noStrike">
              <a:solidFill>
                <a:srgbClr val="FFFFFF"/>
              </a:solidFill>
              <a:latin typeface="Quattrocento Sans"/>
              <a:ea typeface="Quattrocento Sans"/>
              <a:cs typeface="Quattrocento Sans"/>
              <a:sym typeface="Quattrocento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723" name="Shape 723"/>
        <p:cNvGrpSpPr/>
        <p:nvPr/>
      </p:nvGrpSpPr>
      <p:grpSpPr>
        <a:xfrm>
          <a:off x="0" y="0"/>
          <a:ext cx="0" cy="0"/>
          <a:chOff x="0" y="0"/>
          <a:chExt cx="0" cy="0"/>
        </a:xfrm>
      </p:grpSpPr>
      <p:sp>
        <p:nvSpPr>
          <p:cNvPr id="724" name="Google Shape;724;p74"/>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725" name="Google Shape;725;p74"/>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726" name="Google Shape;726;p74"/>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727" name="Google Shape;727;p74"/>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pic>
        <p:nvPicPr>
          <p:cNvPr descr="https://www.docsteach.org/images/documents/533769/orig_533769_4651.jpg?v=myT8pL5RA" id="728" name="Google Shape;728;p74"/>
          <p:cNvPicPr preferRelativeResize="0"/>
          <p:nvPr/>
        </p:nvPicPr>
        <p:blipFill rotWithShape="1">
          <a:blip r:embed="rId5">
            <a:alphaModFix/>
          </a:blip>
          <a:srcRect b="0" l="0" r="0" t="0"/>
          <a:stretch/>
        </p:blipFill>
        <p:spPr>
          <a:xfrm>
            <a:off x="385689" y="832586"/>
            <a:ext cx="4306475" cy="5192827"/>
          </a:xfrm>
          <a:prstGeom prst="rect">
            <a:avLst/>
          </a:prstGeom>
          <a:noFill/>
          <a:ln>
            <a:noFill/>
          </a:ln>
          <a:effectLst>
            <a:outerShdw blurRad="292100" rotWithShape="0" algn="tl" dir="2700000" dist="139700">
              <a:srgbClr val="333333">
                <a:alpha val="64705"/>
              </a:srgbClr>
            </a:outerShdw>
          </a:effectLst>
        </p:spPr>
      </p:pic>
      <p:sp>
        <p:nvSpPr>
          <p:cNvPr id="729" name="Google Shape;729;p74"/>
          <p:cNvSpPr/>
          <p:nvPr/>
        </p:nvSpPr>
        <p:spPr>
          <a:xfrm>
            <a:off x="5077852" y="858626"/>
            <a:ext cx="4215252" cy="489364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52F66"/>
                </a:solidFill>
                <a:latin typeface="Calibri"/>
                <a:ea typeface="Calibri"/>
                <a:cs typeface="Calibri"/>
                <a:sym typeface="Calibri"/>
              </a:rPr>
              <a:t>Militant suffragists continued their work—publicly criticizing the President for embracing democracy abroad while leaving half of the population without the vote at home. For instance, Alice Paul and her allies in the National Woman’s Party began protesting in front of the White House in 1917—placing pressure on Wilson to take action on a national amendment.</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733" name="Shape 733"/>
        <p:cNvGrpSpPr/>
        <p:nvPr/>
      </p:nvGrpSpPr>
      <p:grpSpPr>
        <a:xfrm>
          <a:off x="0" y="0"/>
          <a:ext cx="0" cy="0"/>
          <a:chOff x="0" y="0"/>
          <a:chExt cx="0" cy="0"/>
        </a:xfrm>
      </p:grpSpPr>
      <p:sp>
        <p:nvSpPr>
          <p:cNvPr id="734" name="Google Shape;734;p75"/>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735" name="Google Shape;735;p75"/>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736" name="Google Shape;736;p75"/>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737" name="Google Shape;737;p75"/>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pic>
        <p:nvPicPr>
          <p:cNvPr descr="Today in History - January 11 | Library of Congress" id="738" name="Google Shape;738;p75"/>
          <p:cNvPicPr preferRelativeResize="0"/>
          <p:nvPr/>
        </p:nvPicPr>
        <p:blipFill rotWithShape="1">
          <a:blip r:embed="rId5">
            <a:alphaModFix/>
          </a:blip>
          <a:srcRect b="0" l="0" r="0" t="0"/>
          <a:stretch/>
        </p:blipFill>
        <p:spPr>
          <a:xfrm>
            <a:off x="2619818" y="191386"/>
            <a:ext cx="4273650" cy="6475228"/>
          </a:xfrm>
          <a:prstGeom prst="rect">
            <a:avLst/>
          </a:prstGeom>
          <a:noFill/>
          <a:ln>
            <a:noFill/>
          </a:ln>
          <a:effectLst>
            <a:outerShdw blurRad="292100" rotWithShape="0" algn="tl" dir="2700000" dist="139700">
              <a:srgbClr val="333333">
                <a:alpha val="64705"/>
              </a:srgbClr>
            </a:outerShdw>
          </a:effectLst>
        </p:spPr>
      </p:pic>
      <p:sp>
        <p:nvSpPr>
          <p:cNvPr id="739" name="Google Shape;739;p75"/>
          <p:cNvSpPr txBox="1"/>
          <p:nvPr/>
        </p:nvSpPr>
        <p:spPr>
          <a:xfrm>
            <a:off x="1103064" y="5821275"/>
            <a:ext cx="2524406" cy="412137"/>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1600"/>
              <a:buFont typeface="Quattrocento Sans"/>
              <a:buNone/>
            </a:pPr>
            <a:r>
              <a:rPr b="1" lang="en-US" sz="1600">
                <a:solidFill>
                  <a:srgbClr val="FFFFFF"/>
                </a:solidFill>
                <a:latin typeface="Quattrocento Sans"/>
                <a:ea typeface="Quattrocento Sans"/>
                <a:cs typeface="Quattrocento Sans"/>
                <a:sym typeface="Quattrocento Sans"/>
              </a:rPr>
              <a:t>Alice Paul</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743" name="Shape 743"/>
        <p:cNvGrpSpPr/>
        <p:nvPr/>
      </p:nvGrpSpPr>
      <p:grpSpPr>
        <a:xfrm>
          <a:off x="0" y="0"/>
          <a:ext cx="0" cy="0"/>
          <a:chOff x="0" y="0"/>
          <a:chExt cx="0" cy="0"/>
        </a:xfrm>
      </p:grpSpPr>
      <p:pic>
        <p:nvPicPr>
          <p:cNvPr id="744" name="Google Shape;744;p76"/>
          <p:cNvPicPr preferRelativeResize="0"/>
          <p:nvPr/>
        </p:nvPicPr>
        <p:blipFill rotWithShape="1">
          <a:blip r:embed="rId3">
            <a:alphaModFix/>
          </a:blip>
          <a:srcRect b="0" l="0" r="0" t="0"/>
          <a:stretch/>
        </p:blipFill>
        <p:spPr>
          <a:xfrm>
            <a:off x="679550" y="830463"/>
            <a:ext cx="8464974" cy="4764571"/>
          </a:xfrm>
          <a:prstGeom prst="rect">
            <a:avLst/>
          </a:prstGeom>
          <a:noFill/>
          <a:ln>
            <a:noFill/>
          </a:ln>
        </p:spPr>
      </p:pic>
      <p:sp>
        <p:nvSpPr>
          <p:cNvPr id="745" name="Google Shape;745;p76"/>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746" name="Google Shape;746;p76"/>
          <p:cNvPicPr preferRelativeResize="0"/>
          <p:nvPr/>
        </p:nvPicPr>
        <p:blipFill rotWithShape="1">
          <a:blip r:embed="rId4">
            <a:alphaModFix/>
          </a:blip>
          <a:srcRect b="0" l="0" r="0" t="0"/>
          <a:stretch/>
        </p:blipFill>
        <p:spPr>
          <a:xfrm>
            <a:off x="9881380" y="5180593"/>
            <a:ext cx="1924931" cy="1052819"/>
          </a:xfrm>
          <a:prstGeom prst="rect">
            <a:avLst/>
          </a:prstGeom>
          <a:noFill/>
          <a:ln>
            <a:noFill/>
          </a:ln>
        </p:spPr>
      </p:pic>
      <p:sp>
        <p:nvSpPr>
          <p:cNvPr id="747" name="Google Shape;747;p76"/>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748" name="Google Shape;748;p76"/>
          <p:cNvPicPr preferRelativeResize="0"/>
          <p:nvPr/>
        </p:nvPicPr>
        <p:blipFill rotWithShape="1">
          <a:blip r:embed="rId5">
            <a:alphaModFix/>
          </a:blip>
          <a:srcRect b="0" l="0" r="0" t="0"/>
          <a:stretch/>
        </p:blipFill>
        <p:spPr>
          <a:xfrm>
            <a:off x="9698277" y="1316334"/>
            <a:ext cx="2291135" cy="2291135"/>
          </a:xfrm>
          <a:prstGeom prst="rect">
            <a:avLst/>
          </a:prstGeom>
          <a:noFill/>
          <a:ln>
            <a:noFill/>
          </a:ln>
        </p:spPr>
      </p:pic>
      <p:sp>
        <p:nvSpPr>
          <p:cNvPr id="749" name="Google Shape;749;p76"/>
          <p:cNvSpPr/>
          <p:nvPr/>
        </p:nvSpPr>
        <p:spPr>
          <a:xfrm>
            <a:off x="340043" y="5175360"/>
            <a:ext cx="8328838" cy="1200329"/>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lt1"/>
                </a:solidFill>
                <a:latin typeface="Calibri"/>
                <a:ea typeface="Calibri"/>
                <a:cs typeface="Calibri"/>
                <a:sym typeface="Calibri"/>
              </a:rPr>
              <a:t>Suffragists on picket line in front of the White House, circa 1917. </a:t>
            </a:r>
            <a:endParaRPr/>
          </a:p>
          <a:p>
            <a:pPr indent="0" lvl="0" marL="0" marR="0" rtl="0" algn="l">
              <a:spcBef>
                <a:spcPts val="0"/>
              </a:spcBef>
              <a:spcAft>
                <a:spcPts val="0"/>
              </a:spcAft>
              <a:buNone/>
            </a:pPr>
            <a:r>
              <a:rPr lang="en-US" sz="2400">
                <a:solidFill>
                  <a:schemeClr val="lt1"/>
                </a:solidFill>
                <a:latin typeface="Calibri"/>
                <a:ea typeface="Calibri"/>
                <a:cs typeface="Calibri"/>
                <a:sym typeface="Calibri"/>
              </a:rPr>
              <a:t>One banner reads: "Mr. President How Long Must Women Wait For Liberty". (Library of Congress)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753" name="Shape 753"/>
        <p:cNvGrpSpPr/>
        <p:nvPr/>
      </p:nvGrpSpPr>
      <p:grpSpPr>
        <a:xfrm>
          <a:off x="0" y="0"/>
          <a:ext cx="0" cy="0"/>
          <a:chOff x="0" y="0"/>
          <a:chExt cx="0" cy="0"/>
        </a:xfrm>
      </p:grpSpPr>
      <p:pic>
        <p:nvPicPr>
          <p:cNvPr id="754" name="Google Shape;754;p77"/>
          <p:cNvPicPr preferRelativeResize="0"/>
          <p:nvPr/>
        </p:nvPicPr>
        <p:blipFill rotWithShape="1">
          <a:blip r:embed="rId3">
            <a:alphaModFix/>
          </a:blip>
          <a:srcRect b="0" l="0" r="0" t="0"/>
          <a:stretch/>
        </p:blipFill>
        <p:spPr>
          <a:xfrm>
            <a:off x="528871" y="261349"/>
            <a:ext cx="4177222" cy="6326372"/>
          </a:xfrm>
          <a:prstGeom prst="rect">
            <a:avLst/>
          </a:prstGeom>
          <a:noFill/>
          <a:ln>
            <a:noFill/>
          </a:ln>
          <a:effectLst>
            <a:outerShdw blurRad="292100" rotWithShape="0" algn="tl" dir="2700000" dist="139700">
              <a:srgbClr val="333333">
                <a:alpha val="64705"/>
              </a:srgbClr>
            </a:outerShdw>
          </a:effectLst>
        </p:spPr>
      </p:pic>
      <p:sp>
        <p:nvSpPr>
          <p:cNvPr id="755" name="Google Shape;755;p77"/>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756" name="Google Shape;756;p77"/>
          <p:cNvPicPr preferRelativeResize="0"/>
          <p:nvPr/>
        </p:nvPicPr>
        <p:blipFill rotWithShape="1">
          <a:blip r:embed="rId4">
            <a:alphaModFix/>
          </a:blip>
          <a:srcRect b="0" l="0" r="0" t="0"/>
          <a:stretch/>
        </p:blipFill>
        <p:spPr>
          <a:xfrm>
            <a:off x="9881380" y="5180593"/>
            <a:ext cx="1924931" cy="1052819"/>
          </a:xfrm>
          <a:prstGeom prst="rect">
            <a:avLst/>
          </a:prstGeom>
          <a:noFill/>
          <a:ln>
            <a:noFill/>
          </a:ln>
        </p:spPr>
      </p:pic>
      <p:sp>
        <p:nvSpPr>
          <p:cNvPr id="757" name="Google Shape;757;p77"/>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758" name="Google Shape;758;p77"/>
          <p:cNvPicPr preferRelativeResize="0"/>
          <p:nvPr/>
        </p:nvPicPr>
        <p:blipFill rotWithShape="1">
          <a:blip r:embed="rId5">
            <a:alphaModFix/>
          </a:blip>
          <a:srcRect b="0" l="0" r="0" t="0"/>
          <a:stretch/>
        </p:blipFill>
        <p:spPr>
          <a:xfrm>
            <a:off x="9698277" y="1316334"/>
            <a:ext cx="2291135" cy="2291135"/>
          </a:xfrm>
          <a:prstGeom prst="rect">
            <a:avLst/>
          </a:prstGeom>
          <a:noFill/>
          <a:ln>
            <a:noFill/>
          </a:ln>
        </p:spPr>
      </p:pic>
      <p:sp>
        <p:nvSpPr>
          <p:cNvPr id="759" name="Google Shape;759;p77"/>
          <p:cNvSpPr/>
          <p:nvPr/>
        </p:nvSpPr>
        <p:spPr>
          <a:xfrm>
            <a:off x="5091782" y="1178460"/>
            <a:ext cx="3830729" cy="310854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rgbClr val="252F66"/>
                </a:solidFill>
                <a:latin typeface="Calibri"/>
                <a:ea typeface="Calibri"/>
                <a:cs typeface="Calibri"/>
                <a:sym typeface="Calibri"/>
              </a:rPr>
              <a:t>President Wilson eventually relented, giving his support to the 19th Amendment in January 1918 and declaring it a vital war measure.</a:t>
            </a:r>
            <a:endParaRPr/>
          </a:p>
        </p:txBody>
      </p:sp>
      <p:sp>
        <p:nvSpPr>
          <p:cNvPr id="760" name="Google Shape;760;p77"/>
          <p:cNvSpPr txBox="1"/>
          <p:nvPr/>
        </p:nvSpPr>
        <p:spPr>
          <a:xfrm>
            <a:off x="3109672" y="5500933"/>
            <a:ext cx="3192843" cy="412137"/>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1600"/>
              <a:buFont typeface="Quattrocento Sans"/>
              <a:buNone/>
            </a:pPr>
            <a:r>
              <a:rPr b="1" lang="en-US" sz="1600">
                <a:solidFill>
                  <a:srgbClr val="FFFFFF"/>
                </a:solidFill>
                <a:latin typeface="Quattrocento Sans"/>
                <a:ea typeface="Quattrocento Sans"/>
                <a:cs typeface="Quattrocento Sans"/>
                <a:sym typeface="Quattrocento Sans"/>
              </a:rPr>
              <a:t>President Woodrow Wilson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764" name="Shape 764"/>
        <p:cNvGrpSpPr/>
        <p:nvPr/>
      </p:nvGrpSpPr>
      <p:grpSpPr>
        <a:xfrm>
          <a:off x="0" y="0"/>
          <a:ext cx="0" cy="0"/>
          <a:chOff x="0" y="0"/>
          <a:chExt cx="0" cy="0"/>
        </a:xfrm>
      </p:grpSpPr>
      <p:pic>
        <p:nvPicPr>
          <p:cNvPr id="765" name="Google Shape;765;p78"/>
          <p:cNvPicPr preferRelativeResize="0"/>
          <p:nvPr/>
        </p:nvPicPr>
        <p:blipFill rotWithShape="1">
          <a:blip r:embed="rId3">
            <a:alphaModFix/>
          </a:blip>
          <a:srcRect b="0" l="0" r="0" t="0"/>
          <a:stretch/>
        </p:blipFill>
        <p:spPr>
          <a:xfrm>
            <a:off x="471137" y="624587"/>
            <a:ext cx="8466726" cy="4936241"/>
          </a:xfrm>
          <a:prstGeom prst="rect">
            <a:avLst/>
          </a:prstGeom>
          <a:noFill/>
          <a:ln>
            <a:noFill/>
          </a:ln>
          <a:effectLst>
            <a:outerShdw blurRad="292100" rotWithShape="0" algn="tl" dir="2700000" dist="139700">
              <a:srgbClr val="333333">
                <a:alpha val="64705"/>
              </a:srgbClr>
            </a:outerShdw>
          </a:effectLst>
        </p:spPr>
      </p:pic>
      <p:sp>
        <p:nvSpPr>
          <p:cNvPr id="766" name="Google Shape;766;p78"/>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767" name="Google Shape;767;p78"/>
          <p:cNvPicPr preferRelativeResize="0"/>
          <p:nvPr/>
        </p:nvPicPr>
        <p:blipFill rotWithShape="1">
          <a:blip r:embed="rId4">
            <a:alphaModFix/>
          </a:blip>
          <a:srcRect b="0" l="0" r="0" t="0"/>
          <a:stretch/>
        </p:blipFill>
        <p:spPr>
          <a:xfrm>
            <a:off x="9881380" y="5180593"/>
            <a:ext cx="1924931" cy="1052819"/>
          </a:xfrm>
          <a:prstGeom prst="rect">
            <a:avLst/>
          </a:prstGeom>
          <a:noFill/>
          <a:ln>
            <a:noFill/>
          </a:ln>
        </p:spPr>
      </p:pic>
      <p:sp>
        <p:nvSpPr>
          <p:cNvPr id="768" name="Google Shape;768;p78"/>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769" name="Google Shape;769;p78"/>
          <p:cNvPicPr preferRelativeResize="0"/>
          <p:nvPr/>
        </p:nvPicPr>
        <p:blipFill rotWithShape="1">
          <a:blip r:embed="rId5">
            <a:alphaModFix/>
          </a:blip>
          <a:srcRect b="0" l="0" r="0" t="0"/>
          <a:stretch/>
        </p:blipFill>
        <p:spPr>
          <a:xfrm>
            <a:off x="9698277" y="1316334"/>
            <a:ext cx="2291135" cy="2291135"/>
          </a:xfrm>
          <a:prstGeom prst="rect">
            <a:avLst/>
          </a:prstGeom>
          <a:noFill/>
          <a:ln>
            <a:noFill/>
          </a:ln>
        </p:spPr>
      </p:pic>
      <p:sp>
        <p:nvSpPr>
          <p:cNvPr id="770" name="Google Shape;770;p78"/>
          <p:cNvSpPr txBox="1"/>
          <p:nvPr/>
        </p:nvSpPr>
        <p:spPr>
          <a:xfrm>
            <a:off x="385689" y="5175360"/>
            <a:ext cx="6548511" cy="1358790"/>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FFFFFF"/>
              </a:buClr>
              <a:buSzPts val="2800"/>
              <a:buFont typeface="Quattrocento Sans"/>
              <a:buNone/>
            </a:pPr>
            <a:r>
              <a:rPr b="1" lang="en-US" sz="2800">
                <a:solidFill>
                  <a:srgbClr val="FFFFFF"/>
                </a:solidFill>
                <a:latin typeface="Quattrocento Sans"/>
                <a:ea typeface="Quattrocento Sans"/>
                <a:cs typeface="Quattrocento Sans"/>
                <a:sym typeface="Quattrocento Sans"/>
              </a:rPr>
              <a:t>June 4, 1919</a:t>
            </a:r>
            <a:r>
              <a:rPr b="1" lang="en-US" sz="1600">
                <a:solidFill>
                  <a:srgbClr val="FFFFFF"/>
                </a:solidFill>
                <a:latin typeface="Quattrocento Sans"/>
                <a:ea typeface="Quattrocento Sans"/>
                <a:cs typeface="Quattrocento Sans"/>
                <a:sym typeface="Quattrocento Sans"/>
              </a:rPr>
              <a:t>: </a:t>
            </a:r>
            <a:r>
              <a:rPr b="1" lang="en-US" sz="2800">
                <a:solidFill>
                  <a:srgbClr val="FFFFFF"/>
                </a:solidFill>
                <a:latin typeface="Quattrocento Sans"/>
                <a:ea typeface="Quattrocento Sans"/>
                <a:cs typeface="Quattrocento Sans"/>
                <a:sym typeface="Quattrocento Sans"/>
              </a:rPr>
              <a:t>Congress passes the amendment.</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774" name="Shape 774"/>
        <p:cNvGrpSpPr/>
        <p:nvPr/>
      </p:nvGrpSpPr>
      <p:grpSpPr>
        <a:xfrm>
          <a:off x="0" y="0"/>
          <a:ext cx="0" cy="0"/>
          <a:chOff x="0" y="0"/>
          <a:chExt cx="0" cy="0"/>
        </a:xfrm>
      </p:grpSpPr>
      <p:sp>
        <p:nvSpPr>
          <p:cNvPr id="775" name="Google Shape;775;p79"/>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776" name="Google Shape;776;p79"/>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777" name="Google Shape;777;p79"/>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778" name="Google Shape;778;p79"/>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pic>
        <p:nvPicPr>
          <p:cNvPr descr="August 19, 1920 - Turning Point Suffragist Memorial" id="779" name="Google Shape;779;p79"/>
          <p:cNvPicPr preferRelativeResize="0"/>
          <p:nvPr/>
        </p:nvPicPr>
        <p:blipFill rotWithShape="1">
          <a:blip r:embed="rId5">
            <a:alphaModFix/>
          </a:blip>
          <a:srcRect b="0" l="0" r="0" t="0"/>
          <a:stretch/>
        </p:blipFill>
        <p:spPr>
          <a:xfrm>
            <a:off x="1780304" y="404037"/>
            <a:ext cx="7006433" cy="4771323"/>
          </a:xfrm>
          <a:prstGeom prst="rect">
            <a:avLst/>
          </a:prstGeom>
          <a:noFill/>
          <a:ln>
            <a:noFill/>
          </a:ln>
          <a:effectLst>
            <a:outerShdw blurRad="292100" rotWithShape="0" algn="tl" dir="2700000" dist="139700">
              <a:srgbClr val="333333">
                <a:alpha val="64705"/>
              </a:srgbClr>
            </a:outerShdw>
          </a:effectLst>
        </p:spPr>
      </p:pic>
      <p:sp>
        <p:nvSpPr>
          <p:cNvPr id="780" name="Google Shape;780;p79"/>
          <p:cNvSpPr txBox="1"/>
          <p:nvPr/>
        </p:nvSpPr>
        <p:spPr>
          <a:xfrm>
            <a:off x="385689" y="4752673"/>
            <a:ext cx="8015361" cy="1790300"/>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FFFFFF"/>
              </a:buClr>
              <a:buSzPts val="2800"/>
              <a:buFont typeface="Quattrocento Sans"/>
              <a:buNone/>
            </a:pPr>
            <a:r>
              <a:rPr b="1" lang="en-US" sz="2800">
                <a:solidFill>
                  <a:srgbClr val="FFFFFF"/>
                </a:solidFill>
                <a:latin typeface="Quattrocento Sans"/>
                <a:ea typeface="Quattrocento Sans"/>
                <a:cs typeface="Quattrocento Sans"/>
                <a:sym typeface="Quattrocento Sans"/>
              </a:rPr>
              <a:t>August 18, 1920: Ratification </a:t>
            </a:r>
            <a:endParaRPr/>
          </a:p>
          <a:p>
            <a:pPr indent="0" lvl="0" marL="0" marR="0" rtl="0" algn="l">
              <a:lnSpc>
                <a:spcPct val="90000"/>
              </a:lnSpc>
              <a:spcBef>
                <a:spcPts val="0"/>
              </a:spcBef>
              <a:spcAft>
                <a:spcPts val="0"/>
              </a:spcAft>
              <a:buClr>
                <a:schemeClr val="dk1"/>
              </a:buClr>
              <a:buSzPts val="1600"/>
              <a:buFont typeface="Calibri"/>
              <a:buNone/>
            </a:pPr>
            <a:r>
              <a:t/>
            </a:r>
            <a:endParaRPr b="1" sz="1600">
              <a:solidFill>
                <a:srgbClr val="FFFFFF"/>
              </a:solidFill>
              <a:latin typeface="Quattrocento Sans"/>
              <a:ea typeface="Quattrocento Sans"/>
              <a:cs typeface="Quattrocento Sans"/>
              <a:sym typeface="Quattrocento Sans"/>
            </a:endParaRPr>
          </a:p>
          <a:p>
            <a:pPr indent="0" lvl="0" marL="0" marR="0" rtl="0" algn="l">
              <a:lnSpc>
                <a:spcPct val="90000"/>
              </a:lnSpc>
              <a:spcBef>
                <a:spcPts val="0"/>
              </a:spcBef>
              <a:spcAft>
                <a:spcPts val="0"/>
              </a:spcAft>
              <a:buClr>
                <a:srgbClr val="FFFFFF"/>
              </a:buClr>
              <a:buSzPts val="2400"/>
              <a:buFont typeface="Quattrocento Sans"/>
              <a:buNone/>
            </a:pPr>
            <a:r>
              <a:rPr b="1" lang="en-US" sz="2400">
                <a:solidFill>
                  <a:srgbClr val="FFFFFF"/>
                </a:solidFill>
                <a:latin typeface="Quattrocento Sans"/>
                <a:ea typeface="Quattrocento Sans"/>
                <a:cs typeface="Quattrocento Sans"/>
                <a:sym typeface="Quattrocento Sans"/>
              </a:rPr>
              <a:t>After 70 years—and a 15-month ratification battle—women finally secured the women’s suffrage amendment.</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784" name="Shape 784"/>
        <p:cNvGrpSpPr/>
        <p:nvPr/>
      </p:nvGrpSpPr>
      <p:grpSpPr>
        <a:xfrm>
          <a:off x="0" y="0"/>
          <a:ext cx="0" cy="0"/>
          <a:chOff x="0" y="0"/>
          <a:chExt cx="0" cy="0"/>
        </a:xfrm>
      </p:grpSpPr>
      <p:sp>
        <p:nvSpPr>
          <p:cNvPr id="785" name="Google Shape;785;p80"/>
          <p:cNvSpPr txBox="1"/>
          <p:nvPr/>
        </p:nvSpPr>
        <p:spPr>
          <a:xfrm>
            <a:off x="499730" y="365232"/>
            <a:ext cx="8399721" cy="698024"/>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fontScale="92500"/>
          </a:bodyPr>
          <a:lstStyle/>
          <a:p>
            <a:pPr indent="0" lvl="0" marL="0" marR="0" rtl="0" algn="ctr">
              <a:lnSpc>
                <a:spcPct val="90000"/>
              </a:lnSpc>
              <a:spcBef>
                <a:spcPts val="0"/>
              </a:spcBef>
              <a:spcAft>
                <a:spcPts val="0"/>
              </a:spcAft>
              <a:buClr>
                <a:schemeClr val="lt1"/>
              </a:buClr>
              <a:buSzPct val="100000"/>
              <a:buFont typeface="Quattrocento Sans"/>
              <a:buNone/>
            </a:pPr>
            <a:r>
              <a:rPr b="1" lang="en-US" sz="2800" cap="none">
                <a:solidFill>
                  <a:schemeClr val="lt1"/>
                </a:solidFill>
                <a:latin typeface="Quattrocento Sans"/>
                <a:ea typeface="Quattrocento Sans"/>
                <a:cs typeface="Quattrocento Sans"/>
                <a:sym typeface="Quattrocento Sans"/>
              </a:rPr>
              <a:t>FOUR PATHWAYS OF CONSTITUTIONAL CHANGE</a:t>
            </a:r>
            <a:endParaRPr b="1" sz="2800" u="none" cap="none" strike="noStrike">
              <a:solidFill>
                <a:schemeClr val="lt1"/>
              </a:solidFill>
              <a:latin typeface="Quattrocento Sans"/>
              <a:ea typeface="Quattrocento Sans"/>
              <a:cs typeface="Quattrocento Sans"/>
              <a:sym typeface="Quattrocento Sans"/>
            </a:endParaRPr>
          </a:p>
        </p:txBody>
      </p:sp>
      <p:sp>
        <p:nvSpPr>
          <p:cNvPr id="786" name="Google Shape;786;p80"/>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787" name="Google Shape;787;p80"/>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788" name="Google Shape;788;p80"/>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789" name="Google Shape;789;p80"/>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sp>
        <p:nvSpPr>
          <p:cNvPr id="790" name="Google Shape;790;p80"/>
          <p:cNvSpPr/>
          <p:nvPr/>
        </p:nvSpPr>
        <p:spPr>
          <a:xfrm>
            <a:off x="202588" y="1316334"/>
            <a:ext cx="8907415" cy="4524315"/>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252F66"/>
              </a:buClr>
              <a:buSzPts val="2400"/>
              <a:buFont typeface="Arial"/>
              <a:buChar char="•"/>
            </a:pPr>
            <a:r>
              <a:rPr b="1" lang="en-US" sz="2400">
                <a:solidFill>
                  <a:srgbClr val="252F66"/>
                </a:solidFill>
                <a:latin typeface="Calibri"/>
                <a:ea typeface="Calibri"/>
                <a:cs typeface="Calibri"/>
                <a:sym typeface="Calibri"/>
              </a:rPr>
              <a:t>Amend the Constitution: </a:t>
            </a:r>
            <a:r>
              <a:rPr lang="en-US" sz="2400">
                <a:solidFill>
                  <a:srgbClr val="252F66"/>
                </a:solidFill>
                <a:latin typeface="Calibri"/>
                <a:ea typeface="Calibri"/>
                <a:cs typeface="Calibri"/>
                <a:sym typeface="Calibri"/>
              </a:rPr>
              <a:t>Advocate for amendments through the formal process outlined in Article V. (Think the 19th Amendment itself)</a:t>
            </a:r>
            <a:endParaRPr/>
          </a:p>
          <a:p>
            <a:pPr indent="-342900" lvl="0" marL="342900" marR="0" rtl="0" algn="l">
              <a:spcBef>
                <a:spcPts val="0"/>
              </a:spcBef>
              <a:spcAft>
                <a:spcPts val="0"/>
              </a:spcAft>
              <a:buClr>
                <a:srgbClr val="252F66"/>
              </a:buClr>
              <a:buSzPts val="2400"/>
              <a:buFont typeface="Arial"/>
              <a:buChar char="•"/>
            </a:pPr>
            <a:r>
              <a:rPr b="1" lang="en-US" sz="2400">
                <a:solidFill>
                  <a:srgbClr val="252F66"/>
                </a:solidFill>
                <a:latin typeface="Calibri"/>
                <a:ea typeface="Calibri"/>
                <a:cs typeface="Calibri"/>
                <a:sym typeface="Calibri"/>
              </a:rPr>
              <a:t>Lobby and Petition Congress: </a:t>
            </a:r>
            <a:r>
              <a:rPr lang="en-US" sz="2400">
                <a:solidFill>
                  <a:srgbClr val="252F66"/>
                </a:solidFill>
                <a:latin typeface="Calibri"/>
                <a:ea typeface="Calibri"/>
                <a:cs typeface="Calibri"/>
                <a:sym typeface="Calibri"/>
              </a:rPr>
              <a:t>Pursue new laws to enforce the Constitution’s existing promises. (Think Victoria Woodhull’s push)</a:t>
            </a:r>
            <a:endParaRPr/>
          </a:p>
          <a:p>
            <a:pPr indent="-342900" lvl="0" marL="342900" marR="0" rtl="0" algn="l">
              <a:spcBef>
                <a:spcPts val="0"/>
              </a:spcBef>
              <a:spcAft>
                <a:spcPts val="0"/>
              </a:spcAft>
              <a:buClr>
                <a:srgbClr val="252F66"/>
              </a:buClr>
              <a:buSzPts val="2400"/>
              <a:buFont typeface="Arial"/>
              <a:buChar char="•"/>
            </a:pPr>
            <a:r>
              <a:rPr b="1" lang="en-US" sz="2400">
                <a:solidFill>
                  <a:srgbClr val="252F66"/>
                </a:solidFill>
                <a:latin typeface="Calibri"/>
                <a:ea typeface="Calibri"/>
                <a:cs typeface="Calibri"/>
                <a:sym typeface="Calibri"/>
              </a:rPr>
              <a:t>Use the Courts: </a:t>
            </a:r>
            <a:r>
              <a:rPr lang="en-US" sz="2400">
                <a:solidFill>
                  <a:srgbClr val="252F66"/>
                </a:solidFill>
                <a:latin typeface="Calibri"/>
                <a:ea typeface="Calibri"/>
                <a:cs typeface="Calibri"/>
                <a:sym typeface="Calibri"/>
              </a:rPr>
              <a:t>Use the Constitution’s existing text to advance constitutional arguments inside the courts. (Think the New Departure)</a:t>
            </a:r>
            <a:endParaRPr/>
          </a:p>
          <a:p>
            <a:pPr indent="-342900" lvl="0" marL="342900" marR="0" rtl="0" algn="l">
              <a:spcBef>
                <a:spcPts val="0"/>
              </a:spcBef>
              <a:spcAft>
                <a:spcPts val="0"/>
              </a:spcAft>
              <a:buClr>
                <a:srgbClr val="252F66"/>
              </a:buClr>
              <a:buSzPts val="2400"/>
              <a:buFont typeface="Arial"/>
              <a:buChar char="•"/>
            </a:pPr>
            <a:r>
              <a:rPr b="1" lang="en-US" sz="2400">
                <a:solidFill>
                  <a:srgbClr val="252F66"/>
                </a:solidFill>
                <a:latin typeface="Calibri"/>
                <a:ea typeface="Calibri"/>
                <a:cs typeface="Calibri"/>
                <a:sym typeface="Calibri"/>
              </a:rPr>
              <a:t>Pursue State Reform: </a:t>
            </a:r>
            <a:r>
              <a:rPr lang="en-US" sz="2400">
                <a:solidFill>
                  <a:srgbClr val="252F66"/>
                </a:solidFill>
                <a:latin typeface="Calibri"/>
                <a:ea typeface="Calibri"/>
                <a:cs typeface="Calibri"/>
                <a:sym typeface="Calibri"/>
              </a:rPr>
              <a:t>Test new ideas out at the state level that could potentially lead to nationwide reform.  (Think the state-by-state push for women’s suffrage—changing state laws and state constitutions—beginning out West)</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794" name="Shape 794"/>
        <p:cNvGrpSpPr/>
        <p:nvPr/>
      </p:nvGrpSpPr>
      <p:grpSpPr>
        <a:xfrm>
          <a:off x="0" y="0"/>
          <a:ext cx="0" cy="0"/>
          <a:chOff x="0" y="0"/>
          <a:chExt cx="0" cy="0"/>
        </a:xfrm>
      </p:grpSpPr>
      <p:sp>
        <p:nvSpPr>
          <p:cNvPr id="795" name="Google Shape;795;p81"/>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796" name="Google Shape;796;p81"/>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797" name="Google Shape;797;p81"/>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798" name="Google Shape;798;p81"/>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sp>
        <p:nvSpPr>
          <p:cNvPr id="799" name="Google Shape;799;p81"/>
          <p:cNvSpPr txBox="1"/>
          <p:nvPr/>
        </p:nvSpPr>
        <p:spPr>
          <a:xfrm>
            <a:off x="1105786" y="819795"/>
            <a:ext cx="3253563" cy="1335977"/>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lang="en-US" sz="2800" u="none" cap="none" strike="noStrike">
                <a:solidFill>
                  <a:schemeClr val="lt1"/>
                </a:solidFill>
                <a:latin typeface="Quattrocento Sans"/>
                <a:ea typeface="Quattrocento Sans"/>
                <a:cs typeface="Quattrocento Sans"/>
                <a:sym typeface="Quattrocento Sans"/>
              </a:rPr>
              <a:t>POST-RATIFICATION </a:t>
            </a:r>
            <a:endParaRPr/>
          </a:p>
        </p:txBody>
      </p:sp>
      <p:pic>
        <p:nvPicPr>
          <p:cNvPr id="800" name="Google Shape;800;p81"/>
          <p:cNvPicPr preferRelativeResize="0"/>
          <p:nvPr/>
        </p:nvPicPr>
        <p:blipFill rotWithShape="1">
          <a:blip r:embed="rId5">
            <a:alphaModFix/>
          </a:blip>
          <a:srcRect b="0" l="0" r="0" t="0"/>
          <a:stretch/>
        </p:blipFill>
        <p:spPr>
          <a:xfrm>
            <a:off x="5748414" y="333375"/>
            <a:ext cx="3048000" cy="6191250"/>
          </a:xfrm>
          <a:prstGeom prst="rect">
            <a:avLst/>
          </a:prstGeom>
          <a:noFill/>
          <a:ln>
            <a:noFill/>
          </a:ln>
          <a:effectLst>
            <a:outerShdw blurRad="292100" rotWithShape="0" algn="tl" dir="2700000" dist="139700">
              <a:srgbClr val="333333">
                <a:alpha val="64705"/>
              </a:srgbClr>
            </a:outerShdw>
          </a:effectLst>
        </p:spPr>
      </p:pic>
      <p:sp>
        <p:nvSpPr>
          <p:cNvPr id="801" name="Google Shape;801;p81"/>
          <p:cNvSpPr/>
          <p:nvPr/>
        </p:nvSpPr>
        <p:spPr>
          <a:xfrm>
            <a:off x="667636" y="2461901"/>
            <a:ext cx="4878190" cy="267765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52F66"/>
                </a:solidFill>
                <a:latin typeface="Calibri"/>
                <a:ea typeface="Calibri"/>
                <a:cs typeface="Calibri"/>
                <a:sym typeface="Calibri"/>
              </a:rPr>
              <a:t>In November 1920, many women across the country voted under the 19th Amendment. With support from female voters, the Republican candidate Warren G. Harding won in a landslide. He captured 60% of the popular vote.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805" name="Shape 805"/>
        <p:cNvGrpSpPr/>
        <p:nvPr/>
      </p:nvGrpSpPr>
      <p:grpSpPr>
        <a:xfrm>
          <a:off x="0" y="0"/>
          <a:ext cx="0" cy="0"/>
          <a:chOff x="0" y="0"/>
          <a:chExt cx="0" cy="0"/>
        </a:xfrm>
      </p:grpSpPr>
      <p:sp>
        <p:nvSpPr>
          <p:cNvPr id="806" name="Google Shape;806;p82"/>
          <p:cNvSpPr txBox="1"/>
          <p:nvPr/>
        </p:nvSpPr>
        <p:spPr>
          <a:xfrm>
            <a:off x="499730" y="365232"/>
            <a:ext cx="8399721" cy="698024"/>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CONTINUING THE FIGHT FOR SUFFRAGE</a:t>
            </a:r>
            <a:endParaRPr b="1" sz="2800" u="none" cap="none" strike="noStrike">
              <a:solidFill>
                <a:schemeClr val="lt1"/>
              </a:solidFill>
              <a:latin typeface="Quattrocento Sans"/>
              <a:ea typeface="Quattrocento Sans"/>
              <a:cs typeface="Quattrocento Sans"/>
              <a:sym typeface="Quattrocento Sans"/>
            </a:endParaRPr>
          </a:p>
        </p:txBody>
      </p:sp>
      <p:sp>
        <p:nvSpPr>
          <p:cNvPr id="807" name="Google Shape;807;p82"/>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808" name="Google Shape;808;p82"/>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809" name="Google Shape;809;p82"/>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810" name="Google Shape;810;p82"/>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pic>
        <p:nvPicPr>
          <p:cNvPr id="811" name="Google Shape;811;p82"/>
          <p:cNvPicPr preferRelativeResize="0"/>
          <p:nvPr/>
        </p:nvPicPr>
        <p:blipFill rotWithShape="1">
          <a:blip r:embed="rId5">
            <a:alphaModFix/>
          </a:blip>
          <a:srcRect b="0" l="0" r="0" t="0"/>
          <a:stretch/>
        </p:blipFill>
        <p:spPr>
          <a:xfrm>
            <a:off x="1429385" y="1316334"/>
            <a:ext cx="6356511" cy="5129660"/>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815" name="Shape 815"/>
        <p:cNvGrpSpPr/>
        <p:nvPr/>
      </p:nvGrpSpPr>
      <p:grpSpPr>
        <a:xfrm>
          <a:off x="0" y="0"/>
          <a:ext cx="0" cy="0"/>
          <a:chOff x="0" y="0"/>
          <a:chExt cx="0" cy="0"/>
        </a:xfrm>
      </p:grpSpPr>
      <p:sp>
        <p:nvSpPr>
          <p:cNvPr id="816" name="Google Shape;816;p83"/>
          <p:cNvSpPr txBox="1"/>
          <p:nvPr/>
        </p:nvSpPr>
        <p:spPr>
          <a:xfrm>
            <a:off x="499730" y="365232"/>
            <a:ext cx="8399721" cy="698024"/>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CONTINUING THE FIGHT FOR SUFFRAGE</a:t>
            </a:r>
            <a:endParaRPr b="1" sz="2800" u="none" cap="none" strike="noStrike">
              <a:solidFill>
                <a:schemeClr val="lt1"/>
              </a:solidFill>
              <a:latin typeface="Quattrocento Sans"/>
              <a:ea typeface="Quattrocento Sans"/>
              <a:cs typeface="Quattrocento Sans"/>
              <a:sym typeface="Quattrocento Sans"/>
            </a:endParaRPr>
          </a:p>
        </p:txBody>
      </p:sp>
      <p:sp>
        <p:nvSpPr>
          <p:cNvPr id="817" name="Google Shape;817;p83"/>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818" name="Google Shape;818;p83"/>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819" name="Google Shape;819;p83"/>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820" name="Google Shape;820;p83"/>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sp>
        <p:nvSpPr>
          <p:cNvPr id="821" name="Google Shape;821;p83"/>
          <p:cNvSpPr/>
          <p:nvPr/>
        </p:nvSpPr>
        <p:spPr>
          <a:xfrm>
            <a:off x="320434" y="1345311"/>
            <a:ext cx="8758311" cy="452431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52F66"/>
                </a:solidFill>
                <a:latin typeface="Calibri"/>
                <a:ea typeface="Calibri"/>
                <a:cs typeface="Calibri"/>
                <a:sym typeface="Calibri"/>
              </a:rPr>
              <a:t>For millions of women, the fight for suffrage was not over. Before and after the ratification of the 19th Amendment, voters of color were disproportionately targeted by voter discrimination practices. </a:t>
            </a:r>
            <a:endParaRPr/>
          </a:p>
          <a:p>
            <a:pPr indent="0" lvl="0" marL="0" marR="0" rtl="0" algn="l">
              <a:spcBef>
                <a:spcPts val="0"/>
              </a:spcBef>
              <a:spcAft>
                <a:spcPts val="0"/>
              </a:spcAft>
              <a:buNone/>
            </a:pPr>
            <a:r>
              <a:t/>
            </a:r>
            <a:endParaRPr sz="2400">
              <a:solidFill>
                <a:srgbClr val="252F66"/>
              </a:solidFill>
              <a:latin typeface="Calibri"/>
              <a:ea typeface="Calibri"/>
              <a:cs typeface="Calibri"/>
              <a:sym typeface="Calibri"/>
            </a:endParaRPr>
          </a:p>
          <a:p>
            <a:pPr indent="0" lvl="0" marL="0" marR="0" rtl="0" algn="l">
              <a:spcBef>
                <a:spcPts val="0"/>
              </a:spcBef>
              <a:spcAft>
                <a:spcPts val="0"/>
              </a:spcAft>
              <a:buNone/>
            </a:pPr>
            <a:r>
              <a:rPr lang="en-US" sz="2400">
                <a:solidFill>
                  <a:srgbClr val="252F66"/>
                </a:solidFill>
                <a:latin typeface="Calibri"/>
                <a:ea typeface="Calibri"/>
                <a:cs typeface="Calibri"/>
                <a:sym typeface="Calibri"/>
              </a:rPr>
              <a:t>As many suffragist leaders debated whether to unify around another cause, many of these white leaders left behind women of color, who often continued their suffrage activism alone. For instance, millions of African American women fought against their continued disenfranchisement in the South. </a:t>
            </a:r>
            <a:endParaRPr/>
          </a:p>
          <a:p>
            <a:pPr indent="0" lvl="0" marL="0" marR="0" rtl="0" algn="l">
              <a:spcBef>
                <a:spcPts val="0"/>
              </a:spcBef>
              <a:spcAft>
                <a:spcPts val="0"/>
              </a:spcAft>
              <a:buNone/>
            </a:pPr>
            <a:r>
              <a:t/>
            </a:r>
            <a:endParaRPr sz="2400">
              <a:solidFill>
                <a:srgbClr val="252F66"/>
              </a:solidFill>
              <a:latin typeface="Calibri"/>
              <a:ea typeface="Calibri"/>
              <a:cs typeface="Calibri"/>
              <a:sym typeface="Calibri"/>
            </a:endParaRPr>
          </a:p>
          <a:p>
            <a:pPr indent="0" lvl="0" marL="0" marR="0" rtl="0" algn="l">
              <a:spcBef>
                <a:spcPts val="0"/>
              </a:spcBef>
              <a:spcAft>
                <a:spcPts val="0"/>
              </a:spcAft>
              <a:buNone/>
            </a:pPr>
            <a:r>
              <a:rPr lang="en-US" sz="2400">
                <a:solidFill>
                  <a:srgbClr val="252F66"/>
                </a:solidFill>
                <a:latin typeface="Calibri"/>
                <a:ea typeface="Calibri"/>
                <a:cs typeface="Calibri"/>
                <a:sym typeface="Calibri"/>
              </a:rPr>
              <a:t>For decades, they fought to remove these barriers—leading to the Voting Rights Act of 1965 (“VRA”).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215" name="Shape 215"/>
        <p:cNvGrpSpPr/>
        <p:nvPr/>
      </p:nvGrpSpPr>
      <p:grpSpPr>
        <a:xfrm>
          <a:off x="0" y="0"/>
          <a:ext cx="0" cy="0"/>
          <a:chOff x="0" y="0"/>
          <a:chExt cx="0" cy="0"/>
        </a:xfrm>
      </p:grpSpPr>
      <p:sp>
        <p:nvSpPr>
          <p:cNvPr id="216" name="Google Shape;216;p30"/>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217" name="Google Shape;217;p30"/>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218" name="Google Shape;218;p30"/>
          <p:cNvSpPr txBox="1"/>
          <p:nvPr/>
        </p:nvSpPr>
        <p:spPr>
          <a:xfrm>
            <a:off x="2679700" y="410098"/>
            <a:ext cx="3911600" cy="690289"/>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2800"/>
              <a:buFont typeface="Quattrocento Sans"/>
              <a:buNone/>
            </a:pPr>
            <a:r>
              <a:rPr b="1" i="0" lang="en-US" sz="2800" u="none" cap="none" strike="noStrike">
                <a:solidFill>
                  <a:srgbClr val="FFFFFF"/>
                </a:solidFill>
                <a:latin typeface="Quattrocento Sans"/>
                <a:ea typeface="Quattrocento Sans"/>
                <a:cs typeface="Quattrocento Sans"/>
                <a:sym typeface="Quattrocento Sans"/>
              </a:rPr>
              <a:t>BIG IDEA</a:t>
            </a:r>
            <a:endParaRPr/>
          </a:p>
        </p:txBody>
      </p:sp>
      <p:sp>
        <p:nvSpPr>
          <p:cNvPr id="219" name="Google Shape;219;p30"/>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220" name="Google Shape;220;p30"/>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sp>
        <p:nvSpPr>
          <p:cNvPr id="221" name="Google Shape;221;p30"/>
          <p:cNvSpPr/>
          <p:nvPr/>
        </p:nvSpPr>
        <p:spPr>
          <a:xfrm>
            <a:off x="385689" y="1622310"/>
            <a:ext cx="8758311" cy="397031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rgbClr val="252F66"/>
                </a:solidFill>
                <a:latin typeface="Calibri"/>
                <a:ea typeface="Calibri"/>
                <a:cs typeface="Calibri"/>
                <a:sym typeface="Calibri"/>
              </a:rPr>
              <a:t>With the Nineteenth Amendment, women won the right to vote. This Amendment grew out of decades of advocacy by the suffragists and their allies. Women’s suffrage began out West in the late 1800s and eventually spread to the rest of the nation—culminating in the ratification of the Nineteenth Amendment in 1920. Even so, it would take many more years—and the hard work of the Civil Rights Movement—to extend voting rights on the ground to all women, including women of color.</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825" name="Shape 825"/>
        <p:cNvGrpSpPr/>
        <p:nvPr/>
      </p:nvGrpSpPr>
      <p:grpSpPr>
        <a:xfrm>
          <a:off x="0" y="0"/>
          <a:ext cx="0" cy="0"/>
          <a:chOff x="0" y="0"/>
          <a:chExt cx="0" cy="0"/>
        </a:xfrm>
      </p:grpSpPr>
      <p:sp>
        <p:nvSpPr>
          <p:cNvPr id="826" name="Google Shape;826;p84"/>
          <p:cNvSpPr txBox="1"/>
          <p:nvPr/>
        </p:nvSpPr>
        <p:spPr>
          <a:xfrm>
            <a:off x="499730" y="365232"/>
            <a:ext cx="8399721" cy="698024"/>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THE VOTING RIGHTS ACT OF 1965</a:t>
            </a:r>
            <a:endParaRPr b="1" sz="2800" u="none" cap="none" strike="noStrike">
              <a:solidFill>
                <a:schemeClr val="lt1"/>
              </a:solidFill>
              <a:latin typeface="Quattrocento Sans"/>
              <a:ea typeface="Quattrocento Sans"/>
              <a:cs typeface="Quattrocento Sans"/>
              <a:sym typeface="Quattrocento Sans"/>
            </a:endParaRPr>
          </a:p>
        </p:txBody>
      </p:sp>
      <p:sp>
        <p:nvSpPr>
          <p:cNvPr id="827" name="Google Shape;827;p84"/>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828" name="Google Shape;828;p84"/>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829" name="Google Shape;829;p84"/>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830" name="Google Shape;830;p84"/>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pic>
        <p:nvPicPr>
          <p:cNvPr descr="Today in History: The 1965 Voting Rights Act" id="831" name="Google Shape;831;p84"/>
          <p:cNvPicPr preferRelativeResize="0"/>
          <p:nvPr/>
        </p:nvPicPr>
        <p:blipFill rotWithShape="1">
          <a:blip r:embed="rId5">
            <a:alphaModFix/>
          </a:blip>
          <a:srcRect b="0" l="0" r="0" t="0"/>
          <a:stretch/>
        </p:blipFill>
        <p:spPr>
          <a:xfrm>
            <a:off x="861237" y="1424811"/>
            <a:ext cx="7609367" cy="5067957"/>
          </a:xfrm>
          <a:prstGeom prst="rect">
            <a:avLst/>
          </a:prstGeom>
          <a:noFill/>
          <a:ln>
            <a:noFill/>
          </a:ln>
          <a:effectLst>
            <a:outerShdw blurRad="292100" rotWithShape="0" algn="tl" dir="2700000" dist="139700">
              <a:srgbClr val="333333">
                <a:alpha val="64705"/>
              </a:srgbClr>
            </a:outerShdw>
          </a:effectLst>
        </p:spPr>
      </p:pic>
      <p:sp>
        <p:nvSpPr>
          <p:cNvPr id="832" name="Google Shape;832;p84"/>
          <p:cNvSpPr txBox="1"/>
          <p:nvPr/>
        </p:nvSpPr>
        <p:spPr>
          <a:xfrm>
            <a:off x="499730" y="5794743"/>
            <a:ext cx="4327451" cy="438669"/>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FFFFFF"/>
              </a:buClr>
              <a:buSzPts val="1600"/>
              <a:buFont typeface="Quattrocento Sans"/>
              <a:buNone/>
            </a:pPr>
            <a:r>
              <a:rPr b="1" lang="en-US" sz="1600">
                <a:solidFill>
                  <a:srgbClr val="FFFFFF"/>
                </a:solidFill>
                <a:latin typeface="Quattrocento Sans"/>
                <a:ea typeface="Quattrocento Sans"/>
                <a:cs typeface="Quattrocento Sans"/>
                <a:sym typeface="Quattrocento Sans"/>
              </a:rPr>
              <a:t>Signing of the Voting Rights Act of 1965</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836" name="Shape 836"/>
        <p:cNvGrpSpPr/>
        <p:nvPr/>
      </p:nvGrpSpPr>
      <p:grpSpPr>
        <a:xfrm>
          <a:off x="0" y="0"/>
          <a:ext cx="0" cy="0"/>
          <a:chOff x="0" y="0"/>
          <a:chExt cx="0" cy="0"/>
        </a:xfrm>
      </p:grpSpPr>
      <p:sp>
        <p:nvSpPr>
          <p:cNvPr id="837" name="Google Shape;837;p85"/>
          <p:cNvSpPr txBox="1"/>
          <p:nvPr/>
        </p:nvSpPr>
        <p:spPr>
          <a:xfrm>
            <a:off x="499730" y="365232"/>
            <a:ext cx="8399721" cy="698024"/>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THE VOTING RIGHTS ACT OF 1965</a:t>
            </a:r>
            <a:endParaRPr b="1" sz="2800" u="none" cap="none" strike="noStrike">
              <a:solidFill>
                <a:schemeClr val="lt1"/>
              </a:solidFill>
              <a:latin typeface="Quattrocento Sans"/>
              <a:ea typeface="Quattrocento Sans"/>
              <a:cs typeface="Quattrocento Sans"/>
              <a:sym typeface="Quattrocento Sans"/>
            </a:endParaRPr>
          </a:p>
        </p:txBody>
      </p:sp>
      <p:sp>
        <p:nvSpPr>
          <p:cNvPr id="838" name="Google Shape;838;p85"/>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839" name="Google Shape;839;p85"/>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840" name="Google Shape;840;p85"/>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841" name="Google Shape;841;p85"/>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sp>
        <p:nvSpPr>
          <p:cNvPr id="842" name="Google Shape;842;p85"/>
          <p:cNvSpPr/>
          <p:nvPr/>
        </p:nvSpPr>
        <p:spPr>
          <a:xfrm>
            <a:off x="499730" y="1339765"/>
            <a:ext cx="8644270" cy="4893647"/>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252F66"/>
              </a:buClr>
              <a:buSzPts val="2400"/>
              <a:buFont typeface="Noto Sans Symbols"/>
              <a:buChar char="∙"/>
            </a:pPr>
            <a:r>
              <a:rPr lang="en-US" sz="2400">
                <a:solidFill>
                  <a:srgbClr val="252F66"/>
                </a:solidFill>
                <a:latin typeface="Calibri"/>
                <a:ea typeface="Calibri"/>
                <a:cs typeface="Calibri"/>
                <a:sym typeface="Calibri"/>
              </a:rPr>
              <a:t>This landmark law empowered the national government to protect voting rights for all people of color and attack state voter discrimination efforts.</a:t>
            </a:r>
            <a:endParaRPr sz="2400">
              <a:solidFill>
                <a:srgbClr val="252F66"/>
              </a:solidFill>
              <a:latin typeface="Times New Roman"/>
              <a:ea typeface="Times New Roman"/>
              <a:cs typeface="Times New Roman"/>
              <a:sym typeface="Times New Roman"/>
            </a:endParaRPr>
          </a:p>
          <a:p>
            <a:pPr indent="0" lvl="0" marL="1828800" marR="0" rtl="0" algn="l">
              <a:spcBef>
                <a:spcPts val="0"/>
              </a:spcBef>
              <a:spcAft>
                <a:spcPts val="0"/>
              </a:spcAft>
              <a:buNone/>
            </a:pPr>
            <a:r>
              <a:rPr b="1" lang="en-US" sz="2400">
                <a:solidFill>
                  <a:srgbClr val="252F66"/>
                </a:solidFill>
                <a:latin typeface="Calibri"/>
                <a:ea typeface="Calibri"/>
                <a:cs typeface="Calibri"/>
                <a:sym typeface="Calibri"/>
              </a:rPr>
              <a:t> </a:t>
            </a:r>
            <a:endParaRPr sz="2400">
              <a:solidFill>
                <a:srgbClr val="252F66"/>
              </a:solidFill>
              <a:latin typeface="Times New Roman"/>
              <a:ea typeface="Times New Roman"/>
              <a:cs typeface="Times New Roman"/>
              <a:sym typeface="Times New Roman"/>
            </a:endParaRPr>
          </a:p>
          <a:p>
            <a:pPr indent="-342900" lvl="0" marL="342900" marR="0" rtl="0" algn="l">
              <a:spcBef>
                <a:spcPts val="0"/>
              </a:spcBef>
              <a:spcAft>
                <a:spcPts val="0"/>
              </a:spcAft>
              <a:buClr>
                <a:srgbClr val="252F66"/>
              </a:buClr>
              <a:buSzPts val="2400"/>
              <a:buFont typeface="Noto Sans Symbols"/>
              <a:buChar char="∙"/>
            </a:pPr>
            <a:r>
              <a:rPr lang="en-US" sz="2400">
                <a:solidFill>
                  <a:srgbClr val="252F66"/>
                </a:solidFill>
                <a:latin typeface="Calibri"/>
                <a:ea typeface="Calibri"/>
                <a:cs typeface="Calibri"/>
                <a:sym typeface="Calibri"/>
              </a:rPr>
              <a:t>Congress was granted this enforcement power in 1870 with the 15th Amendment. (Reinforced by the Nineteenth Amendment’s </a:t>
            </a:r>
            <a:r>
              <a:rPr i="1" lang="en-US" sz="2400">
                <a:solidFill>
                  <a:srgbClr val="252F66"/>
                </a:solidFill>
                <a:latin typeface="Calibri"/>
                <a:ea typeface="Calibri"/>
                <a:cs typeface="Calibri"/>
                <a:sym typeface="Calibri"/>
              </a:rPr>
              <a:t>own</a:t>
            </a:r>
            <a:r>
              <a:rPr lang="en-US" sz="2400">
                <a:solidFill>
                  <a:srgbClr val="252F66"/>
                </a:solidFill>
                <a:latin typeface="Calibri"/>
                <a:ea typeface="Calibri"/>
                <a:cs typeface="Calibri"/>
                <a:sym typeface="Calibri"/>
              </a:rPr>
              <a:t> enforcement clause.)</a:t>
            </a:r>
            <a:endParaRPr sz="2400">
              <a:solidFill>
                <a:srgbClr val="252F66"/>
              </a:solidFill>
              <a:latin typeface="Times New Roman"/>
              <a:ea typeface="Times New Roman"/>
              <a:cs typeface="Times New Roman"/>
              <a:sym typeface="Times New Roman"/>
            </a:endParaRPr>
          </a:p>
          <a:p>
            <a:pPr indent="0" lvl="0" marL="457200" marR="0" rtl="0" algn="l">
              <a:spcBef>
                <a:spcPts val="0"/>
              </a:spcBef>
              <a:spcAft>
                <a:spcPts val="0"/>
              </a:spcAft>
              <a:buNone/>
            </a:pPr>
            <a:r>
              <a:rPr b="1" lang="en-US" sz="2400">
                <a:solidFill>
                  <a:srgbClr val="252F66"/>
                </a:solidFill>
                <a:latin typeface="Calibri"/>
                <a:ea typeface="Calibri"/>
                <a:cs typeface="Calibri"/>
                <a:sym typeface="Calibri"/>
              </a:rPr>
              <a:t> </a:t>
            </a:r>
            <a:endParaRPr sz="2400">
              <a:solidFill>
                <a:srgbClr val="252F66"/>
              </a:solidFill>
              <a:latin typeface="Times New Roman"/>
              <a:ea typeface="Times New Roman"/>
              <a:cs typeface="Times New Roman"/>
              <a:sym typeface="Times New Roman"/>
            </a:endParaRPr>
          </a:p>
          <a:p>
            <a:pPr indent="-342900" lvl="0" marL="342900" marR="0" rtl="0" algn="l">
              <a:spcBef>
                <a:spcPts val="0"/>
              </a:spcBef>
              <a:spcAft>
                <a:spcPts val="0"/>
              </a:spcAft>
              <a:buClr>
                <a:srgbClr val="252F66"/>
              </a:buClr>
              <a:buSzPts val="2400"/>
              <a:buFont typeface="Noto Sans Symbols"/>
              <a:buChar char="∙"/>
            </a:pPr>
            <a:r>
              <a:rPr lang="en-US" sz="2400">
                <a:solidFill>
                  <a:srgbClr val="252F66"/>
                </a:solidFill>
                <a:latin typeface="Calibri"/>
                <a:ea typeface="Calibri"/>
                <a:cs typeface="Calibri"/>
                <a:sym typeface="Calibri"/>
              </a:rPr>
              <a:t>And the Supreme Court upheld the VRA in </a:t>
            </a:r>
            <a:r>
              <a:rPr i="1" lang="en-US" sz="2400">
                <a:solidFill>
                  <a:srgbClr val="252F66"/>
                </a:solidFill>
                <a:latin typeface="Calibri"/>
                <a:ea typeface="Calibri"/>
                <a:cs typeface="Calibri"/>
                <a:sym typeface="Calibri"/>
              </a:rPr>
              <a:t>South Carolina v. Katzenbach</a:t>
            </a:r>
            <a:r>
              <a:rPr lang="en-US" sz="2400">
                <a:solidFill>
                  <a:srgbClr val="252F66"/>
                </a:solidFill>
                <a:latin typeface="Calibri"/>
                <a:ea typeface="Calibri"/>
                <a:cs typeface="Calibri"/>
                <a:sym typeface="Calibri"/>
              </a:rPr>
              <a:t>.</a:t>
            </a:r>
            <a:endParaRPr sz="2400">
              <a:solidFill>
                <a:srgbClr val="252F66"/>
              </a:solidFill>
              <a:latin typeface="Times New Roman"/>
              <a:ea typeface="Times New Roman"/>
              <a:cs typeface="Times New Roman"/>
              <a:sym typeface="Times New Roman"/>
            </a:endParaRPr>
          </a:p>
          <a:p>
            <a:pPr indent="0" lvl="0" marL="457200" marR="0" rtl="0" algn="l">
              <a:spcBef>
                <a:spcPts val="0"/>
              </a:spcBef>
              <a:spcAft>
                <a:spcPts val="0"/>
              </a:spcAft>
              <a:buNone/>
            </a:pPr>
            <a:r>
              <a:rPr lang="en-US" sz="2400">
                <a:solidFill>
                  <a:srgbClr val="252F66"/>
                </a:solidFill>
                <a:latin typeface="Calibri"/>
                <a:ea typeface="Calibri"/>
                <a:cs typeface="Calibri"/>
                <a:sym typeface="Calibri"/>
              </a:rPr>
              <a:t> </a:t>
            </a:r>
            <a:endParaRPr sz="2400">
              <a:solidFill>
                <a:srgbClr val="252F66"/>
              </a:solidFill>
              <a:latin typeface="Times New Roman"/>
              <a:ea typeface="Times New Roman"/>
              <a:cs typeface="Times New Roman"/>
              <a:sym typeface="Times New Roman"/>
            </a:endParaRPr>
          </a:p>
          <a:p>
            <a:pPr indent="-342900" lvl="0" marL="342900" marR="0" rtl="0" algn="l">
              <a:spcBef>
                <a:spcPts val="0"/>
              </a:spcBef>
              <a:spcAft>
                <a:spcPts val="0"/>
              </a:spcAft>
              <a:buClr>
                <a:srgbClr val="252F66"/>
              </a:buClr>
              <a:buSzPts val="2400"/>
              <a:buFont typeface="Noto Sans Symbols"/>
              <a:buChar char="∙"/>
            </a:pPr>
            <a:r>
              <a:rPr lang="en-US" sz="2400">
                <a:solidFill>
                  <a:srgbClr val="252F66"/>
                </a:solidFill>
                <a:latin typeface="Calibri"/>
                <a:ea typeface="Calibri"/>
                <a:cs typeface="Calibri"/>
                <a:sym typeface="Calibri"/>
              </a:rPr>
              <a:t>The VRA itself was a massive success.  Following its passage, women of color began voting in huge numbers for the first time.</a:t>
            </a:r>
            <a:endParaRPr sz="2400">
              <a:solidFill>
                <a:srgbClr val="252F66"/>
              </a:solidFill>
              <a:latin typeface="Times New Roman"/>
              <a:ea typeface="Times New Roman"/>
              <a:cs typeface="Times New Roman"/>
              <a:sym typeface="Times New Roman"/>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846" name="Shape 846"/>
        <p:cNvGrpSpPr/>
        <p:nvPr/>
      </p:nvGrpSpPr>
      <p:grpSpPr>
        <a:xfrm>
          <a:off x="0" y="0"/>
          <a:ext cx="0" cy="0"/>
          <a:chOff x="0" y="0"/>
          <a:chExt cx="0" cy="0"/>
        </a:xfrm>
      </p:grpSpPr>
      <p:sp>
        <p:nvSpPr>
          <p:cNvPr id="847" name="Google Shape;847;p86"/>
          <p:cNvSpPr txBox="1"/>
          <p:nvPr/>
        </p:nvSpPr>
        <p:spPr>
          <a:xfrm>
            <a:off x="1945758" y="400772"/>
            <a:ext cx="5752214" cy="698024"/>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BEYOND RATIFICATION </a:t>
            </a:r>
            <a:endParaRPr b="1" sz="2800" u="none" cap="none" strike="noStrike">
              <a:solidFill>
                <a:schemeClr val="lt1"/>
              </a:solidFill>
              <a:latin typeface="Quattrocento Sans"/>
              <a:ea typeface="Quattrocento Sans"/>
              <a:cs typeface="Quattrocento Sans"/>
              <a:sym typeface="Quattrocento Sans"/>
            </a:endParaRPr>
          </a:p>
        </p:txBody>
      </p:sp>
      <p:sp>
        <p:nvSpPr>
          <p:cNvPr id="848" name="Google Shape;848;p86"/>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849" name="Google Shape;849;p86"/>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850" name="Google Shape;850;p86"/>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851" name="Google Shape;851;p86"/>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sp>
        <p:nvSpPr>
          <p:cNvPr id="852" name="Google Shape;852;p86"/>
          <p:cNvSpPr/>
          <p:nvPr/>
        </p:nvSpPr>
        <p:spPr>
          <a:xfrm>
            <a:off x="5358399" y="1673588"/>
            <a:ext cx="3541051" cy="224676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rgbClr val="252F66"/>
                </a:solidFill>
                <a:latin typeface="Calibri"/>
                <a:ea typeface="Calibri"/>
                <a:cs typeface="Calibri"/>
                <a:sym typeface="Calibri"/>
              </a:rPr>
              <a:t>League of Women Voters</a:t>
            </a:r>
            <a:endParaRPr/>
          </a:p>
          <a:p>
            <a:pPr indent="0" lvl="0" marL="0" marR="0" rtl="0" algn="ctr">
              <a:spcBef>
                <a:spcPts val="0"/>
              </a:spcBef>
              <a:spcAft>
                <a:spcPts val="0"/>
              </a:spcAft>
              <a:buNone/>
            </a:pPr>
            <a:r>
              <a:rPr lang="en-US" sz="2800">
                <a:solidFill>
                  <a:srgbClr val="252F66"/>
                </a:solidFill>
                <a:latin typeface="Calibri"/>
                <a:ea typeface="Calibri"/>
                <a:cs typeface="Calibri"/>
                <a:sym typeface="Calibri"/>
              </a:rPr>
              <a:t>Focus on educating voters about elections and issues. </a:t>
            </a:r>
            <a:endParaRPr/>
          </a:p>
        </p:txBody>
      </p:sp>
      <p:sp>
        <p:nvSpPr>
          <p:cNvPr id="853" name="Google Shape;853;p86"/>
          <p:cNvSpPr/>
          <p:nvPr/>
        </p:nvSpPr>
        <p:spPr>
          <a:xfrm>
            <a:off x="780812" y="4436696"/>
            <a:ext cx="2794591" cy="138499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rgbClr val="252F66"/>
                </a:solidFill>
                <a:latin typeface="Calibri"/>
                <a:ea typeface="Calibri"/>
                <a:cs typeface="Calibri"/>
                <a:sym typeface="Calibri"/>
              </a:rPr>
              <a:t>The National Woman’s Party</a:t>
            </a:r>
            <a:endParaRPr/>
          </a:p>
          <a:p>
            <a:pPr indent="0" lvl="0" marL="0" marR="0" rtl="0" algn="ctr">
              <a:spcBef>
                <a:spcPts val="0"/>
              </a:spcBef>
              <a:spcAft>
                <a:spcPts val="0"/>
              </a:spcAft>
              <a:buNone/>
            </a:pPr>
            <a:r>
              <a:rPr lang="en-US" sz="2800">
                <a:solidFill>
                  <a:srgbClr val="252F66"/>
                </a:solidFill>
                <a:latin typeface="Calibri"/>
                <a:ea typeface="Calibri"/>
                <a:cs typeface="Calibri"/>
                <a:sym typeface="Calibri"/>
              </a:rPr>
              <a:t>led by Alice Paul</a:t>
            </a:r>
            <a:endParaRPr/>
          </a:p>
        </p:txBody>
      </p:sp>
      <p:sp>
        <p:nvSpPr>
          <p:cNvPr id="854" name="Google Shape;854;p86"/>
          <p:cNvSpPr/>
          <p:nvPr/>
        </p:nvSpPr>
        <p:spPr>
          <a:xfrm>
            <a:off x="5270831" y="4324926"/>
            <a:ext cx="3839172" cy="138499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800">
                <a:solidFill>
                  <a:srgbClr val="252F66"/>
                </a:solidFill>
                <a:latin typeface="Calibri"/>
                <a:ea typeface="Calibri"/>
                <a:cs typeface="Calibri"/>
                <a:sym typeface="Calibri"/>
              </a:rPr>
              <a:t>Pursued the </a:t>
            </a:r>
            <a:br>
              <a:rPr lang="en-US" sz="2800">
                <a:solidFill>
                  <a:srgbClr val="252F66"/>
                </a:solidFill>
                <a:latin typeface="Calibri"/>
                <a:ea typeface="Calibri"/>
                <a:cs typeface="Calibri"/>
                <a:sym typeface="Calibri"/>
              </a:rPr>
            </a:br>
            <a:r>
              <a:rPr b="1" lang="en-US" sz="2800">
                <a:solidFill>
                  <a:srgbClr val="252F66"/>
                </a:solidFill>
                <a:latin typeface="Calibri"/>
                <a:ea typeface="Calibri"/>
                <a:cs typeface="Calibri"/>
                <a:sym typeface="Calibri"/>
              </a:rPr>
              <a:t>Equal Rights Amendment</a:t>
            </a:r>
            <a:endParaRPr/>
          </a:p>
        </p:txBody>
      </p:sp>
      <p:sp>
        <p:nvSpPr>
          <p:cNvPr id="855" name="Google Shape;855;p86"/>
          <p:cNvSpPr/>
          <p:nvPr/>
        </p:nvSpPr>
        <p:spPr>
          <a:xfrm>
            <a:off x="191956" y="1791587"/>
            <a:ext cx="4075814" cy="181588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800">
                <a:solidFill>
                  <a:srgbClr val="252F66"/>
                </a:solidFill>
                <a:latin typeface="Calibri"/>
                <a:ea typeface="Calibri"/>
                <a:cs typeface="Calibri"/>
                <a:sym typeface="Calibri"/>
              </a:rPr>
              <a:t>Carrie Chapmen Catt’s </a:t>
            </a:r>
            <a:r>
              <a:rPr b="1" lang="en-US" sz="2800">
                <a:solidFill>
                  <a:srgbClr val="252F66"/>
                </a:solidFill>
                <a:latin typeface="Calibri"/>
                <a:ea typeface="Calibri"/>
                <a:cs typeface="Calibri"/>
                <a:sym typeface="Calibri"/>
              </a:rPr>
              <a:t>National American Woman Suffrage Association </a:t>
            </a:r>
            <a:endParaRPr/>
          </a:p>
        </p:txBody>
      </p:sp>
      <p:sp>
        <p:nvSpPr>
          <p:cNvPr id="856" name="Google Shape;856;p86"/>
          <p:cNvSpPr/>
          <p:nvPr/>
        </p:nvSpPr>
        <p:spPr>
          <a:xfrm>
            <a:off x="4149832" y="2615609"/>
            <a:ext cx="1005979" cy="425303"/>
          </a:xfrm>
          <a:prstGeom prst="rightArrow">
            <a:avLst>
              <a:gd fmla="val 50000" name="adj1"/>
              <a:gd fmla="val 50000" name="adj2"/>
            </a:avLst>
          </a:prstGeom>
          <a:solidFill>
            <a:srgbClr val="252F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7" name="Google Shape;857;p86"/>
          <p:cNvSpPr/>
          <p:nvPr/>
        </p:nvSpPr>
        <p:spPr>
          <a:xfrm>
            <a:off x="4171644" y="4757053"/>
            <a:ext cx="1005979" cy="425303"/>
          </a:xfrm>
          <a:prstGeom prst="rightArrow">
            <a:avLst>
              <a:gd fmla="val 50000" name="adj1"/>
              <a:gd fmla="val 50000" name="adj2"/>
            </a:avLst>
          </a:prstGeom>
          <a:solidFill>
            <a:srgbClr val="252F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861" name="Shape 861"/>
        <p:cNvGrpSpPr/>
        <p:nvPr/>
      </p:nvGrpSpPr>
      <p:grpSpPr>
        <a:xfrm>
          <a:off x="0" y="0"/>
          <a:ext cx="0" cy="0"/>
          <a:chOff x="0" y="0"/>
          <a:chExt cx="0" cy="0"/>
        </a:xfrm>
      </p:grpSpPr>
      <p:sp>
        <p:nvSpPr>
          <p:cNvPr id="862" name="Google Shape;862;p87"/>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863" name="Google Shape;863;p87"/>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864" name="Google Shape;864;p87"/>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865" name="Google Shape;865;p87"/>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sp>
        <p:nvSpPr>
          <p:cNvPr id="866" name="Google Shape;866;p87"/>
          <p:cNvSpPr/>
          <p:nvPr/>
        </p:nvSpPr>
        <p:spPr>
          <a:xfrm>
            <a:off x="4177362" y="1837754"/>
            <a:ext cx="4630921" cy="35394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rgbClr val="252F66"/>
                </a:solidFill>
                <a:latin typeface="Calibri"/>
                <a:ea typeface="Calibri"/>
                <a:cs typeface="Calibri"/>
                <a:sym typeface="Calibri"/>
              </a:rPr>
              <a:t>The National Woman’s Party—led by Alice Paul—pursued the Equal Rights Amendment (ERA). Drafted by Alice Paul, the ERA was first proposed in Congress in 1923. </a:t>
            </a:r>
            <a:endParaRPr b="1" sz="3200">
              <a:solidFill>
                <a:srgbClr val="252F66"/>
              </a:solidFill>
              <a:latin typeface="Calibri"/>
              <a:ea typeface="Calibri"/>
              <a:cs typeface="Calibri"/>
              <a:sym typeface="Calibri"/>
            </a:endParaRPr>
          </a:p>
        </p:txBody>
      </p:sp>
      <p:sp>
        <p:nvSpPr>
          <p:cNvPr id="867" name="Google Shape;867;p87"/>
          <p:cNvSpPr txBox="1"/>
          <p:nvPr/>
        </p:nvSpPr>
        <p:spPr>
          <a:xfrm>
            <a:off x="1562986" y="492730"/>
            <a:ext cx="6539023" cy="698024"/>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EQUAL RIGHTS AMENDMENT</a:t>
            </a:r>
            <a:endParaRPr b="1" sz="2800" u="none" cap="none" strike="noStrike">
              <a:solidFill>
                <a:schemeClr val="lt1"/>
              </a:solidFill>
              <a:latin typeface="Quattrocento Sans"/>
              <a:ea typeface="Quattrocento Sans"/>
              <a:cs typeface="Quattrocento Sans"/>
              <a:sym typeface="Quattrocento Sans"/>
            </a:endParaRPr>
          </a:p>
        </p:txBody>
      </p:sp>
      <p:pic>
        <p:nvPicPr>
          <p:cNvPr descr="Today in History - January 11 | Library of Congress" id="868" name="Google Shape;868;p87"/>
          <p:cNvPicPr preferRelativeResize="0"/>
          <p:nvPr/>
        </p:nvPicPr>
        <p:blipFill rotWithShape="1">
          <a:blip r:embed="rId5">
            <a:alphaModFix/>
          </a:blip>
          <a:srcRect b="0" l="0" r="0" t="0"/>
          <a:stretch/>
        </p:blipFill>
        <p:spPr>
          <a:xfrm>
            <a:off x="491798" y="1372440"/>
            <a:ext cx="3296807" cy="4995162"/>
          </a:xfrm>
          <a:prstGeom prst="rect">
            <a:avLst/>
          </a:prstGeom>
          <a:noFill/>
          <a:ln>
            <a:noFill/>
          </a:ln>
          <a:effectLst>
            <a:outerShdw blurRad="292100" rotWithShape="0" algn="tl" dir="2700000" dist="139700">
              <a:srgbClr val="333333">
                <a:alpha val="64705"/>
              </a:srgbClr>
            </a:outerShdw>
          </a:effectLst>
        </p:spPr>
      </p:pic>
      <p:sp>
        <p:nvSpPr>
          <p:cNvPr id="869" name="Google Shape;869;p87"/>
          <p:cNvSpPr txBox="1"/>
          <p:nvPr/>
        </p:nvSpPr>
        <p:spPr>
          <a:xfrm>
            <a:off x="103041" y="5707002"/>
            <a:ext cx="2524406" cy="412137"/>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1600"/>
              <a:buFont typeface="Quattrocento Sans"/>
              <a:buNone/>
            </a:pPr>
            <a:r>
              <a:rPr b="1" lang="en-US" sz="1600">
                <a:solidFill>
                  <a:srgbClr val="FFFFFF"/>
                </a:solidFill>
                <a:latin typeface="Quattrocento Sans"/>
                <a:ea typeface="Quattrocento Sans"/>
                <a:cs typeface="Quattrocento Sans"/>
                <a:sym typeface="Quattrocento Sans"/>
              </a:rPr>
              <a:t>Alice Paul</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873" name="Shape 873"/>
        <p:cNvGrpSpPr/>
        <p:nvPr/>
      </p:nvGrpSpPr>
      <p:grpSpPr>
        <a:xfrm>
          <a:off x="0" y="0"/>
          <a:ext cx="0" cy="0"/>
          <a:chOff x="0" y="0"/>
          <a:chExt cx="0" cy="0"/>
        </a:xfrm>
      </p:grpSpPr>
      <p:sp>
        <p:nvSpPr>
          <p:cNvPr id="874" name="Google Shape;874;p88"/>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875" name="Google Shape;875;p88"/>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876" name="Google Shape;876;p88"/>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877" name="Google Shape;877;p88"/>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sp>
        <p:nvSpPr>
          <p:cNvPr id="878" name="Google Shape;878;p88"/>
          <p:cNvSpPr/>
          <p:nvPr/>
        </p:nvSpPr>
        <p:spPr>
          <a:xfrm>
            <a:off x="628996" y="1741636"/>
            <a:ext cx="7983375" cy="25545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200">
                <a:solidFill>
                  <a:srgbClr val="252F66"/>
                </a:solidFill>
                <a:latin typeface="Calibri"/>
                <a:ea typeface="Calibri"/>
                <a:cs typeface="Calibri"/>
                <a:sym typeface="Calibri"/>
              </a:rPr>
              <a:t>Original ERA drafted by Alice Paul (1923): </a:t>
            </a:r>
            <a:endParaRPr/>
          </a:p>
          <a:p>
            <a:pPr indent="0" lvl="0" marL="0" marR="0" rtl="0" algn="ctr">
              <a:spcBef>
                <a:spcPts val="0"/>
              </a:spcBef>
              <a:spcAft>
                <a:spcPts val="0"/>
              </a:spcAft>
              <a:buNone/>
            </a:pPr>
            <a:r>
              <a:t/>
            </a:r>
            <a:endParaRPr sz="3200">
              <a:solidFill>
                <a:srgbClr val="252F66"/>
              </a:solidFill>
              <a:latin typeface="Calibri"/>
              <a:ea typeface="Calibri"/>
              <a:cs typeface="Calibri"/>
              <a:sym typeface="Calibri"/>
            </a:endParaRPr>
          </a:p>
          <a:p>
            <a:pPr indent="0" lvl="0" marL="0" marR="0" rtl="0" algn="ctr">
              <a:spcBef>
                <a:spcPts val="0"/>
              </a:spcBef>
              <a:spcAft>
                <a:spcPts val="0"/>
              </a:spcAft>
              <a:buNone/>
            </a:pPr>
            <a:r>
              <a:rPr b="1" lang="en-US" sz="3200">
                <a:solidFill>
                  <a:srgbClr val="252F66"/>
                </a:solidFill>
                <a:latin typeface="Calibri"/>
                <a:ea typeface="Calibri"/>
                <a:cs typeface="Calibri"/>
                <a:sym typeface="Calibri"/>
              </a:rPr>
              <a:t>“Men and women shall have equal rights throughout the United States and every place subject to its jurisdiction.”</a:t>
            </a:r>
            <a:endParaRPr/>
          </a:p>
        </p:txBody>
      </p:sp>
      <p:sp>
        <p:nvSpPr>
          <p:cNvPr id="879" name="Google Shape;879;p88"/>
          <p:cNvSpPr txBox="1"/>
          <p:nvPr/>
        </p:nvSpPr>
        <p:spPr>
          <a:xfrm>
            <a:off x="1562986" y="492730"/>
            <a:ext cx="6539023" cy="698024"/>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EQUAL RIGHTS AMENDMENT</a:t>
            </a:r>
            <a:endParaRPr b="1" sz="2800" u="none" cap="none" strike="noStrike">
              <a:solidFill>
                <a:schemeClr val="lt1"/>
              </a:solidFill>
              <a:latin typeface="Quattrocento Sans"/>
              <a:ea typeface="Quattrocento Sans"/>
              <a:cs typeface="Quattrocento Sans"/>
              <a:sym typeface="Quattrocento Sans"/>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883" name="Shape 883"/>
        <p:cNvGrpSpPr/>
        <p:nvPr/>
      </p:nvGrpSpPr>
      <p:grpSpPr>
        <a:xfrm>
          <a:off x="0" y="0"/>
          <a:ext cx="0" cy="0"/>
          <a:chOff x="0" y="0"/>
          <a:chExt cx="0" cy="0"/>
        </a:xfrm>
      </p:grpSpPr>
      <p:sp>
        <p:nvSpPr>
          <p:cNvPr id="884" name="Google Shape;884;p89"/>
          <p:cNvSpPr txBox="1"/>
          <p:nvPr/>
        </p:nvSpPr>
        <p:spPr>
          <a:xfrm>
            <a:off x="1562986" y="492730"/>
            <a:ext cx="6539023" cy="698024"/>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EQUAL RIGHTS AMENDMENT</a:t>
            </a:r>
            <a:endParaRPr b="1" sz="2800" u="none" cap="none" strike="noStrike">
              <a:solidFill>
                <a:schemeClr val="lt1"/>
              </a:solidFill>
              <a:latin typeface="Quattrocento Sans"/>
              <a:ea typeface="Quattrocento Sans"/>
              <a:cs typeface="Quattrocento Sans"/>
              <a:sym typeface="Quattrocento Sans"/>
            </a:endParaRPr>
          </a:p>
        </p:txBody>
      </p:sp>
      <p:sp>
        <p:nvSpPr>
          <p:cNvPr id="885" name="Google Shape;885;p89"/>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886" name="Google Shape;886;p89"/>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887" name="Google Shape;887;p89"/>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888" name="Google Shape;888;p89"/>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pic>
        <p:nvPicPr>
          <p:cNvPr id="889" name="Google Shape;889;p89"/>
          <p:cNvPicPr preferRelativeResize="0"/>
          <p:nvPr/>
        </p:nvPicPr>
        <p:blipFill rotWithShape="1">
          <a:blip r:embed="rId5">
            <a:alphaModFix/>
          </a:blip>
          <a:srcRect b="0" l="0" r="0" t="0"/>
          <a:stretch/>
        </p:blipFill>
        <p:spPr>
          <a:xfrm>
            <a:off x="216706" y="1589314"/>
            <a:ext cx="8893297" cy="4426944"/>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893" name="Shape 893"/>
        <p:cNvGrpSpPr/>
        <p:nvPr/>
      </p:nvGrpSpPr>
      <p:grpSpPr>
        <a:xfrm>
          <a:off x="0" y="0"/>
          <a:ext cx="0" cy="0"/>
          <a:chOff x="0" y="0"/>
          <a:chExt cx="0" cy="0"/>
        </a:xfrm>
      </p:grpSpPr>
      <p:sp>
        <p:nvSpPr>
          <p:cNvPr id="894" name="Google Shape;894;p90"/>
          <p:cNvSpPr txBox="1"/>
          <p:nvPr/>
        </p:nvSpPr>
        <p:spPr>
          <a:xfrm>
            <a:off x="1562986" y="492730"/>
            <a:ext cx="6539023" cy="698024"/>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EQUAL RIGHTS AMENDMENT</a:t>
            </a:r>
            <a:endParaRPr b="1" sz="2800" u="none" cap="none" strike="noStrike">
              <a:solidFill>
                <a:schemeClr val="lt1"/>
              </a:solidFill>
              <a:latin typeface="Quattrocento Sans"/>
              <a:ea typeface="Quattrocento Sans"/>
              <a:cs typeface="Quattrocento Sans"/>
              <a:sym typeface="Quattrocento Sans"/>
            </a:endParaRPr>
          </a:p>
        </p:txBody>
      </p:sp>
      <p:sp>
        <p:nvSpPr>
          <p:cNvPr id="895" name="Google Shape;895;p90"/>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896" name="Google Shape;896;p90"/>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897" name="Google Shape;897;p90"/>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898" name="Google Shape;898;p90"/>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sp>
        <p:nvSpPr>
          <p:cNvPr id="899" name="Google Shape;899;p90"/>
          <p:cNvSpPr/>
          <p:nvPr/>
        </p:nvSpPr>
        <p:spPr>
          <a:xfrm>
            <a:off x="274685" y="1583889"/>
            <a:ext cx="8941412" cy="34163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52F66"/>
                </a:solidFill>
                <a:latin typeface="Calibri"/>
                <a:ea typeface="Calibri"/>
                <a:cs typeface="Calibri"/>
                <a:sym typeface="Calibri"/>
              </a:rPr>
              <a:t>The proposed amendment enjoyed widespread support in the 1970s. Both Houses of Congress passed it in 1972—after being introduced in every Congress for 49 years. By 1977, the ERA had been ratified by 35 states. </a:t>
            </a:r>
            <a:endParaRPr sz="2400">
              <a:solidFill>
                <a:srgbClr val="252F66"/>
              </a:solidFill>
              <a:latin typeface="Times New Roman"/>
              <a:ea typeface="Times New Roman"/>
              <a:cs typeface="Times New Roman"/>
              <a:sym typeface="Times New Roman"/>
            </a:endParaRPr>
          </a:p>
          <a:p>
            <a:pPr indent="0" lvl="0" marL="0" marR="0" rtl="0" algn="l">
              <a:spcBef>
                <a:spcPts val="0"/>
              </a:spcBef>
              <a:spcAft>
                <a:spcPts val="0"/>
              </a:spcAft>
              <a:buNone/>
            </a:pPr>
            <a:r>
              <a:rPr lang="en-US" sz="2400">
                <a:solidFill>
                  <a:srgbClr val="252F66"/>
                </a:solidFill>
                <a:latin typeface="Calibri"/>
                <a:ea typeface="Calibri"/>
                <a:cs typeface="Calibri"/>
                <a:sym typeface="Calibri"/>
              </a:rPr>
              <a:t> </a:t>
            </a:r>
            <a:endParaRPr sz="2400">
              <a:solidFill>
                <a:srgbClr val="252F66"/>
              </a:solidFill>
              <a:latin typeface="Times New Roman"/>
              <a:ea typeface="Times New Roman"/>
              <a:cs typeface="Times New Roman"/>
              <a:sym typeface="Times New Roman"/>
            </a:endParaRPr>
          </a:p>
          <a:p>
            <a:pPr indent="0" lvl="0" marL="0" marR="0" rtl="0" algn="l">
              <a:spcBef>
                <a:spcPts val="0"/>
              </a:spcBef>
              <a:spcAft>
                <a:spcPts val="0"/>
              </a:spcAft>
              <a:buNone/>
            </a:pPr>
            <a:r>
              <a:rPr lang="en-US" sz="2400">
                <a:solidFill>
                  <a:srgbClr val="252F66"/>
                </a:solidFill>
                <a:latin typeface="Calibri"/>
                <a:ea typeface="Calibri"/>
                <a:cs typeface="Calibri"/>
                <a:sym typeface="Calibri"/>
              </a:rPr>
              <a:t>Congress extended the deadline for ratifying the amendment for another five years, but no new states ratified it before 1982. In the last few years, supporters of the ERA revival adopted a “three-state strategy” to get enough states to ratify. </a:t>
            </a:r>
            <a:endParaRPr sz="2400">
              <a:solidFill>
                <a:srgbClr val="252F66"/>
              </a:solidFill>
              <a:latin typeface="Times New Roman"/>
              <a:ea typeface="Times New Roman"/>
              <a:cs typeface="Times New Roman"/>
              <a:sym typeface="Times New Roman"/>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903" name="Shape 903"/>
        <p:cNvGrpSpPr/>
        <p:nvPr/>
      </p:nvGrpSpPr>
      <p:grpSpPr>
        <a:xfrm>
          <a:off x="0" y="0"/>
          <a:ext cx="0" cy="0"/>
          <a:chOff x="0" y="0"/>
          <a:chExt cx="0" cy="0"/>
        </a:xfrm>
      </p:grpSpPr>
      <p:sp>
        <p:nvSpPr>
          <p:cNvPr id="904" name="Google Shape;904;p91"/>
          <p:cNvSpPr txBox="1"/>
          <p:nvPr/>
        </p:nvSpPr>
        <p:spPr>
          <a:xfrm>
            <a:off x="1562986" y="492730"/>
            <a:ext cx="6539023" cy="698024"/>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EQUAL RIGHTS AMENDMENT</a:t>
            </a:r>
            <a:endParaRPr b="1" sz="2800" u="none" cap="none" strike="noStrike">
              <a:solidFill>
                <a:schemeClr val="lt1"/>
              </a:solidFill>
              <a:latin typeface="Quattrocento Sans"/>
              <a:ea typeface="Quattrocento Sans"/>
              <a:cs typeface="Quattrocento Sans"/>
              <a:sym typeface="Quattrocento Sans"/>
            </a:endParaRPr>
          </a:p>
        </p:txBody>
      </p:sp>
      <p:sp>
        <p:nvSpPr>
          <p:cNvPr id="905" name="Google Shape;905;p91"/>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906" name="Google Shape;906;p91"/>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907" name="Google Shape;907;p91"/>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908" name="Google Shape;908;p91"/>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sp>
        <p:nvSpPr>
          <p:cNvPr id="909" name="Google Shape;909;p91"/>
          <p:cNvSpPr/>
          <p:nvPr/>
        </p:nvSpPr>
        <p:spPr>
          <a:xfrm>
            <a:off x="274685" y="1583889"/>
            <a:ext cx="8941412" cy="452431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52F66"/>
                </a:solidFill>
                <a:latin typeface="Calibri"/>
                <a:ea typeface="Calibri"/>
                <a:cs typeface="Calibri"/>
                <a:sym typeface="Calibri"/>
              </a:rPr>
              <a:t>Since then, Nevada, Illinois, and Virginia have voted in favor of amendment—meaning that 38 states have ratified the ERA (the three-fourths required by the Constitution). However, there are key questions that will need to be answered to determine the validity of the ERA:</a:t>
            </a:r>
            <a:endParaRPr/>
          </a:p>
          <a:p>
            <a:pPr indent="0" lvl="0" marL="0" marR="0" rtl="0" algn="l">
              <a:spcBef>
                <a:spcPts val="0"/>
              </a:spcBef>
              <a:spcAft>
                <a:spcPts val="0"/>
              </a:spcAft>
              <a:buNone/>
            </a:pPr>
            <a:r>
              <a:rPr b="1" lang="en-US" sz="2400">
                <a:solidFill>
                  <a:srgbClr val="252F66"/>
                </a:solidFill>
                <a:latin typeface="Calibri"/>
                <a:ea typeface="Calibri"/>
                <a:cs typeface="Calibri"/>
                <a:sym typeface="Calibri"/>
              </a:rPr>
              <a:t> </a:t>
            </a:r>
            <a:endParaRPr sz="2400">
              <a:solidFill>
                <a:srgbClr val="252F66"/>
              </a:solidFill>
              <a:latin typeface="Calibri"/>
              <a:ea typeface="Calibri"/>
              <a:cs typeface="Calibri"/>
              <a:sym typeface="Calibri"/>
            </a:endParaRPr>
          </a:p>
          <a:p>
            <a:pPr indent="-342900" lvl="0" marL="342900" marR="0" rtl="0" algn="l">
              <a:spcBef>
                <a:spcPts val="0"/>
              </a:spcBef>
              <a:spcAft>
                <a:spcPts val="0"/>
              </a:spcAft>
              <a:buClr>
                <a:srgbClr val="252F66"/>
              </a:buClr>
              <a:buSzPts val="2400"/>
              <a:buFont typeface="Arial"/>
              <a:buChar char="•"/>
            </a:pPr>
            <a:r>
              <a:rPr lang="en-US" sz="2400">
                <a:solidFill>
                  <a:srgbClr val="252F66"/>
                </a:solidFill>
                <a:latin typeface="Calibri"/>
                <a:ea typeface="Calibri"/>
                <a:cs typeface="Calibri"/>
                <a:sym typeface="Calibri"/>
              </a:rPr>
              <a:t>Can Congress impose a deadline on ratifying an amendment proposal?</a:t>
            </a:r>
            <a:endParaRPr/>
          </a:p>
          <a:p>
            <a:pPr indent="-342900" lvl="0" marL="342900" marR="0" rtl="0" algn="l">
              <a:spcBef>
                <a:spcPts val="0"/>
              </a:spcBef>
              <a:spcAft>
                <a:spcPts val="0"/>
              </a:spcAft>
              <a:buClr>
                <a:srgbClr val="252F66"/>
              </a:buClr>
              <a:buSzPts val="2400"/>
              <a:buFont typeface="Arial"/>
              <a:buChar char="•"/>
            </a:pPr>
            <a:r>
              <a:rPr lang="en-US" sz="2400">
                <a:solidFill>
                  <a:srgbClr val="252F66"/>
                </a:solidFill>
                <a:latin typeface="Calibri"/>
                <a:ea typeface="Calibri"/>
                <a:cs typeface="Calibri"/>
                <a:sym typeface="Calibri"/>
              </a:rPr>
              <a:t>And if the time limit is valid, can a future Congress extend that deadline?</a:t>
            </a:r>
            <a:endParaRPr/>
          </a:p>
          <a:p>
            <a:pPr indent="-342900" lvl="0" marL="342900" marR="0" rtl="0" algn="l">
              <a:spcBef>
                <a:spcPts val="0"/>
              </a:spcBef>
              <a:spcAft>
                <a:spcPts val="0"/>
              </a:spcAft>
              <a:buClr>
                <a:srgbClr val="252F66"/>
              </a:buClr>
              <a:buSzPts val="2400"/>
              <a:buFont typeface="Arial"/>
              <a:buChar char="•"/>
            </a:pPr>
            <a:r>
              <a:rPr lang="en-US" sz="2400">
                <a:solidFill>
                  <a:srgbClr val="252F66"/>
                </a:solidFill>
                <a:latin typeface="Calibri"/>
                <a:ea typeface="Calibri"/>
                <a:cs typeface="Calibri"/>
                <a:sym typeface="Calibri"/>
              </a:rPr>
              <a:t>Can a state rescind its ratification? (Between 1973 and 1979, five state legislatures voted to rescind their ratifications.)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225" name="Shape 225"/>
        <p:cNvGrpSpPr/>
        <p:nvPr/>
      </p:nvGrpSpPr>
      <p:grpSpPr>
        <a:xfrm>
          <a:off x="0" y="0"/>
          <a:ext cx="0" cy="0"/>
          <a:chOff x="0" y="0"/>
          <a:chExt cx="0" cy="0"/>
        </a:xfrm>
      </p:grpSpPr>
      <p:sp>
        <p:nvSpPr>
          <p:cNvPr id="226" name="Google Shape;226;p31"/>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227" name="Google Shape;227;p31"/>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228" name="Google Shape;228;p31"/>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229" name="Google Shape;229;p31"/>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pic>
        <p:nvPicPr>
          <p:cNvPr id="230" name="Google Shape;230;p31"/>
          <p:cNvPicPr preferRelativeResize="0"/>
          <p:nvPr/>
        </p:nvPicPr>
        <p:blipFill rotWithShape="1">
          <a:blip r:embed="rId5">
            <a:alphaModFix/>
          </a:blip>
          <a:srcRect b="0" l="-1" r="2092" t="2496"/>
          <a:stretch/>
        </p:blipFill>
        <p:spPr>
          <a:xfrm>
            <a:off x="2535381" y="1446028"/>
            <a:ext cx="4205661" cy="5067908"/>
          </a:xfrm>
          <a:prstGeom prst="rect">
            <a:avLst/>
          </a:prstGeom>
          <a:noFill/>
          <a:ln>
            <a:noFill/>
          </a:ln>
          <a:effectLst>
            <a:outerShdw blurRad="292100" rotWithShape="0" algn="tl" dir="2700000" dist="139700">
              <a:srgbClr val="333333">
                <a:alpha val="64705"/>
              </a:srgbClr>
            </a:outerShdw>
          </a:effectLst>
        </p:spPr>
      </p:pic>
      <p:sp>
        <p:nvSpPr>
          <p:cNvPr id="231" name="Google Shape;231;p31"/>
          <p:cNvSpPr txBox="1"/>
          <p:nvPr/>
        </p:nvSpPr>
        <p:spPr>
          <a:xfrm>
            <a:off x="1025068" y="139700"/>
            <a:ext cx="7510378" cy="931454"/>
          </a:xfrm>
          <a:prstGeom prst="rect">
            <a:avLst/>
          </a:prstGeom>
          <a:solidFill>
            <a:srgbClr val="252F66"/>
          </a:solidFill>
          <a:ln>
            <a:noFill/>
          </a:ln>
        </p:spPr>
        <p:txBody>
          <a:bodyPr anchorCtr="0" anchor="ctr" bIns="45700" lIns="91425" spcFirstLastPara="1" rIns="91425" wrap="square" tIns="45700">
            <a:normAutofit lnSpcReduction="10000"/>
          </a:bodyPr>
          <a:lstStyle/>
          <a:p>
            <a:pPr indent="0" lvl="0" marL="0" marR="0" rtl="0" algn="ctr">
              <a:lnSpc>
                <a:spcPct val="90000"/>
              </a:lnSpc>
              <a:spcBef>
                <a:spcPts val="0"/>
              </a:spcBef>
              <a:spcAft>
                <a:spcPts val="0"/>
              </a:spcAft>
              <a:buClr>
                <a:schemeClr val="lt1"/>
              </a:buClr>
              <a:buSzPts val="3200"/>
              <a:buFont typeface="Quattrocento Sans"/>
              <a:buNone/>
            </a:pPr>
            <a:r>
              <a:rPr b="1" lang="en-US" sz="3200" u="none" cap="none" strike="noStrike">
                <a:solidFill>
                  <a:schemeClr val="lt1"/>
                </a:solidFill>
                <a:latin typeface="Quattrocento Sans"/>
                <a:ea typeface="Quattrocento Sans"/>
                <a:cs typeface="Quattrocento Sans"/>
                <a:sym typeface="Quattrocento Sans"/>
              </a:rPr>
              <a:t>WHERE ARE VOTING RIGHTS IN THE CONSTITUTION?</a:t>
            </a:r>
            <a:endParaRPr/>
          </a:p>
        </p:txBody>
      </p:sp>
      <p:pic>
        <p:nvPicPr>
          <p:cNvPr descr="Magnifying glass" id="232" name="Google Shape;232;p31"/>
          <p:cNvPicPr preferRelativeResize="0"/>
          <p:nvPr/>
        </p:nvPicPr>
        <p:blipFill rotWithShape="1">
          <a:blip r:embed="rId6">
            <a:alphaModFix/>
          </a:blip>
          <a:srcRect b="0" l="0" r="0" t="0"/>
          <a:stretch/>
        </p:blipFill>
        <p:spPr>
          <a:xfrm>
            <a:off x="2976857" y="2100202"/>
            <a:ext cx="3606800" cy="3606800"/>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236" name="Shape 236"/>
        <p:cNvGrpSpPr/>
        <p:nvPr/>
      </p:nvGrpSpPr>
      <p:grpSpPr>
        <a:xfrm>
          <a:off x="0" y="0"/>
          <a:ext cx="0" cy="0"/>
          <a:chOff x="0" y="0"/>
          <a:chExt cx="0" cy="0"/>
        </a:xfrm>
      </p:grpSpPr>
      <p:sp>
        <p:nvSpPr>
          <p:cNvPr id="237" name="Google Shape;237;p32"/>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238" name="Google Shape;238;p32"/>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239" name="Google Shape;239;p32"/>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240" name="Google Shape;240;p32"/>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pic>
        <p:nvPicPr>
          <p:cNvPr id="241" name="Google Shape;241;p32"/>
          <p:cNvPicPr preferRelativeResize="0"/>
          <p:nvPr/>
        </p:nvPicPr>
        <p:blipFill rotWithShape="1">
          <a:blip r:embed="rId5">
            <a:alphaModFix/>
          </a:blip>
          <a:srcRect b="0" l="0" r="0" t="0"/>
          <a:stretch/>
        </p:blipFill>
        <p:spPr>
          <a:xfrm>
            <a:off x="3605458" y="2181446"/>
            <a:ext cx="2255250" cy="2255250"/>
          </a:xfrm>
          <a:prstGeom prst="rect">
            <a:avLst/>
          </a:prstGeom>
          <a:noFill/>
          <a:ln>
            <a:noFill/>
          </a:ln>
        </p:spPr>
      </p:pic>
      <p:pic>
        <p:nvPicPr>
          <p:cNvPr id="242" name="Google Shape;242;p32"/>
          <p:cNvPicPr preferRelativeResize="0"/>
          <p:nvPr/>
        </p:nvPicPr>
        <p:blipFill rotWithShape="1">
          <a:blip r:embed="rId6">
            <a:alphaModFix/>
          </a:blip>
          <a:srcRect b="0" l="0" r="0" t="0"/>
          <a:stretch/>
        </p:blipFill>
        <p:spPr>
          <a:xfrm>
            <a:off x="6615012" y="2181446"/>
            <a:ext cx="2255250" cy="2255250"/>
          </a:xfrm>
          <a:prstGeom prst="rect">
            <a:avLst/>
          </a:prstGeom>
          <a:noFill/>
          <a:ln>
            <a:noFill/>
          </a:ln>
        </p:spPr>
      </p:pic>
      <p:pic>
        <p:nvPicPr>
          <p:cNvPr id="243" name="Google Shape;243;p32"/>
          <p:cNvPicPr preferRelativeResize="0"/>
          <p:nvPr/>
        </p:nvPicPr>
        <p:blipFill rotWithShape="1">
          <a:blip r:embed="rId7">
            <a:alphaModFix/>
          </a:blip>
          <a:srcRect b="0" l="0" r="0" t="0"/>
          <a:stretch/>
        </p:blipFill>
        <p:spPr>
          <a:xfrm>
            <a:off x="600976" y="2229664"/>
            <a:ext cx="2255250" cy="2255250"/>
          </a:xfrm>
          <a:prstGeom prst="rect">
            <a:avLst/>
          </a:prstGeom>
          <a:noFill/>
          <a:ln>
            <a:noFill/>
          </a:ln>
        </p:spPr>
      </p:pic>
      <p:sp>
        <p:nvSpPr>
          <p:cNvPr id="244" name="Google Shape;244;p32"/>
          <p:cNvSpPr/>
          <p:nvPr/>
        </p:nvSpPr>
        <p:spPr>
          <a:xfrm>
            <a:off x="571323" y="1380008"/>
            <a:ext cx="2512997" cy="727090"/>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cap="none">
                <a:solidFill>
                  <a:schemeClr val="lt1"/>
                </a:solidFill>
                <a:latin typeface="Calibri"/>
                <a:ea typeface="Calibri"/>
                <a:cs typeface="Calibri"/>
                <a:sym typeface="Calibri"/>
              </a:rPr>
              <a:t>15TH AMENDMENT</a:t>
            </a:r>
            <a:endParaRPr/>
          </a:p>
        </p:txBody>
      </p:sp>
      <p:sp>
        <p:nvSpPr>
          <p:cNvPr id="245" name="Google Shape;245;p32"/>
          <p:cNvSpPr/>
          <p:nvPr/>
        </p:nvSpPr>
        <p:spPr>
          <a:xfrm>
            <a:off x="6381847" y="1380008"/>
            <a:ext cx="2512997" cy="735735"/>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cap="none">
                <a:solidFill>
                  <a:schemeClr val="lt1"/>
                </a:solidFill>
                <a:latin typeface="Calibri"/>
                <a:ea typeface="Calibri"/>
                <a:cs typeface="Calibri"/>
                <a:sym typeface="Calibri"/>
              </a:rPr>
              <a:t>26TH AMENDMENT</a:t>
            </a:r>
            <a:endParaRPr/>
          </a:p>
        </p:txBody>
      </p:sp>
      <p:sp>
        <p:nvSpPr>
          <p:cNvPr id="246" name="Google Shape;246;p32"/>
          <p:cNvSpPr/>
          <p:nvPr/>
        </p:nvSpPr>
        <p:spPr>
          <a:xfrm>
            <a:off x="3476585" y="1380008"/>
            <a:ext cx="2512997" cy="727090"/>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cap="none">
                <a:solidFill>
                  <a:schemeClr val="lt1"/>
                </a:solidFill>
                <a:latin typeface="Calibri"/>
                <a:ea typeface="Calibri"/>
                <a:cs typeface="Calibri"/>
                <a:sym typeface="Calibri"/>
              </a:rPr>
              <a:t>19TH AMENDMENT</a:t>
            </a:r>
            <a:endParaRPr/>
          </a:p>
        </p:txBody>
      </p:sp>
      <p:sp>
        <p:nvSpPr>
          <p:cNvPr id="247" name="Google Shape;247;p32"/>
          <p:cNvSpPr/>
          <p:nvPr/>
        </p:nvSpPr>
        <p:spPr>
          <a:xfrm>
            <a:off x="726746" y="4508496"/>
            <a:ext cx="2255250" cy="193899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252F66"/>
                </a:solidFill>
                <a:latin typeface="Calibri"/>
                <a:ea typeface="Calibri"/>
                <a:cs typeface="Calibri"/>
                <a:sym typeface="Calibri"/>
              </a:rPr>
              <a:t>1870</a:t>
            </a:r>
            <a:endParaRPr/>
          </a:p>
          <a:p>
            <a:pPr indent="0" lvl="0" marL="0" marR="0" rtl="0" algn="ctr">
              <a:spcBef>
                <a:spcPts val="0"/>
              </a:spcBef>
              <a:spcAft>
                <a:spcPts val="0"/>
              </a:spcAft>
              <a:buNone/>
            </a:pPr>
            <a:r>
              <a:rPr lang="en-US" sz="2400">
                <a:solidFill>
                  <a:srgbClr val="252F66"/>
                </a:solidFill>
                <a:latin typeface="Calibri"/>
                <a:ea typeface="Calibri"/>
                <a:cs typeface="Calibri"/>
                <a:sym typeface="Calibri"/>
              </a:rPr>
              <a:t>Banned discrimination in voting on account of race. </a:t>
            </a:r>
            <a:endParaRPr/>
          </a:p>
        </p:txBody>
      </p:sp>
      <p:sp>
        <p:nvSpPr>
          <p:cNvPr id="248" name="Google Shape;248;p32"/>
          <p:cNvSpPr/>
          <p:nvPr/>
        </p:nvSpPr>
        <p:spPr>
          <a:xfrm>
            <a:off x="3576217" y="4528595"/>
            <a:ext cx="2324269" cy="193899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252F66"/>
                </a:solidFill>
                <a:latin typeface="Calibri"/>
                <a:ea typeface="Calibri"/>
                <a:cs typeface="Calibri"/>
                <a:sym typeface="Calibri"/>
              </a:rPr>
              <a:t>1920</a:t>
            </a:r>
            <a:endParaRPr/>
          </a:p>
          <a:p>
            <a:pPr indent="0" lvl="0" marL="0" marR="0" rtl="0" algn="ctr">
              <a:spcBef>
                <a:spcPts val="0"/>
              </a:spcBef>
              <a:spcAft>
                <a:spcPts val="0"/>
              </a:spcAft>
              <a:buNone/>
            </a:pPr>
            <a:r>
              <a:rPr lang="en-US" sz="2400">
                <a:solidFill>
                  <a:srgbClr val="252F66"/>
                </a:solidFill>
                <a:latin typeface="Calibri"/>
                <a:ea typeface="Calibri"/>
                <a:cs typeface="Calibri"/>
                <a:sym typeface="Calibri"/>
              </a:rPr>
              <a:t>Banned discrimination in voting on account of sex. </a:t>
            </a:r>
            <a:endParaRPr/>
          </a:p>
        </p:txBody>
      </p:sp>
      <p:sp>
        <p:nvSpPr>
          <p:cNvPr id="249" name="Google Shape;249;p32"/>
          <p:cNvSpPr/>
          <p:nvPr/>
        </p:nvSpPr>
        <p:spPr>
          <a:xfrm>
            <a:off x="6639594" y="4502399"/>
            <a:ext cx="2255250" cy="193899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252F66"/>
                </a:solidFill>
                <a:latin typeface="Calibri"/>
                <a:ea typeface="Calibri"/>
                <a:cs typeface="Calibri"/>
                <a:sym typeface="Calibri"/>
              </a:rPr>
              <a:t>1971</a:t>
            </a:r>
            <a:endParaRPr/>
          </a:p>
          <a:p>
            <a:pPr indent="0" lvl="0" marL="0" marR="0" rtl="0" algn="ctr">
              <a:spcBef>
                <a:spcPts val="0"/>
              </a:spcBef>
              <a:spcAft>
                <a:spcPts val="0"/>
              </a:spcAft>
              <a:buNone/>
            </a:pPr>
            <a:r>
              <a:rPr lang="en-US" sz="2400">
                <a:solidFill>
                  <a:srgbClr val="252F66"/>
                </a:solidFill>
                <a:latin typeface="Calibri"/>
                <a:ea typeface="Calibri"/>
                <a:cs typeface="Calibri"/>
                <a:sym typeface="Calibri"/>
              </a:rPr>
              <a:t>Banned discrimination in voting on account of age. </a:t>
            </a:r>
            <a:endParaRPr/>
          </a:p>
        </p:txBody>
      </p:sp>
      <p:sp>
        <p:nvSpPr>
          <p:cNvPr id="250" name="Google Shape;250;p32"/>
          <p:cNvSpPr txBox="1"/>
          <p:nvPr/>
        </p:nvSpPr>
        <p:spPr>
          <a:xfrm>
            <a:off x="1025068" y="344064"/>
            <a:ext cx="7510378" cy="727090"/>
          </a:xfrm>
          <a:prstGeom prst="rect">
            <a:avLst/>
          </a:prstGeom>
          <a:solidFill>
            <a:srgbClr val="252F66"/>
          </a:solidFill>
          <a:ln>
            <a:noFill/>
          </a:ln>
        </p:spPr>
        <p:txBody>
          <a:bodyPr anchorCtr="0" anchor="ctr" bIns="45700" lIns="91425" spcFirstLastPara="1" rIns="91425" wrap="square" tIns="45700">
            <a:normAutofit fontScale="47500" lnSpcReduction="20000"/>
          </a:bodyPr>
          <a:lstStyle/>
          <a:p>
            <a:pPr indent="0" lvl="0" marL="0" marR="0" rtl="0" algn="ctr">
              <a:lnSpc>
                <a:spcPct val="90000"/>
              </a:lnSpc>
              <a:spcBef>
                <a:spcPts val="0"/>
              </a:spcBef>
              <a:spcAft>
                <a:spcPts val="0"/>
              </a:spcAft>
              <a:buClr>
                <a:schemeClr val="lt1"/>
              </a:buClr>
              <a:buSzPct val="100000"/>
              <a:buFont typeface="Quattrocento Sans"/>
              <a:buNone/>
            </a:pPr>
            <a:r>
              <a:rPr b="1" lang="en-US" sz="5400" u="none" cap="none" strike="noStrike">
                <a:solidFill>
                  <a:schemeClr val="lt1"/>
                </a:solidFill>
                <a:latin typeface="Quattrocento Sans"/>
                <a:ea typeface="Quattrocento Sans"/>
                <a:cs typeface="Quattrocento Sans"/>
                <a:sym typeface="Quattrocento Sans"/>
              </a:rPr>
              <a:t>VOTING RIGHTS IN THE CONSTITUTION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254" name="Shape 254"/>
        <p:cNvGrpSpPr/>
        <p:nvPr/>
      </p:nvGrpSpPr>
      <p:grpSpPr>
        <a:xfrm>
          <a:off x="0" y="0"/>
          <a:ext cx="0" cy="0"/>
          <a:chOff x="0" y="0"/>
          <a:chExt cx="0" cy="0"/>
        </a:xfrm>
      </p:grpSpPr>
      <p:sp>
        <p:nvSpPr>
          <p:cNvPr id="255" name="Google Shape;255;p33"/>
          <p:cNvSpPr txBox="1"/>
          <p:nvPr/>
        </p:nvSpPr>
        <p:spPr>
          <a:xfrm>
            <a:off x="597232" y="665047"/>
            <a:ext cx="7510378" cy="1025530"/>
          </a:xfrm>
          <a:prstGeom prst="rect">
            <a:avLst/>
          </a:prstGeom>
          <a:solidFill>
            <a:srgbClr val="252F66"/>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5400"/>
              <a:buFont typeface="Quattrocento Sans"/>
              <a:buNone/>
            </a:pPr>
            <a:r>
              <a:rPr b="1" lang="en-US" sz="5400" u="none" cap="none" strike="noStrike">
                <a:solidFill>
                  <a:schemeClr val="lt1"/>
                </a:solidFill>
                <a:latin typeface="Quattrocento Sans"/>
                <a:ea typeface="Quattrocento Sans"/>
                <a:cs typeface="Quattrocento Sans"/>
                <a:sym typeface="Quattrocento Sans"/>
              </a:rPr>
              <a:t>19TH AMENDMENT </a:t>
            </a:r>
            <a:endParaRPr/>
          </a:p>
        </p:txBody>
      </p:sp>
      <p:sp>
        <p:nvSpPr>
          <p:cNvPr id="256" name="Google Shape;256;p33"/>
          <p:cNvSpPr/>
          <p:nvPr/>
        </p:nvSpPr>
        <p:spPr>
          <a:xfrm>
            <a:off x="9495692" y="0"/>
            <a:ext cx="2696308" cy="6858000"/>
          </a:xfrm>
          <a:prstGeom prst="rect">
            <a:avLst/>
          </a:prstGeom>
          <a:solidFill>
            <a:srgbClr val="252F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257" name="Google Shape;257;p33"/>
          <p:cNvPicPr preferRelativeResize="0"/>
          <p:nvPr/>
        </p:nvPicPr>
        <p:blipFill rotWithShape="1">
          <a:blip r:embed="rId3">
            <a:alphaModFix/>
          </a:blip>
          <a:srcRect b="0" l="0" r="0" t="0"/>
          <a:stretch/>
        </p:blipFill>
        <p:spPr>
          <a:xfrm>
            <a:off x="9881380" y="5180593"/>
            <a:ext cx="1924931" cy="1052819"/>
          </a:xfrm>
          <a:prstGeom prst="rect">
            <a:avLst/>
          </a:prstGeom>
          <a:noFill/>
          <a:ln>
            <a:noFill/>
          </a:ln>
        </p:spPr>
      </p:pic>
      <p:sp>
        <p:nvSpPr>
          <p:cNvPr id="258" name="Google Shape;258;p33"/>
          <p:cNvSpPr/>
          <p:nvPr/>
        </p:nvSpPr>
        <p:spPr>
          <a:xfrm>
            <a:off x="561938" y="1943705"/>
            <a:ext cx="8239713" cy="387798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200">
                <a:solidFill>
                  <a:srgbClr val="252F66"/>
                </a:solidFill>
                <a:latin typeface="Calibri"/>
                <a:ea typeface="Calibri"/>
                <a:cs typeface="Calibri"/>
                <a:sym typeface="Calibri"/>
              </a:rPr>
              <a:t>1920</a:t>
            </a:r>
            <a:r>
              <a:rPr lang="en-US" sz="2800">
                <a:solidFill>
                  <a:srgbClr val="252F66"/>
                </a:solidFill>
                <a:latin typeface="Calibri"/>
                <a:ea typeface="Calibri"/>
                <a:cs typeface="Calibri"/>
                <a:sym typeface="Calibri"/>
              </a:rPr>
              <a:t> </a:t>
            </a:r>
            <a:endParaRPr/>
          </a:p>
          <a:p>
            <a:pPr indent="0" lvl="0" marL="0" marR="0" rtl="0" algn="l">
              <a:spcBef>
                <a:spcPts val="0"/>
              </a:spcBef>
              <a:spcAft>
                <a:spcPts val="0"/>
              </a:spcAft>
              <a:buNone/>
            </a:pPr>
            <a:r>
              <a:t/>
            </a:r>
            <a:endParaRPr sz="2800">
              <a:solidFill>
                <a:srgbClr val="252F66"/>
              </a:solidFill>
              <a:latin typeface="Calibri"/>
              <a:ea typeface="Calibri"/>
              <a:cs typeface="Calibri"/>
              <a:sym typeface="Calibri"/>
            </a:endParaRPr>
          </a:p>
          <a:p>
            <a:pPr indent="0" lvl="0" marL="0" marR="0" rtl="0" algn="l">
              <a:spcBef>
                <a:spcPts val="0"/>
              </a:spcBef>
              <a:spcAft>
                <a:spcPts val="0"/>
              </a:spcAft>
              <a:buNone/>
            </a:pPr>
            <a:r>
              <a:rPr lang="en-US" sz="2800">
                <a:solidFill>
                  <a:srgbClr val="252F66"/>
                </a:solidFill>
                <a:latin typeface="Calibri"/>
                <a:ea typeface="Calibri"/>
                <a:cs typeface="Calibri"/>
                <a:sym typeface="Calibri"/>
              </a:rPr>
              <a:t>The right of citizens of the United States to vote shall not be denied or abridged by the United States or by any State on account of sex.</a:t>
            </a:r>
            <a:endParaRPr/>
          </a:p>
          <a:p>
            <a:pPr indent="0" lvl="0" marL="0" marR="0" rtl="0" algn="l">
              <a:spcBef>
                <a:spcPts val="0"/>
              </a:spcBef>
              <a:spcAft>
                <a:spcPts val="0"/>
              </a:spcAft>
              <a:buNone/>
            </a:pPr>
            <a:r>
              <a:t/>
            </a:r>
            <a:endParaRPr sz="2800">
              <a:solidFill>
                <a:srgbClr val="252F66"/>
              </a:solidFill>
              <a:latin typeface="Calibri"/>
              <a:ea typeface="Calibri"/>
              <a:cs typeface="Calibri"/>
              <a:sym typeface="Calibri"/>
            </a:endParaRPr>
          </a:p>
          <a:p>
            <a:pPr indent="0" lvl="0" marL="0" marR="0" rtl="0" algn="l">
              <a:spcBef>
                <a:spcPts val="0"/>
              </a:spcBef>
              <a:spcAft>
                <a:spcPts val="0"/>
              </a:spcAft>
              <a:buNone/>
            </a:pPr>
            <a:r>
              <a:rPr lang="en-US" sz="2800">
                <a:solidFill>
                  <a:srgbClr val="252F66"/>
                </a:solidFill>
                <a:latin typeface="Calibri"/>
                <a:ea typeface="Calibri"/>
                <a:cs typeface="Calibri"/>
                <a:sym typeface="Calibri"/>
              </a:rPr>
              <a:t>Congress shall have power to enforce this article by appropriate legislation.</a:t>
            </a:r>
            <a:endParaRPr sz="2400">
              <a:solidFill>
                <a:srgbClr val="002060"/>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9" name="Google Shape;259;p33"/>
          <p:cNvSpPr/>
          <p:nvPr/>
        </p:nvSpPr>
        <p:spPr>
          <a:xfrm>
            <a:off x="9881381" y="3698032"/>
            <a:ext cx="192493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FFFF"/>
                </a:solidFill>
                <a:latin typeface="Calibri"/>
                <a:ea typeface="Calibri"/>
                <a:cs typeface="Calibri"/>
                <a:sym typeface="Calibri"/>
              </a:rPr>
              <a:t>The 19th Amendment - Women’s Right to Vote</a:t>
            </a:r>
            <a:endParaRPr/>
          </a:p>
        </p:txBody>
      </p:sp>
      <p:pic>
        <p:nvPicPr>
          <p:cNvPr id="260" name="Google Shape;260;p33"/>
          <p:cNvPicPr preferRelativeResize="0"/>
          <p:nvPr/>
        </p:nvPicPr>
        <p:blipFill rotWithShape="1">
          <a:blip r:embed="rId4">
            <a:alphaModFix/>
          </a:blip>
          <a:srcRect b="0" l="0" r="0" t="0"/>
          <a:stretch/>
        </p:blipFill>
        <p:spPr>
          <a:xfrm>
            <a:off x="9698277" y="1316334"/>
            <a:ext cx="2291135" cy="229113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